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450" r:id="rId5"/>
    <p:sldId id="4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167" autoAdjust="0"/>
  </p:normalViewPr>
  <p:slideViewPr>
    <p:cSldViewPr snapToGrid="0" snapToObjects="1">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E3F4-07A7-4D4F-A076-25A603D3A220}" type="datetimeFigureOut">
              <a:rPr lang="en-US" smtClean="0"/>
              <a:t>20/09/2022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F221-BDC5-47C4-9623-5AC0BCB09AC3}" type="slidenum">
              <a:rPr lang="en-US" smtClean="0"/>
              <a:t>‹#›</a:t>
            </a:fld>
            <a:endParaRPr lang="en-US"/>
          </a:p>
        </p:txBody>
      </p:sp>
    </p:spTree>
    <p:extLst>
      <p:ext uri="{BB962C8B-B14F-4D97-AF65-F5344CB8AC3E}">
        <p14:creationId xmlns:p14="http://schemas.microsoft.com/office/powerpoint/2010/main" val="10594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20/09/2022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20/09/2022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20/09/2022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20/09/2022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C000"/>
          </a:solidFill>
        </p:spPr>
        <p:txBody>
          <a:bodyPr>
            <a:noAutofit/>
          </a:bodyPr>
          <a:lstStyle/>
          <a:p>
            <a:pPr algn="ctr"/>
            <a:r>
              <a:rPr lang="en-GB" sz="2800" b="1" dirty="0">
                <a:solidFill>
                  <a:srgbClr val="00B050"/>
                </a:solidFill>
              </a:rPr>
              <a:t>Learning From Incident  </a:t>
            </a:r>
            <a:br>
              <a:rPr lang="en-GB" sz="2800" dirty="0"/>
            </a:br>
            <a:r>
              <a:rPr lang="en-GB" sz="2800" b="1" dirty="0"/>
              <a:t>Awareness Alert </a:t>
            </a:r>
          </a:p>
        </p:txBody>
      </p:sp>
      <p:sp>
        <p:nvSpPr>
          <p:cNvPr id="22" name="Rectangle 21"/>
          <p:cNvSpPr>
            <a:spLocks noChangeArrowheads="1"/>
          </p:cNvSpPr>
          <p:nvPr/>
        </p:nvSpPr>
        <p:spPr bwMode="auto">
          <a:xfrm>
            <a:off x="306693" y="1984287"/>
            <a:ext cx="793301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algn="ctr">
              <a:defRPr/>
            </a:pPr>
            <a:r>
              <a:rPr lang="en-GB" altLang="zh-CN" sz="1800" b="1" dirty="0">
                <a:solidFill>
                  <a:srgbClr val="58595B"/>
                </a:solidFill>
                <a:latin typeface="Tahoma" panose="020B0604030504040204" pitchFamily="34" charset="0"/>
                <a:ea typeface="Tahoma" panose="020B0604030504040204" pitchFamily="34" charset="0"/>
                <a:cs typeface="Tahoma" panose="020B0604030504040204" pitchFamily="34" charset="0"/>
              </a:rPr>
              <a:t>Trench collapsed- </a:t>
            </a:r>
            <a:r>
              <a:rPr lang="en-GB" altLang="zh-CN" sz="1600" b="1" dirty="0">
                <a:solidFill>
                  <a:srgbClr val="0070C0"/>
                </a:solidFill>
                <a:latin typeface="Tahoma" panose="020B0604030504040204" pitchFamily="34" charset="0"/>
                <a:ea typeface="Tahoma" panose="020B0604030504040204" pitchFamily="34" charset="0"/>
                <a:cs typeface="Tahoma" panose="020B0604030504040204" pitchFamily="34" charset="0"/>
              </a:rPr>
              <a:t>Investigation in progress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1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mn-cs"/>
              </a:rPr>
              <a:t>Description of the incident: </a:t>
            </a:r>
            <a:endParaRPr kumimoji="0" lang="en-GB"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1050" b="1"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lvl="0" algn="just">
              <a:defRPr/>
            </a:pPr>
            <a:r>
              <a:rPr lang="en-US" sz="1500" dirty="0">
                <a:solidFill>
                  <a:srgbClr val="000000"/>
                </a:solidFill>
                <a:latin typeface="Calibri" panose="020F0502020204030204" pitchFamily="34" charset="0"/>
              </a:rPr>
              <a:t>On September 3rd, 2022, at </a:t>
            </a:r>
            <a:r>
              <a:rPr lang="en-GB" sz="1500" dirty="0">
                <a:solidFill>
                  <a:srgbClr val="000000"/>
                </a:solidFill>
                <a:latin typeface="Calibri" panose="020F0502020204030204" pitchFamily="34" charset="0"/>
              </a:rPr>
              <a:t>approximately</a:t>
            </a:r>
            <a:r>
              <a:rPr lang="en-US" sz="1500" dirty="0">
                <a:solidFill>
                  <a:srgbClr val="000000"/>
                </a:solidFill>
                <a:latin typeface="Calibri" panose="020F0502020204030204" pitchFamily="34" charset="0"/>
              </a:rPr>
              <a:t> 15:40 </a:t>
            </a:r>
            <a:r>
              <a:rPr lang="en-US" sz="1500" dirty="0" err="1">
                <a:solidFill>
                  <a:srgbClr val="000000"/>
                </a:solidFill>
                <a:latin typeface="Calibri" panose="020F0502020204030204" pitchFamily="34" charset="0"/>
              </a:rPr>
              <a:t>hrs</a:t>
            </a:r>
            <a:r>
              <a:rPr lang="en-US" sz="1500" dirty="0">
                <a:solidFill>
                  <a:srgbClr val="000000"/>
                </a:solidFill>
                <a:latin typeface="Calibri" panose="020F0502020204030204" pitchFamily="34" charset="0"/>
              </a:rPr>
              <a:t>, after lowering the flowline in the road crossing trench which was excavated Near Fahud D station black top, prior to the holiday test activity the jackhammer operator together with 3 other civil helpers went inside the trench to clean the trench from few small stones. The 3 civil helpers exit the trench, the operator continued cleaning, the trench wall collapsed trapping the operator with the collapsed lump of soil. The operator was freed by the crew members, emergency number was initiand and transferred to PDO clinic. He was later transferred to Nizwa for further treatment, but unfortunately on the way to Nizwa, the operator condition deteriorated and resulted in an unfortunate death.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dirty="0">
              <a:solidFill>
                <a:srgbClr val="58595B"/>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schemeClr val="accent5"/>
                </a:solidFill>
                <a:effectLst/>
                <a:uLnTx/>
                <a:uFillTx/>
                <a:latin typeface="Calibri Light" panose="020F0302020204030204"/>
                <a:ea typeface="Times New Roman" panose="02020603050405020304" pitchFamily="18" charset="0"/>
                <a:cs typeface="+mn-cs"/>
              </a:rPr>
              <a:t>Why it happened/Finding : </a:t>
            </a:r>
            <a:r>
              <a:rPr lang="en-GB" altLang="zh-CN" b="1" dirty="0">
                <a:solidFill>
                  <a:schemeClr val="accent5"/>
                </a:solidFill>
                <a:latin typeface="Calibri Light" panose="020F0302020204030204"/>
                <a:ea typeface="Times New Roman" panose="02020603050405020304" pitchFamily="18" charset="0"/>
              </a:rPr>
              <a:t> </a:t>
            </a:r>
          </a:p>
          <a:p>
            <a:pPr marL="285750" lvl="0" indent="-285750">
              <a:buFont typeface="Arial" panose="020B0604020202020204" pitchFamily="34" charset="0"/>
              <a:buChar char="•"/>
              <a:defRPr/>
            </a:pPr>
            <a:r>
              <a:rPr lang="en-GB" altLang="zh-CN" sz="1500" dirty="0">
                <a:solidFill>
                  <a:srgbClr val="000000"/>
                </a:solidFill>
                <a:latin typeface="Calibri" panose="020F0502020204030204" pitchFamily="34" charset="0"/>
              </a:rPr>
              <a:t>Poor emergency preparedness and implementation</a:t>
            </a:r>
          </a:p>
          <a:p>
            <a:pPr marL="285750" lvl="0" indent="-285750">
              <a:buFont typeface="Arial" panose="020B0604020202020204" pitchFamily="34" charset="0"/>
              <a:buChar char="•"/>
              <a:defRPr/>
            </a:pPr>
            <a:r>
              <a:rPr lang="en-US" altLang="zh-CN" sz="1500" dirty="0">
                <a:solidFill>
                  <a:srgbClr val="000000"/>
                </a:solidFill>
                <a:latin typeface="Calibri" panose="020F0502020204030204" pitchFamily="34" charset="0"/>
              </a:rPr>
              <a:t>No shoring in place and no dynamic risk assessment done</a:t>
            </a:r>
            <a:endParaRPr lang="en-GB" altLang="zh-CN" sz="1500" dirty="0">
              <a:solidFill>
                <a:srgbClr val="000000"/>
              </a:solidFill>
              <a:latin typeface="Calibri" panose="020F0502020204030204" pitchFamily="34" charset="0"/>
            </a:endParaRPr>
          </a:p>
          <a:p>
            <a:pPr marL="285750" lvl="0" indent="-285750">
              <a:buFont typeface="Arial" panose="020B0604020202020204" pitchFamily="34" charset="0"/>
              <a:buChar char="•"/>
              <a:defRPr/>
            </a:pPr>
            <a:r>
              <a:rPr lang="en-GB" altLang="zh-CN" sz="1500" dirty="0">
                <a:solidFill>
                  <a:srgbClr val="000000"/>
                </a:solidFill>
                <a:latin typeface="Calibri" panose="020F0502020204030204" pitchFamily="34" charset="0"/>
              </a:rPr>
              <a:t>Poor planning for the task and poor Risk assessment controls implementation</a:t>
            </a:r>
          </a:p>
          <a:p>
            <a:pPr marL="285750" lvl="0" indent="-285750">
              <a:buFont typeface="Arial" panose="020B0604020202020204" pitchFamily="34" charset="0"/>
              <a:buChar char="•"/>
              <a:defRPr/>
            </a:pPr>
            <a:r>
              <a:rPr lang="en-US" altLang="zh-CN" sz="1500" dirty="0">
                <a:solidFill>
                  <a:srgbClr val="000000"/>
                </a:solidFill>
                <a:latin typeface="Calibri" panose="020F0502020204030204" pitchFamily="34" charset="0"/>
              </a:rPr>
              <a:t>Lack of single focal point to manage and control interface activities.</a:t>
            </a:r>
          </a:p>
          <a:p>
            <a:pPr marL="285750" indent="-285750">
              <a:buFont typeface="Arial" panose="020B0604020202020204" pitchFamily="34" charset="0"/>
              <a:buChar char="•"/>
              <a:defRPr/>
            </a:pPr>
            <a:r>
              <a:rPr lang="en-US" altLang="zh-CN" sz="1500" dirty="0">
                <a:solidFill>
                  <a:srgbClr val="000000"/>
                </a:solidFill>
                <a:latin typeface="Calibri" panose="020F0502020204030204" pitchFamily="34" charset="0"/>
              </a:rPr>
              <a:t>Lack of supervisor and assurance by the site management</a:t>
            </a:r>
            <a:endParaRPr lang="en-GB" altLang="zh-CN" sz="1500" dirty="0">
              <a:solidFill>
                <a:srgbClr val="000000"/>
              </a:solidFill>
              <a:latin typeface="Calibri" panose="020F0502020204030204" pitchFamily="34" charset="0"/>
            </a:endParaRPr>
          </a:p>
          <a:p>
            <a:pPr marL="285750" indent="-285750">
              <a:buFont typeface="Arial" panose="020B0604020202020204" pitchFamily="34" charset="0"/>
              <a:buChar char="•"/>
              <a:defRPr/>
            </a:pPr>
            <a:r>
              <a:rPr lang="en-GB" altLang="zh-CN" sz="1500" dirty="0">
                <a:solidFill>
                  <a:srgbClr val="000000"/>
                </a:solidFill>
                <a:latin typeface="Calibri" panose="020F0502020204030204" pitchFamily="34" charset="0"/>
              </a:rPr>
              <a:t>Poor PTW implementation and poor quality of TBT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p:txBody>
      </p:sp>
      <p:sp>
        <p:nvSpPr>
          <p:cNvPr id="7" name="Footer Placeholder 6"/>
          <p:cNvSpPr>
            <a:spLocks noGrp="1"/>
          </p:cNvSpPr>
          <p:nvPr>
            <p:ph type="ftr" sz="quarter" idx="11"/>
          </p:nvPr>
        </p:nvSpPr>
        <p:spPr>
          <a:xfrm>
            <a:off x="4198472" y="650194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ate Placeholder 7"/>
          <p:cNvSpPr>
            <a:spLocks noGrp="1"/>
          </p:cNvSpPr>
          <p:nvPr>
            <p:ph type="dt" sz="half" idx="10"/>
          </p:nvPr>
        </p:nvSpPr>
        <p:spPr>
          <a:xfrm>
            <a:off x="699568" y="649559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graphicFrame>
        <p:nvGraphicFramePr>
          <p:cNvPr id="12" name="Table 11">
            <a:extLst>
              <a:ext uri="{FF2B5EF4-FFF2-40B4-BE49-F238E27FC236}">
                <a16:creationId xmlns:a16="http://schemas.microsoft.com/office/drawing/2014/main" id="{901BA6FD-3DC5-4854-817A-D064C129221A}"/>
              </a:ext>
            </a:extLst>
          </p:cNvPr>
          <p:cNvGraphicFramePr>
            <a:graphicFrameLocks noGrp="1"/>
          </p:cNvGraphicFramePr>
          <p:nvPr>
            <p:extLst>
              <p:ext uri="{D42A27DB-BD31-4B8C-83A1-F6EECF244321}">
                <p14:modId xmlns:p14="http://schemas.microsoft.com/office/powerpoint/2010/main" val="3782496041"/>
              </p:ext>
            </p:extLst>
          </p:nvPr>
        </p:nvGraphicFramePr>
        <p:xfrm>
          <a:off x="448235" y="841534"/>
          <a:ext cx="11613706" cy="1119167"/>
        </p:xfrm>
        <a:graphic>
          <a:graphicData uri="http://schemas.openxmlformats.org/drawingml/2006/table">
            <a:tbl>
              <a:tblPr firstRow="1" bandRow="1">
                <a:tableStyleId>{F5AB1C69-6EDB-4FF4-983F-18BD219EF322}</a:tableStyleId>
              </a:tblPr>
              <a:tblGrid>
                <a:gridCol w="1451666">
                  <a:extLst>
                    <a:ext uri="{9D8B030D-6E8A-4147-A177-3AD203B41FA5}">
                      <a16:colId xmlns:a16="http://schemas.microsoft.com/office/drawing/2014/main" val="4136576419"/>
                    </a:ext>
                  </a:extLst>
                </a:gridCol>
                <a:gridCol w="2181312">
                  <a:extLst>
                    <a:ext uri="{9D8B030D-6E8A-4147-A177-3AD203B41FA5}">
                      <a16:colId xmlns:a16="http://schemas.microsoft.com/office/drawing/2014/main" val="425046032"/>
                    </a:ext>
                  </a:extLst>
                </a:gridCol>
                <a:gridCol w="2557636">
                  <a:extLst>
                    <a:ext uri="{9D8B030D-6E8A-4147-A177-3AD203B41FA5}">
                      <a16:colId xmlns:a16="http://schemas.microsoft.com/office/drawing/2014/main" val="4255786960"/>
                    </a:ext>
                  </a:extLst>
                </a:gridCol>
                <a:gridCol w="5423092">
                  <a:extLst>
                    <a:ext uri="{9D8B030D-6E8A-4147-A177-3AD203B41FA5}">
                      <a16:colId xmlns:a16="http://schemas.microsoft.com/office/drawing/2014/main" val="2009492886"/>
                    </a:ext>
                  </a:extLst>
                </a:gridCol>
              </a:tblGrid>
              <a:tr h="466800">
                <a:tc>
                  <a:txBody>
                    <a:bodyPr/>
                    <a:lstStyle/>
                    <a:p>
                      <a:r>
                        <a:rPr kumimoji="0" lang="en-US" sz="1400" b="1" u="none" strike="noStrike" kern="1200" cap="none" normalizeH="0" baseline="0" dirty="0">
                          <a:ln>
                            <a:noFill/>
                          </a:ln>
                          <a:solidFill>
                            <a:schemeClr val="tx1"/>
                          </a:solidFill>
                          <a:effectLst/>
                        </a:rPr>
                        <a:t>Alert NO:</a:t>
                      </a:r>
                    </a:p>
                    <a:p>
                      <a:r>
                        <a:rPr kumimoji="0" lang="en-US" sz="1400" b="1" u="none" strike="noStrike" kern="1200" cap="none" normalizeH="0" baseline="0" dirty="0">
                          <a:ln>
                            <a:noFill/>
                          </a:ln>
                          <a:solidFill>
                            <a:schemeClr val="tx1"/>
                          </a:solidFill>
                          <a:effectLst/>
                        </a:rPr>
                        <a:t>PIM#</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PDO LFI_1309202200 Fatality#04 </a:t>
                      </a:r>
                    </a:p>
                    <a:p>
                      <a:r>
                        <a:rPr kumimoji="0" lang="en-US" sz="1400" b="1" u="none" strike="noStrike" kern="1200" cap="none" normalizeH="0" baseline="0" dirty="0">
                          <a:ln>
                            <a:noFill/>
                          </a:ln>
                          <a:solidFill>
                            <a:schemeClr val="tx1"/>
                          </a:solidFill>
                          <a:effectLst/>
                        </a:rPr>
                        <a:t>1143812</a:t>
                      </a:r>
                      <a:endParaRPr kumimoji="0" lang="en-US" sz="1400" b="1" i="0" u="none" strike="noStrike" kern="1200" cap="none" normalizeH="0" baseline="0" dirty="0">
                        <a:ln>
                          <a:noFill/>
                        </a:ln>
                        <a:solidFill>
                          <a:schemeClr val="tx1"/>
                        </a:solidFill>
                        <a:effectLst/>
                        <a:latin typeface="+mj-lt"/>
                        <a:ea typeface="+mn-ea"/>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Pattern:</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b="1" u="none" strike="noStrike" kern="1200" cap="none" normalizeH="0" baseline="0" noProof="0" dirty="0">
                          <a:ln>
                            <a:noFill/>
                          </a:ln>
                          <a:solidFill>
                            <a:schemeClr val="tx1"/>
                          </a:solidFill>
                          <a:effectLst/>
                        </a:rPr>
                        <a:t>Trench &amp; Excavation</a:t>
                      </a:r>
                      <a:endParaRPr kumimoji="0" lang="en-US" sz="1400" b="1" i="0" u="none" strike="noStrike" kern="1200" cap="none" normalizeH="0" baseline="0" dirty="0">
                        <a:ln>
                          <a:noFill/>
                        </a:ln>
                        <a:solidFill>
                          <a:schemeClr val="tx1"/>
                        </a:solidFill>
                        <a:effectLst/>
                        <a:latin typeface="+mj-lt"/>
                        <a:ea typeface="+mn-ea"/>
                        <a:cs typeface="+mn-cs"/>
                      </a:endParaRPr>
                    </a:p>
                  </a:txBody>
                  <a:tcPr marL="68580" marR="68580" marT="34290" marB="34290"/>
                </a:tc>
                <a:extLst>
                  <a:ext uri="{0D108BD9-81ED-4DB2-BD59-A6C34878D82A}">
                    <a16:rowId xmlns:a16="http://schemas.microsoft.com/office/drawing/2014/main" val="3806748105"/>
                  </a:ext>
                </a:extLst>
              </a:tr>
              <a:tr h="410507">
                <a:tc>
                  <a:txBody>
                    <a:bodyPr/>
                    <a:lstStyle/>
                    <a:p>
                      <a:r>
                        <a:rPr kumimoji="0" lang="en-US" sz="1400" b="1" u="none" strike="noStrike" kern="1200" cap="none" normalizeH="0" baseline="0" dirty="0">
                          <a:ln>
                            <a:noFill/>
                          </a:ln>
                          <a:solidFill>
                            <a:schemeClr val="tx1"/>
                          </a:solidFill>
                          <a:effectLst/>
                        </a:rPr>
                        <a:t>Date:</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normalizeH="0" baseline="0" dirty="0">
                          <a:ln>
                            <a:noFill/>
                          </a:ln>
                          <a:solidFill>
                            <a:schemeClr val="tx1"/>
                          </a:solidFill>
                          <a:effectLst/>
                        </a:rPr>
                        <a:t>03/09/2022</a:t>
                      </a:r>
                      <a:r>
                        <a:rPr lang="en-US" sz="1400" b="1" dirty="0">
                          <a:solidFill>
                            <a:schemeClr val="tx1"/>
                          </a:solidFill>
                        </a:rPr>
                        <a:t> </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Target Audience:</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b="1" u="none" strike="noStrike" kern="1200" cap="none" normalizeH="0" baseline="0" dirty="0">
                          <a:ln>
                            <a:noFill/>
                          </a:ln>
                          <a:solidFill>
                            <a:schemeClr val="tx1"/>
                          </a:solidFill>
                          <a:effectLst/>
                        </a:rPr>
                        <a:t>Construction, Drilling, Operations, Exploration and Logistic</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extLst>
                  <a:ext uri="{0D108BD9-81ED-4DB2-BD59-A6C34878D82A}">
                    <a16:rowId xmlns:a16="http://schemas.microsoft.com/office/drawing/2014/main" val="2836305567"/>
                  </a:ext>
                </a:extLst>
              </a:tr>
            </a:tbl>
          </a:graphicData>
        </a:graphic>
      </p:graphicFrame>
      <p:sp>
        <p:nvSpPr>
          <p:cNvPr id="15" name="Rectangle 14">
            <a:extLst>
              <a:ext uri="{FF2B5EF4-FFF2-40B4-BE49-F238E27FC236}">
                <a16:creationId xmlns:a16="http://schemas.microsoft.com/office/drawing/2014/main" id="{51FDED82-FB05-40DF-AE94-7AC97CF1FC13}"/>
              </a:ext>
            </a:extLst>
          </p:cNvPr>
          <p:cNvSpPr/>
          <p:nvPr/>
        </p:nvSpPr>
        <p:spPr>
          <a:xfrm>
            <a:off x="8313272" y="1964469"/>
            <a:ext cx="3748669" cy="1970863"/>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 name="Rectangle 15">
            <a:extLst>
              <a:ext uri="{FF2B5EF4-FFF2-40B4-BE49-F238E27FC236}">
                <a16:creationId xmlns:a16="http://schemas.microsoft.com/office/drawing/2014/main" id="{905E4173-6466-49F0-9F11-BE430C7F6B47}"/>
              </a:ext>
            </a:extLst>
          </p:cNvPr>
          <p:cNvSpPr/>
          <p:nvPr/>
        </p:nvSpPr>
        <p:spPr>
          <a:xfrm>
            <a:off x="8313273" y="4093809"/>
            <a:ext cx="3748668" cy="1970863"/>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3" name="Picture 2">
            <a:extLst>
              <a:ext uri="{FF2B5EF4-FFF2-40B4-BE49-F238E27FC236}">
                <a16:creationId xmlns:a16="http://schemas.microsoft.com/office/drawing/2014/main" id="{01B073B4-809F-1E3B-F923-C7CE338F8F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6"/>
          <a:stretch/>
        </p:blipFill>
        <p:spPr>
          <a:xfrm>
            <a:off x="8311556" y="1973651"/>
            <a:ext cx="3750385" cy="1961682"/>
          </a:xfrm>
          <a:prstGeom prst="rect">
            <a:avLst/>
          </a:prstGeom>
          <a:ln>
            <a:solidFill>
              <a:schemeClr val="tx1"/>
            </a:solidFill>
          </a:ln>
        </p:spPr>
      </p:pic>
      <p:pic>
        <p:nvPicPr>
          <p:cNvPr id="9"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36063" y="3450536"/>
            <a:ext cx="454025" cy="481012"/>
          </a:xfrm>
          <a:prstGeom prst="rect">
            <a:avLst/>
          </a:prstGeom>
          <a:noFill/>
          <a:ln w="9525">
            <a:noFill/>
            <a:miter lim="800000"/>
            <a:headEnd/>
            <a:tailEnd/>
          </a:ln>
        </p:spPr>
      </p:pic>
      <p:sp>
        <p:nvSpPr>
          <p:cNvPr id="5" name="Rectangle 4">
            <a:extLst>
              <a:ext uri="{FF2B5EF4-FFF2-40B4-BE49-F238E27FC236}">
                <a16:creationId xmlns:a16="http://schemas.microsoft.com/office/drawing/2014/main" id="{578CFC14-EE40-B458-3004-C133A2B42775}"/>
              </a:ext>
            </a:extLst>
          </p:cNvPr>
          <p:cNvSpPr/>
          <p:nvPr/>
        </p:nvSpPr>
        <p:spPr>
          <a:xfrm>
            <a:off x="8311556" y="1940231"/>
            <a:ext cx="1060450" cy="3343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No cave-in protection</a:t>
            </a:r>
          </a:p>
        </p:txBody>
      </p:sp>
      <p:cxnSp>
        <p:nvCxnSpPr>
          <p:cNvPr id="6" name="Straight Arrow Connector 5">
            <a:extLst>
              <a:ext uri="{FF2B5EF4-FFF2-40B4-BE49-F238E27FC236}">
                <a16:creationId xmlns:a16="http://schemas.microsoft.com/office/drawing/2014/main" id="{2A5188CD-288B-9C97-0A49-DB47E75BF946}"/>
              </a:ext>
            </a:extLst>
          </p:cNvPr>
          <p:cNvCxnSpPr>
            <a:cxnSpLocks/>
          </p:cNvCxnSpPr>
          <p:nvPr/>
        </p:nvCxnSpPr>
        <p:spPr>
          <a:xfrm>
            <a:off x="8945854" y="2298775"/>
            <a:ext cx="426152" cy="4752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A1349EF-ED89-D0CD-F2DE-CB5D881095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3273" y="4090024"/>
            <a:ext cx="3748668" cy="1977303"/>
          </a:xfrm>
          <a:prstGeom prst="rect">
            <a:avLst/>
          </a:prstGeom>
          <a:ln w="12700">
            <a:solidFill>
              <a:schemeClr val="tx1"/>
            </a:solidFill>
          </a:ln>
        </p:spPr>
      </p:pic>
      <p:pic>
        <p:nvPicPr>
          <p:cNvPr id="4" name="Picture 3"/>
          <p:cNvPicPr>
            <a:picLocks noChangeAspect="1"/>
          </p:cNvPicPr>
          <p:nvPr/>
        </p:nvPicPr>
        <p:blipFill>
          <a:blip r:embed="rId6"/>
          <a:stretch>
            <a:fillRect/>
          </a:stretch>
        </p:blipFill>
        <p:spPr>
          <a:xfrm>
            <a:off x="11353800" y="5482060"/>
            <a:ext cx="573074" cy="585267"/>
          </a:xfrm>
          <a:prstGeom prst="rect">
            <a:avLst/>
          </a:prstGeom>
        </p:spPr>
      </p:pic>
    </p:spTree>
    <p:extLst>
      <p:ext uri="{BB962C8B-B14F-4D97-AF65-F5344CB8AC3E}">
        <p14:creationId xmlns:p14="http://schemas.microsoft.com/office/powerpoint/2010/main" val="134868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236" y="801238"/>
            <a:ext cx="11722985" cy="59862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800" b="1" i="0" u="none" strike="noStrike" kern="1200" cap="none" spc="0" normalizeH="0" baseline="0" noProof="0" dirty="0">
                <a:ln>
                  <a:noFill/>
                </a:ln>
                <a:solidFill>
                  <a:schemeClr val="accent5"/>
                </a:solidFill>
                <a:effectLst/>
                <a:uLnTx/>
                <a:uFillTx/>
                <a:latin typeface="Calibri Light" panose="020F0302020204030204"/>
                <a:ea typeface="+mn-ea"/>
                <a:cs typeface="+mn-cs"/>
              </a:rPr>
              <a:t>Lessons learned</a:t>
            </a:r>
            <a:r>
              <a:rPr kumimoji="0" lang="en-US" altLang="en-US" sz="1800" b="1" i="0" u="none" strike="noStrike" kern="1200" cap="none" spc="0" normalizeH="0" baseline="0" noProof="0" dirty="0">
                <a:ln>
                  <a:noFill/>
                </a:ln>
                <a:solidFill>
                  <a:schemeClr val="accent5"/>
                </a:solidFill>
                <a:effectLst/>
                <a:uLnTx/>
                <a:uFillTx/>
                <a:latin typeface="Calibri Light" panose="020F0302020204030204"/>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800" b="1" i="0" u="none" strike="noStrike" kern="1200" cap="none" spc="0" normalizeH="0" baseline="0" noProof="0" dirty="0">
              <a:ln>
                <a:noFill/>
              </a:ln>
              <a:solidFill>
                <a:schemeClr val="accent5"/>
              </a:solidFill>
              <a:effectLst/>
              <a:uLnTx/>
              <a:uFillTx/>
              <a:latin typeface="Calibri Light" panose="020F0302020204030204"/>
              <a:ea typeface="+mn-ea"/>
              <a:cs typeface="+mn-cs"/>
            </a:endParaRPr>
          </a:p>
          <a:p>
            <a:pPr marL="342900" indent="-342900">
              <a:buFont typeface="Arial" pitchFamily="34" charset="0"/>
              <a:buChar char="•"/>
              <a:defRPr/>
            </a:pPr>
            <a:r>
              <a:rPr lang="en-US" sz="1500" dirty="0">
                <a:solidFill>
                  <a:srgbClr val="000000"/>
                </a:solidFill>
                <a:latin typeface="Calibri" panose="020F0502020204030204" pitchFamily="34" charset="0"/>
              </a:rPr>
              <a:t>Ensure emergency response is followed as per procedure </a:t>
            </a:r>
          </a:p>
          <a:p>
            <a:pPr marL="342900" indent="-342900">
              <a:buFont typeface="Arial" pitchFamily="34" charset="0"/>
              <a:buChar char="•"/>
              <a:defRPr/>
            </a:pPr>
            <a:r>
              <a:rPr lang="en-US" sz="1500" dirty="0">
                <a:solidFill>
                  <a:srgbClr val="000000"/>
                </a:solidFill>
                <a:latin typeface="Calibri" panose="020F0502020204030204" pitchFamily="34" charset="0"/>
              </a:rPr>
              <a:t>Ensure to carryout dynamic risk assessments when new hazards appeared </a:t>
            </a:r>
          </a:p>
          <a:p>
            <a:pPr marL="342900" indent="-342900">
              <a:buFont typeface="Arial" pitchFamily="34" charset="0"/>
              <a:buChar char="•"/>
              <a:defRPr/>
            </a:pPr>
            <a:r>
              <a:rPr lang="en-US" sz="1500" dirty="0">
                <a:solidFill>
                  <a:srgbClr val="000000"/>
                </a:solidFill>
                <a:latin typeface="Calibri" panose="020F0502020204030204" pitchFamily="34" charset="0"/>
              </a:rPr>
              <a:t>Ensure Learning from incidents are effectively implemented to avoid similar incident</a:t>
            </a:r>
          </a:p>
          <a:p>
            <a:pPr marL="342900" indent="-342900">
              <a:buFont typeface="Arial" pitchFamily="34" charset="0"/>
              <a:buChar char="•"/>
              <a:defRPr/>
            </a:pPr>
            <a:r>
              <a:rPr lang="en-US" sz="1500" dirty="0">
                <a:solidFill>
                  <a:srgbClr val="000000"/>
                </a:solidFill>
                <a:latin typeface="Calibri" panose="020F0502020204030204" pitchFamily="34" charset="0"/>
              </a:rPr>
              <a:t>Ensure single focal point to manage the interface and adequate supervision</a:t>
            </a:r>
          </a:p>
          <a:p>
            <a:pPr marL="342900" indent="-342900">
              <a:buFont typeface="Arial" pitchFamily="34" charset="0"/>
              <a:buChar char="•"/>
              <a:defRPr/>
            </a:pPr>
            <a:r>
              <a:rPr lang="en-US" sz="1500" dirty="0">
                <a:solidFill>
                  <a:srgbClr val="000000"/>
                </a:solidFill>
                <a:latin typeface="Calibri" panose="020F0502020204030204" pitchFamily="34" charset="0"/>
              </a:rPr>
              <a:t>Ensure not to accept jobs and task that will compromise HSE controls due to time constraints  </a:t>
            </a:r>
          </a:p>
          <a:p>
            <a:pPr marL="342900" indent="-342900">
              <a:buFont typeface="Arial" pitchFamily="34" charset="0"/>
              <a:buChar char="•"/>
              <a:defRPr/>
            </a:pPr>
            <a:r>
              <a:rPr lang="en-US" sz="1500" dirty="0">
                <a:solidFill>
                  <a:srgbClr val="000000"/>
                </a:solidFill>
                <a:latin typeface="Calibri" panose="020F0502020204030204" pitchFamily="34" charset="0"/>
              </a:rPr>
              <a:t>Ensure compliance with SP requirements and risk assessments </a:t>
            </a:r>
          </a:p>
          <a:p>
            <a:pPr>
              <a:defRPr/>
            </a:pPr>
            <a:endParaRPr lang="en-US" sz="16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eaLnBrk="0" fontAlgn="base" hangingPunct="0">
              <a:spcBef>
                <a:spcPct val="0"/>
              </a:spcBef>
              <a:spcAft>
                <a:spcPct val="0"/>
              </a:spcAft>
              <a:tabLst>
                <a:tab pos="107950" algn="l"/>
              </a:tabLst>
              <a:defRPr/>
            </a:pPr>
            <a:endParaRPr lang="en-US" b="1" dirty="0">
              <a:solidFill>
                <a:srgbClr val="58595B"/>
              </a:solidFill>
              <a:latin typeface="Calibri Light" panose="020F0302020204030204"/>
            </a:endParaRPr>
          </a:p>
          <a:p>
            <a:pPr eaLnBrk="0" fontAlgn="base" hangingPunct="0">
              <a:spcBef>
                <a:spcPct val="0"/>
              </a:spcBef>
              <a:spcAft>
                <a:spcPct val="0"/>
              </a:spcAft>
              <a:tabLst>
                <a:tab pos="107950" algn="l"/>
              </a:tabLst>
              <a:defRPr/>
            </a:pPr>
            <a:endParaRPr lang="en-US" b="1" dirty="0">
              <a:solidFill>
                <a:schemeClr val="accent5"/>
              </a:solidFill>
              <a:latin typeface="Calibri Light" panose="020F0302020204030204"/>
            </a:endParaRPr>
          </a:p>
          <a:p>
            <a:pPr eaLnBrk="0" fontAlgn="base" hangingPunct="0">
              <a:spcBef>
                <a:spcPct val="0"/>
              </a:spcBef>
              <a:spcAft>
                <a:spcPct val="0"/>
              </a:spcAft>
              <a:tabLst>
                <a:tab pos="107950" algn="l"/>
              </a:tabLst>
              <a:defRPr/>
            </a:pPr>
            <a:r>
              <a:rPr lang="en-US" b="1" dirty="0">
                <a:solidFill>
                  <a:schemeClr val="accent5"/>
                </a:solidFill>
                <a:latin typeface="Calibri Light" panose="020F0302020204030204"/>
              </a:rPr>
              <a:t>Management Confirm the following:</a:t>
            </a:r>
          </a:p>
          <a:p>
            <a:pPr eaLnBrk="0" fontAlgn="base" hangingPunct="0">
              <a:spcBef>
                <a:spcPct val="0"/>
              </a:spcBef>
              <a:spcAft>
                <a:spcPct val="0"/>
              </a:spcAft>
              <a:tabLst>
                <a:tab pos="107950" algn="l"/>
              </a:tabLst>
              <a:defRPr/>
            </a:pPr>
            <a:endParaRPr kumimoji="0" lang="en-GB" sz="1400" b="0" i="0" u="none" strike="noStrike" kern="1200" cap="none" spc="0" normalizeH="0" baseline="0" noProof="0" dirty="0">
              <a:ln>
                <a:noFill/>
              </a:ln>
              <a:solidFill>
                <a:schemeClr val="accent5"/>
              </a:solidFill>
              <a:effectLst/>
              <a:uLnTx/>
              <a:uFillTx/>
              <a:latin typeface="Calibri Light" panose="020F0302020204030204"/>
              <a:ea typeface="+mn-ea"/>
              <a:cs typeface="+mn-cs"/>
            </a:endParaRPr>
          </a:p>
          <a:p>
            <a:pPr marL="342900" indent="-342900">
              <a:buFont typeface="+mj-lt"/>
              <a:buAutoNum type="arabicPeriod"/>
              <a:defRPr/>
            </a:pPr>
            <a:r>
              <a:rPr lang="en-US" sz="1500" dirty="0">
                <a:latin typeface="Calibri" panose="020F0502020204030204" pitchFamily="34" charset="0"/>
                <a:sym typeface="Wingdings" pitchFamily="2" charset="2"/>
              </a:rPr>
              <a:t>Do you ensure emergency response procedure is followed?</a:t>
            </a:r>
          </a:p>
          <a:p>
            <a:pPr marL="342900" indent="-342900">
              <a:buFont typeface="+mj-lt"/>
              <a:buAutoNum type="arabicPeriod"/>
              <a:defRPr/>
            </a:pPr>
            <a:r>
              <a:rPr lang="en-US" sz="1500" dirty="0">
                <a:latin typeface="Calibri" panose="020F0502020204030204" pitchFamily="34" charset="0"/>
                <a:sym typeface="Wingdings" pitchFamily="2" charset="2"/>
              </a:rPr>
              <a:t>Do you ensure that dynamic risks are conducted, understood and  implemented by the site team?</a:t>
            </a:r>
          </a:p>
          <a:p>
            <a:pPr marL="342900" indent="-342900">
              <a:buFont typeface="+mj-lt"/>
              <a:buAutoNum type="arabicPeriod"/>
              <a:defRPr/>
            </a:pPr>
            <a:r>
              <a:rPr lang="en-US" sz="1500" dirty="0">
                <a:latin typeface="Calibri" panose="020F0502020204030204" pitchFamily="34" charset="0"/>
                <a:sym typeface="Wingdings" pitchFamily="2" charset="2"/>
              </a:rPr>
              <a:t>Do you ensure that you have assigned a single focal point to take control of interface jobs and tasks?</a:t>
            </a:r>
          </a:p>
          <a:p>
            <a:pPr marL="342900" indent="-342900">
              <a:buFont typeface="+mj-lt"/>
              <a:buAutoNum type="arabicPeriod"/>
              <a:defRPr/>
            </a:pPr>
            <a:r>
              <a:rPr lang="en-US" sz="1500" dirty="0">
                <a:latin typeface="Calibri" panose="020F0502020204030204" pitchFamily="34" charset="0"/>
                <a:sym typeface="Wingdings" pitchFamily="2" charset="2"/>
              </a:rPr>
              <a:t>Do you ensure trenching and excavation activities are controlled and potential risks are mitigated?</a:t>
            </a:r>
          </a:p>
          <a:p>
            <a:pPr marL="342900" indent="-342900">
              <a:buFont typeface="+mj-lt"/>
              <a:buAutoNum type="arabicPeriod"/>
              <a:defRPr/>
            </a:pPr>
            <a:r>
              <a:rPr lang="en-US" sz="1500" dirty="0">
                <a:latin typeface="Calibri" panose="020F0502020204030204" pitchFamily="34" charset="0"/>
                <a:sym typeface="Wingdings" pitchFamily="2" charset="2"/>
              </a:rPr>
              <a:t>Do you ensure you comply with the SP (shoring) requirements set?</a:t>
            </a:r>
          </a:p>
          <a:p>
            <a:pPr marL="342900" indent="-342900">
              <a:buFont typeface="+mj-lt"/>
              <a:buAutoNum type="arabicPeriod"/>
              <a:defRPr/>
            </a:pPr>
            <a:r>
              <a:rPr lang="en-US" sz="1500" dirty="0">
                <a:latin typeface="Calibri" panose="020F0502020204030204" pitchFamily="34" charset="0"/>
                <a:sym typeface="Wingdings" pitchFamily="2" charset="2"/>
              </a:rPr>
              <a:t>Do you ensure you comply with the risk assessments for the tasks?</a:t>
            </a:r>
          </a:p>
          <a:p>
            <a:pPr marL="342900" indent="-342900">
              <a:buFont typeface="+mj-lt"/>
              <a:buAutoNum type="arabicPeriod"/>
              <a:defRPr/>
            </a:pPr>
            <a:r>
              <a:rPr lang="en-US" sz="1500" dirty="0">
                <a:latin typeface="Calibri" panose="020F0502020204030204" pitchFamily="34" charset="0"/>
                <a:sym typeface="Wingdings" pitchFamily="2" charset="2"/>
              </a:rPr>
              <a:t>Do you ensure PTW controls implemented at site?</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endParaRPr kumimoji="0" lang="en-GB" sz="2400" b="0" i="0" u="none" strike="noStrike" kern="1200" cap="none" spc="0" normalizeH="0" baseline="0" noProof="0" dirty="0">
              <a:ln>
                <a:noFill/>
              </a:ln>
              <a:solidFill>
                <a:srgbClr val="58595B"/>
              </a:solidFill>
              <a:effectLst/>
              <a:uLnTx/>
              <a:uFillTx/>
              <a:latin typeface="Calibri Light" panose="020F0302020204030204"/>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900" b="1" i="1" u="none" strike="noStrike" kern="1200" cap="none" spc="0" normalizeH="0" baseline="0" noProof="0" dirty="0">
                <a:ln>
                  <a:noFill/>
                </a:ln>
                <a:solidFill>
                  <a:srgbClr val="0033CC"/>
                </a:solidFill>
                <a:effectLst/>
                <a:uLnTx/>
                <a:uFillTx/>
                <a:latin typeface="Calibri Light" panose="020F0302020204030204"/>
                <a:ea typeface="+mn-ea"/>
                <a:cs typeface="+mn-cs"/>
                <a:sym typeface="Wingdings" pitchFamily="2" charset="2"/>
              </a:rPr>
              <a:t>* If the answer is NO to any of the above questions please ensure you take action to correct this finding.</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900" b="1" i="1" u="none" strike="noStrike" kern="1200" cap="none" spc="0" normalizeH="0" baseline="0" noProof="0" dirty="0">
                <a:ln>
                  <a:noFill/>
                </a:ln>
                <a:solidFill>
                  <a:srgbClr val="0033CC"/>
                </a:solidFill>
                <a:effectLst/>
                <a:uLnTx/>
                <a:uFillTx/>
                <a:latin typeface="Calibri Light" panose="020F0302020204030204"/>
                <a:ea typeface="+mn-ea"/>
                <a:cs typeface="+mn-cs"/>
              </a:rPr>
              <a:t>**As a learning from this incident and ensure continual improvement review risk management ( HEMP)  against the questions</a:t>
            </a:r>
            <a:endParaRPr kumimoji="0" lang="en-GB" altLang="en-US" sz="9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alt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itle 2"/>
          <p:cNvSpPr>
            <a:spLocks noGrp="1"/>
          </p:cNvSpPr>
          <p:nvPr>
            <p:ph type="title"/>
          </p:nvPr>
        </p:nvSpPr>
        <p:spPr>
          <a:xfrm>
            <a:off x="365459" y="0"/>
            <a:ext cx="11826540" cy="801238"/>
          </a:xfrm>
          <a:solidFill>
            <a:srgbClr val="FFC000"/>
          </a:solidFill>
        </p:spPr>
        <p:txBody>
          <a:bodyPr>
            <a:noAutofit/>
          </a:bodyPr>
          <a:lstStyle/>
          <a:p>
            <a:pPr algn="ctr"/>
            <a:r>
              <a:rPr lang="en-GB" sz="2800" b="1" dirty="0">
                <a:solidFill>
                  <a:srgbClr val="00B050"/>
                </a:solidFill>
              </a:rPr>
              <a:t>Learning From Incident  </a:t>
            </a:r>
            <a:br>
              <a:rPr lang="en-GB" sz="2800" dirty="0"/>
            </a:br>
            <a:r>
              <a:rPr lang="en-GB" sz="2800" b="1" dirty="0"/>
              <a:t>Awareness Alert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a:xfrm>
            <a:off x="838200" y="6356351"/>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sp>
        <p:nvSpPr>
          <p:cNvPr id="8" name="TextBox 7">
            <a:extLst>
              <a:ext uri="{FF2B5EF4-FFF2-40B4-BE49-F238E27FC236}">
                <a16:creationId xmlns:a16="http://schemas.microsoft.com/office/drawing/2014/main" id="{8A1EE890-1892-418F-85D5-8E8CD4A08703}"/>
              </a:ext>
            </a:extLst>
          </p:cNvPr>
          <p:cNvSpPr txBox="1"/>
          <p:nvPr/>
        </p:nvSpPr>
        <p:spPr>
          <a:xfrm>
            <a:off x="417236" y="3030268"/>
            <a:ext cx="1154188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07950" algn="l"/>
              </a:tabLst>
              <a:defRPr/>
            </a:pPr>
            <a:r>
              <a:rPr kumimoji="0" lang="en-US" sz="1400" b="1" i="0"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Tree>
    <p:extLst>
      <p:ext uri="{BB962C8B-B14F-4D97-AF65-F5344CB8AC3E}">
        <p14:creationId xmlns:p14="http://schemas.microsoft.com/office/powerpoint/2010/main" val="21075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92679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EEA5A43-935D-4454-ACAF-0CE111C03C12}"/>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606</TotalTime>
  <Words>808</Words>
  <Application>Microsoft Office PowerPoint</Application>
  <PresentationFormat>Widescreen</PresentationFormat>
  <Paragraphs>84</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Times New Roman</vt:lpstr>
      <vt:lpstr>Office Theme</vt:lpstr>
      <vt:lpstr>Learning From Incident   Awareness Alert </vt:lpstr>
      <vt:lpstr>Learning From Incident   Awareness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20220903 FAT#04 (LTI#32) Awareness ALert</dc:title>
  <dc:creator>nazar@umsoman.com</dc:creator>
  <cp:lastModifiedBy>Rawahi, Ahmed MSE34</cp:lastModifiedBy>
  <cp:revision>84</cp:revision>
  <dcterms:created xsi:type="dcterms:W3CDTF">2018-09-24T07:27:56Z</dcterms:created>
  <dcterms:modified xsi:type="dcterms:W3CDTF">2022-09-20T03:15:26Z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