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i Karamat  (Alshawamikh)" initials="AK(" lastIdx="12" clrIdx="6">
    <p:extLst>
      <p:ext uri="{19B8F6BF-5375-455C-9EA6-DF929625EA0E}">
        <p15:presenceInfo xmlns:p15="http://schemas.microsoft.com/office/powerpoint/2012/main" userId="Ali Karamat  (Alshawamikh)" providerId="None"/>
      </p:ext>
    </p:extLst>
  </p:cmAuthor>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Abraham, Arun UWZ2" initials="AAU" lastIdx="50" clrIdx="1">
    <p:extLst>
      <p:ext uri="{19B8F6BF-5375-455C-9EA6-DF929625EA0E}">
        <p15:presenceInfo xmlns:p15="http://schemas.microsoft.com/office/powerpoint/2012/main" userId="S::Arun.AA.Abraham@pdo.co.om::967ab1b7-0d78-4749-8adf-efa7e94cf140" providerId="AD"/>
      </p:ext>
    </p:extLst>
  </p:cmAuthor>
  <p:cmAuthor id="3" name="Sheidi, Khalid UWOHN" initials="SKU" lastIdx="13" clrIdx="2">
    <p:extLst>
      <p:ext uri="{19B8F6BF-5375-455C-9EA6-DF929625EA0E}">
        <p15:presenceInfo xmlns:p15="http://schemas.microsoft.com/office/powerpoint/2012/main" userId="S::Khalid.Sheidi@pdo.co.om::a0671fcb-2697-4b92-a8d8-b7915c4a89fc" providerId="AD"/>
      </p:ext>
    </p:extLst>
  </p:cmAuthor>
  <p:cmAuthor id="4" name="Hajje, Mohammed UWOH" initials="HMU" lastIdx="5" clrIdx="3">
    <p:extLst>
      <p:ext uri="{19B8F6BF-5375-455C-9EA6-DF929625EA0E}">
        <p15:presenceInfo xmlns:p15="http://schemas.microsoft.com/office/powerpoint/2012/main" userId="S::Mohammed.Hajje@pdo.co.om::758787b7-fd25-48ab-bbd4-e748bdd75cf1" providerId="AD"/>
      </p:ext>
    </p:extLst>
  </p:cmAuthor>
  <p:cmAuthor id="5" name="Bouziane Djelloul (Alshawamikh)" initials="BD(" lastIdx="11" clrIdx="4">
    <p:extLst>
      <p:ext uri="{19B8F6BF-5375-455C-9EA6-DF929625EA0E}">
        <p15:presenceInfo xmlns:p15="http://schemas.microsoft.com/office/powerpoint/2012/main" userId="S::bouziane@alshawamikh.com::ea1a2c16-82aa-4a63-909e-8a61ff9bdad3" providerId="AD"/>
      </p:ext>
    </p:extLst>
  </p:cmAuthor>
  <p:cmAuthor id="6" name="Nasreen Khalid (Alshawamikh)" initials="NK(" lastIdx="56" clrIdx="5">
    <p:extLst>
      <p:ext uri="{19B8F6BF-5375-455C-9EA6-DF929625EA0E}">
        <p15:presenceInfo xmlns:p15="http://schemas.microsoft.com/office/powerpoint/2012/main" userId="S::nasreen@alshawamikh.com::a2e113b8-4eea-4328-8d0b-b40d9e166f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3366FF"/>
    <a:srgbClr val="EAEAEA"/>
    <a:srgbClr val="FFC91D"/>
    <a:srgbClr val="FFFC00"/>
    <a:srgbClr val="F2F3D7"/>
    <a:srgbClr val="24A316"/>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19" autoAdjust="0"/>
    <p:restoredTop sz="96357" autoAdjust="0"/>
  </p:normalViewPr>
  <p:slideViewPr>
    <p:cSldViewPr snapToGrid="0" snapToObjects="1">
      <p:cViewPr varScale="1">
        <p:scale>
          <a:sx n="114" d="100"/>
          <a:sy n="114" d="100"/>
        </p:scale>
        <p:origin x="336" y="12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14/11/2023</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14/11/2023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553601" y="1439491"/>
            <a:ext cx="8441845" cy="5070619"/>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 15th May 2022 @ 09:22 hrs. while WPH70 was moving from Al-Ghubar to Raba area in Qarn Alam field, on graded road, </a:t>
            </a:r>
            <a:r>
              <a:rPr lang="en-US" sz="1200" dirty="0">
                <a:solidFill>
                  <a:srgbClr val="000000"/>
                </a:solidFill>
                <a:latin typeface="Calibri" panose="020F0502020204030204" pitchFamily="34" charset="0"/>
              </a:rPr>
              <a:t>a crew </a:t>
            </a: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bus with 1 driver and 5 passengers collided with a </a:t>
            </a:r>
            <a:r>
              <a:rPr lang="en-US" sz="1200" dirty="0">
                <a:solidFill>
                  <a:srgbClr val="000000"/>
                </a:solidFill>
                <a:latin typeface="Calibri" panose="020F0502020204030204" pitchFamily="34" charset="0"/>
              </a:rPr>
              <a:t>stationary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water tanker which was stopped on the right side of the road.</a:t>
            </a: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This resulted in the driver’s fatality.  Three passengers were injured, two passengers unharmed.  All passengers were sent to the</a:t>
            </a: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PDO Qarn Alam clinic for medical consultation.  ROP &amp; PDO emergency call center were notified &amp; Emergency Response and Crisis </a:t>
            </a: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Management team was Immediately</a:t>
            </a:r>
            <a:r>
              <a:rPr lang="en-US" sz="1200" dirty="0">
                <a:solidFill>
                  <a:srgbClr val="000000"/>
                </a:solidFill>
                <a:latin typeface="Calibri" panose="020F0502020204030204" pitchFamily="34" charset="0"/>
              </a:rPr>
              <a:t>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up.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Driver lost control of the bus and collided with the rear of the stopped water tanker.</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FTW was not in alignment with SP-1230 requirements (for bus driver)</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Tanker was not fully parked off the road.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Driving Techniques (steer away from safe zones and remain in carriageway) were not applied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Position of the vehicle on the road - including non-placement of safety triangle behind the parked water tanker</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a:defRPr/>
            </a:pPr>
            <a:endParaRPr lang="en-US" sz="1200" dirty="0">
              <a:latin typeface="Calibri" panose="020F0502020204030204" pitchFamily="34" charset="0"/>
              <a:cs typeface="Tahoma" pitchFamily="34" charset="0"/>
            </a:endParaRPr>
          </a:p>
          <a:p>
            <a:pPr marL="171450" indent="-171450">
              <a:buFont typeface="Arial" panose="020B0604020202020204" pitchFamily="34" charset="0"/>
              <a:buChar char="•"/>
              <a:defRPr/>
            </a:pPr>
            <a:r>
              <a:rPr lang="en-US" sz="1200" dirty="0">
                <a:latin typeface="Calibri" panose="020F0502020204030204" pitchFamily="34" charset="0"/>
                <a:cs typeface="Tahoma" pitchFamily="34" charset="0"/>
              </a:rPr>
              <a:t>Always ensure to raise awareness on Fatigue Management – check implementation and audit on a regular basis</a:t>
            </a:r>
          </a:p>
          <a:p>
            <a:pPr marL="171450" indent="-171450">
              <a:buFont typeface="Arial" panose="020B0604020202020204" pitchFamily="34" charset="0"/>
              <a:buChar char="•"/>
              <a:defRPr/>
            </a:pPr>
            <a:r>
              <a:rPr lang="en-US" sz="1200" dirty="0">
                <a:latin typeface="Calibri" panose="020F0502020204030204" pitchFamily="34" charset="0"/>
                <a:cs typeface="Tahoma" pitchFamily="34" charset="0"/>
              </a:rPr>
              <a:t>Always ensure that the FTW process strictly adheres to SP – 1230 requirements </a:t>
            </a:r>
          </a:p>
          <a:p>
            <a:pPr marL="171450" indent="-171450">
              <a:buFont typeface="Arial" panose="020B0604020202020204" pitchFamily="34" charset="0"/>
              <a:buChar char="•"/>
              <a:defRPr/>
            </a:pPr>
            <a:r>
              <a:rPr lang="en-US" sz="1200" dirty="0">
                <a:latin typeface="Calibri" panose="020F0502020204030204" pitchFamily="34" charset="0"/>
                <a:cs typeface="Tahoma" pitchFamily="34" charset="0"/>
              </a:rPr>
              <a:t>Always be vigilant &amp; aware of potential road hazards; Do not be distracted and keep eyes on the road.  Always ensure the authorized drivers are following Driving techniques:  Drive Defensively and always prepare to anticipate mistakes</a:t>
            </a:r>
          </a:p>
          <a:p>
            <a:pPr marL="171450" indent="-171450">
              <a:buFont typeface="Arial" panose="020B0604020202020204" pitchFamily="34" charset="0"/>
              <a:buChar char="•"/>
              <a:defRPr/>
            </a:pPr>
            <a:r>
              <a:rPr lang="en-US" sz="1200" dirty="0">
                <a:latin typeface="Calibri" panose="020F0502020204030204" pitchFamily="34" charset="0"/>
                <a:cs typeface="Tahoma" pitchFamily="34" charset="0"/>
              </a:rPr>
              <a:t>Always ensure that you do not park/stop your vehicles on graded road (in case of emergency)</a:t>
            </a:r>
          </a:p>
          <a:p>
            <a:pPr marL="171450" indent="-171450">
              <a:buFont typeface="Arial" panose="020B0604020202020204" pitchFamily="34" charset="0"/>
              <a:buChar char="•"/>
              <a:defRPr/>
            </a:pPr>
            <a:r>
              <a:rPr lang="en-US" sz="1200" dirty="0">
                <a:latin typeface="Calibri" panose="020F0502020204030204" pitchFamily="34" charset="0"/>
                <a:cs typeface="Tahoma" pitchFamily="34" charset="0"/>
              </a:rPr>
              <a:t>Always ensure all drivers use the safety triangle &amp; flash the hazard lights during emergency stoppage</a:t>
            </a:r>
            <a:r>
              <a:rPr lang="en-US" sz="1050" dirty="0">
                <a:latin typeface="Calibri" panose="020F0502020204030204" pitchFamily="34" charset="0"/>
                <a:cs typeface="Tahoma" pitchFamily="34" charset="0"/>
              </a:rPr>
              <a:t>. </a:t>
            </a:r>
          </a:p>
          <a:p>
            <a:pPr>
              <a:defRPr/>
            </a:pPr>
            <a:endParaRPr lang="en-US" sz="12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15/05/</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Fatality #1 (LTI # 17, 18 &amp; 19)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C5P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553601" y="6395574"/>
            <a:ext cx="8290596"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Always ensure fatigue and health risks are well managed prior to driving</a:t>
            </a:r>
          </a:p>
        </p:txBody>
      </p:sp>
      <p:pic>
        <p:nvPicPr>
          <p:cNvPr id="16" name="Picture 15">
            <a:extLst>
              <a:ext uri="{FF2B5EF4-FFF2-40B4-BE49-F238E27FC236}">
                <a16:creationId xmlns:a16="http://schemas.microsoft.com/office/drawing/2014/main" id="{2E3BF627-2E10-1EFA-0B1D-3A0A8798DEE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21490" y="1130739"/>
            <a:ext cx="2759748" cy="2398139"/>
          </a:xfrm>
          <a:prstGeom prst="rect">
            <a:avLst/>
          </a:prstGeom>
          <a:noFill/>
          <a:ln>
            <a:noFill/>
          </a:ln>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487466" y="2932330"/>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pic>
        <p:nvPicPr>
          <p:cNvPr id="5" name="Picture 4">
            <a:extLst>
              <a:ext uri="{FF2B5EF4-FFF2-40B4-BE49-F238E27FC236}">
                <a16:creationId xmlns:a16="http://schemas.microsoft.com/office/drawing/2014/main" id="{58BF83B4-08B7-1420-2B8F-1403984523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1490" y="3690642"/>
            <a:ext cx="2807577" cy="2352272"/>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66888" y="549866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722337" y="2016433"/>
            <a:ext cx="10928195" cy="3739485"/>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a:defRPr/>
            </a:pPr>
            <a:endParaRPr lang="en-US" sz="1600" dirty="0">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your drivers are aware of fatigue management system and what to do in case they experience fatigue?</a:t>
            </a:r>
          </a:p>
          <a:p>
            <a:pPr marL="342900" indent="-342900">
              <a:buFont typeface="+mj-lt"/>
              <a:buAutoNum type="arabicPeriod"/>
              <a:defRPr/>
            </a:pPr>
            <a:r>
              <a:rPr lang="en-US" sz="1600" dirty="0">
                <a:latin typeface="Calibri" panose="020F0502020204030204" pitchFamily="34" charset="0"/>
                <a:sym typeface="Wingdings" pitchFamily="2" charset="2"/>
              </a:rPr>
              <a:t>Do you ensure your FTW is done in accordance with SP-1230 for drivers to ensure that there are no health-related issues that are not made aware?</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 check the IVMS is reliable and fully functional before moving the vehicle and do you verify that the Journey Managers are monitoring the IVMS for all journeys?</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your drivers are learning from incidents related to road safety and implementing the remedial actions at all times while driving or stopping on journey?</a:t>
            </a:r>
          </a:p>
          <a:p>
            <a:pPr marL="342900" indent="-342900">
              <a:buFont typeface="+mj-lt"/>
              <a:buAutoNum type="arabicPeriod"/>
              <a:defRPr/>
            </a:pPr>
            <a:r>
              <a:rPr lang="en-US" sz="1600" dirty="0">
                <a:latin typeface="Calibri" panose="020F0502020204030204" pitchFamily="34" charset="0"/>
                <a:sym typeface="Wingdings" pitchFamily="2" charset="2"/>
              </a:rPr>
              <a:t>Do you ensure that drivers park the vehicles outside the road completely during an emergency and put warning signs to alert incoming drivers?</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9" name="Rectangle 8">
            <a:extLst>
              <a:ext uri="{FF2B5EF4-FFF2-40B4-BE49-F238E27FC236}">
                <a16:creationId xmlns:a16="http://schemas.microsoft.com/office/drawing/2014/main" id="{A005025A-BE43-4836-BD87-FF1E7D0F29E3}"/>
              </a:ext>
            </a:extLst>
          </p:cNvPr>
          <p:cNvSpPr>
            <a:spLocks noChangeArrowheads="1"/>
          </p:cNvSpPr>
          <p:nvPr/>
        </p:nvSpPr>
        <p:spPr bwMode="auto">
          <a:xfrm>
            <a:off x="565045" y="56523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15/05/</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Fatality #1 (LTI # 17, 18 &amp; 19)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C5P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92798</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984881-617F-43CB-8F14-0E0F90B10416}"/>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9d51eac6-a7d5-47f5-a119-63d146adb134"/>
    <ds:schemaRef ds:uri="http://schemas.microsoft.com/sharepoint/v3"/>
    <ds:schemaRef ds:uri="http://purl.org/dc/terms/"/>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22734</TotalTime>
  <Words>806</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AlShawamikh MVI Fatality#1</dc:title>
  <dc:creator>Alshawamikh</dc:creator>
  <cp:lastModifiedBy>Masroori, Ahmed MSE31</cp:lastModifiedBy>
  <cp:revision>623</cp:revision>
  <dcterms:created xsi:type="dcterms:W3CDTF">2018-09-24T07:27:56Z</dcterms:created>
  <dcterms:modified xsi:type="dcterms:W3CDTF">2023-11-14T09:23:06Z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