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Hadzic, Demir MSE73" initials="HDM" lastIdx="25" clrIdx="1">
    <p:extLst>
      <p:ext uri="{19B8F6BF-5375-455C-9EA6-DF929625EA0E}">
        <p15:presenceInfo xmlns:p15="http://schemas.microsoft.com/office/powerpoint/2012/main" userId="S::Demir.Hadzic@pdo.co.om::56ffaccb-80b6-47cb-98b7-c5e1c806a241" providerId="AD"/>
      </p:ext>
    </p:extLst>
  </p:cmAuthor>
  <p:cmAuthor id="3" name="Muhammad Al Hadad" initials="MAH" lastIdx="4" clrIdx="2">
    <p:extLst>
      <p:ext uri="{19B8F6BF-5375-455C-9EA6-DF929625EA0E}">
        <p15:presenceInfo xmlns:p15="http://schemas.microsoft.com/office/powerpoint/2012/main" userId="S-1-5-21-1136801155-4100738983-806824780-1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A316"/>
    <a:srgbClr val="00B050"/>
    <a:srgbClr val="16942A"/>
    <a:srgbClr val="F6D660"/>
    <a:srgbClr val="FFFC00"/>
    <a:srgbClr val="FFC91D"/>
    <a:srgbClr val="EAEAEA"/>
    <a:srgbClr val="F2F3D7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6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14/11/2023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4847204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MSIPCMContentMarking" descr="{&quot;HashCode&quot;:905108722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6705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On the 1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March at  09:11 hrs a rigid  water tanker was travelling from Marmul to deliver water to a local community beneficiary in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Agareeth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(just after Shaleem). Around 11km away from Marmul) on a blacktop road, the driver experienced a loss of power of the engine, when a Private vehicle traveling from the opposite direction made glancing contact with the tanker. The private vehicle has veered off the blacktop road in an S pattern and onto the slope on the opposite side of the road and rolling over multiple times, ejecting the passengers from the vehicle causing fatal injuries to 2 of 5 occupants  of the 3rd party vehicle. The driver of 3rd party vehicle sustained serious injury and was later declared deceased on the 9th March.</a:t>
            </a:r>
          </a:p>
          <a:p>
            <a:pPr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3rd party road position and speed approaching the event. 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 Fault reporting of vehicles no mater how small the issue/fault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Always wear seatbelts.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Always report defect to journey manager/workshop supervisor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Always attend TBT prior to commencement of work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cs typeface="Tahoma" pitchFamily="34" charset="0"/>
              </a:rPr>
              <a:t>Always scan the road ahead for any road Hazards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>
                <a:latin typeface="Calibri" panose="020F0502020204030204" pitchFamily="34" charset="0"/>
                <a:cs typeface="Tahoma" pitchFamily="34" charset="0"/>
              </a:rPr>
              <a:t> Always comply with vehicle maintenance procedures and fault reporting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>
                <a:latin typeface="Calibri" panose="020F0502020204030204" pitchFamily="34" charset="0"/>
                <a:cs typeface="Tahoma" pitchFamily="34" charset="0"/>
              </a:rPr>
              <a:t> Always drive on the correct position on the road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3rd party fatality #2 	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with fatality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C5P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197825" y="-680"/>
            <a:ext cx="11994175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391364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Whilst driving, always open your eyes for unexpected road hazards</a:t>
            </a:r>
          </a:p>
        </p:txBody>
      </p:sp>
      <p:pic>
        <p:nvPicPr>
          <p:cNvPr id="16" name="Picture 15" descr="A picture containing outdoor, sky, sandy&#10;&#10;Description automatically generated">
            <a:extLst>
              <a:ext uri="{FF2B5EF4-FFF2-40B4-BE49-F238E27FC236}">
                <a16:creationId xmlns:a16="http://schemas.microsoft.com/office/drawing/2014/main" id="{EA8F3D5C-6344-43D0-BB2B-D2ED5A780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331" y="1464290"/>
            <a:ext cx="3791640" cy="1967079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81921" y="2886856"/>
            <a:ext cx="336550" cy="544513"/>
            <a:chOff x="3504" y="544"/>
            <a:chExt cx="2287" cy="1855"/>
          </a:xfrm>
        </p:grpSpPr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841081" y="5376376"/>
            <a:ext cx="117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Vehicle maintenance compliance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5E4173-6466-49F0-9F11-BE430C7F6B47}"/>
              </a:ext>
            </a:extLst>
          </p:cNvPr>
          <p:cNvSpPr/>
          <p:nvPr/>
        </p:nvSpPr>
        <p:spPr>
          <a:xfrm>
            <a:off x="8299449" y="4036244"/>
            <a:ext cx="3748668" cy="1970863"/>
          </a:xfrm>
          <a:prstGeom prst="rect">
            <a:avLst/>
          </a:prstGeom>
          <a:noFill/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2647" y="5642132"/>
            <a:ext cx="573074" cy="585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718" y1="39889" x2="48718" y2="39889"/>
                        <a14:foregroundMark x1="26496" y1="34072" x2="26496" y2="34072"/>
                        <a14:foregroundMark x1="50712" y1="24377" x2="50712" y2="24377"/>
                        <a14:foregroundMark x1="63533" y1="24377" x2="63533" y2="24377"/>
                        <a14:foregroundMark x1="66097" y1="38227" x2="66097" y2="38227"/>
                        <a14:foregroundMark x1="31339" y1="59003" x2="64672" y2="40443"/>
                        <a14:foregroundMark x1="24786" y1="62050" x2="75214" y2="34072"/>
                        <a14:foregroundMark x1="43875" y1="37673" x2="43305" y2="62050"/>
                        <a14:foregroundMark x1="52991" y1="62050" x2="50712" y2="34072"/>
                        <a14:foregroundMark x1="58120" y1="62604" x2="57265" y2="52632"/>
                        <a14:foregroundMark x1="46724" y1="67036" x2="27920" y2="65651"/>
                        <a14:foregroundMark x1="60399" y1="65097" x2="68376" y2="64543"/>
                        <a14:foregroundMark x1="57265" y1="78393" x2="58120" y2="70083"/>
                        <a14:foregroundMark x1="41311" y1="80055" x2="38746" y2="70637"/>
                        <a14:foregroundMark x1="43875" y1="25762" x2="49288" y2="19668"/>
                        <a14:foregroundMark x1="53561" y1="29363" x2="46154" y2="2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272" y="4090025"/>
            <a:ext cx="1317390" cy="13549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" y1="43415" x2="10667" y2="65854"/>
                        <a14:foregroundMark x1="16444" y1="67805" x2="37778" y2="73171"/>
                        <a14:foregroundMark x1="23556" y1="57073" x2="16000" y2="49756"/>
                        <a14:foregroundMark x1="83111" y1="51220" x2="56444" y2="91707"/>
                        <a14:foregroundMark x1="86222" y1="67805" x2="98222" y2="42927"/>
                        <a14:foregroundMark x1="39111" y1="41951" x2="39111" y2="4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940" y="4188037"/>
            <a:ext cx="1242177" cy="11317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48827" y="5411300"/>
            <a:ext cx="120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Always wear seatbelt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079315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drivers are frequently engaged and reminded on 3</a:t>
            </a:r>
            <a:r>
              <a:rPr lang="en-US" sz="1600" baseline="30000" dirty="0">
                <a:latin typeface="Calibri" panose="020F0502020204030204" pitchFamily="34" charset="0"/>
                <a:sym typeface="Wingdings" pitchFamily="2" charset="2"/>
              </a:rPr>
              <a:t>rd</a:t>
            </a: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 party vehicle Hazard?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your maintenance provider is complying to SP2000 RAS inspection standards?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drivers are aware of the correct road position while driving in relation to the centre line?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faults are reported immediately to relevant parties?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brake testing results are analyzed and meet pass criteria for each vehicle type as per the recognized standard?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3rd party fatality #2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with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fatality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	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C5P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d51eac6-a7d5-47f5-a119-63d146adb1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C2A519-0E31-4DB6-AB52-D5AA2BDF7AAC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6757</TotalTime>
  <Words>687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Delivery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NCC_3rd Party MVI fatality</dc:title>
  <dc:creator>nazar@umsoman.com</dc:creator>
  <cp:lastModifiedBy>Masroori, Ahmed MSE31</cp:lastModifiedBy>
  <cp:revision>663</cp:revision>
  <cp:lastPrinted>2022-03-04T05:36:40Z</cp:lastPrinted>
  <dcterms:created xsi:type="dcterms:W3CDTF">2018-09-24T07:27:56Z</dcterms:created>
  <dcterms:modified xsi:type="dcterms:W3CDTF">2023-11-14T09:27:03Z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736915f3-2f02-4945-8997-f2963298db46_Enabled">
    <vt:lpwstr>true</vt:lpwstr>
  </property>
  <property fmtid="{D5CDD505-2E9C-101B-9397-08002B2CF9AE}" pid="4" name="MSIP_Label_736915f3-2f02-4945-8997-f2963298db46_SetDate">
    <vt:lpwstr>2022-05-26T09:59:55Z</vt:lpwstr>
  </property>
  <property fmtid="{D5CDD505-2E9C-101B-9397-08002B2CF9AE}" pid="5" name="MSIP_Label_736915f3-2f02-4945-8997-f2963298db46_Method">
    <vt:lpwstr>Standard</vt:lpwstr>
  </property>
  <property fmtid="{D5CDD505-2E9C-101B-9397-08002B2CF9AE}" pid="6" name="MSIP_Label_736915f3-2f02-4945-8997-f2963298db46_Name">
    <vt:lpwstr>Internal</vt:lpwstr>
  </property>
  <property fmtid="{D5CDD505-2E9C-101B-9397-08002B2CF9AE}" pid="7" name="MSIP_Label_736915f3-2f02-4945-8997-f2963298db46_SiteId">
    <vt:lpwstr>cd99fef8-1cd3-4a2a-9bdf-15531181d65e</vt:lpwstr>
  </property>
  <property fmtid="{D5CDD505-2E9C-101B-9397-08002B2CF9AE}" pid="8" name="MSIP_Label_736915f3-2f02-4945-8997-f2963298db46_ActionId">
    <vt:lpwstr>69fc57db-44e5-4aab-ba73-aa92b20c2a22</vt:lpwstr>
  </property>
  <property fmtid="{D5CDD505-2E9C-101B-9397-08002B2CF9AE}" pid="9" name="MSIP_Label_736915f3-2f02-4945-8997-f2963298db46_ContentBits">
    <vt:lpwstr>1</vt:lpwstr>
  </property>
</Properties>
</file>