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005" r:id="rId2"/>
    <p:sldId id="1006"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114" d="100"/>
          <a:sy n="114" d="100"/>
        </p:scale>
        <p:origin x="36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D84EB-FEDD-4CAC-A126-1249AB5E007C}" type="datetimeFigureOut">
              <a:rPr lang="en-US" smtClean="0"/>
              <a:t>14/11/2023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1EE3C-7097-43B6-B33A-BEA44561B691}" type="slidenum">
              <a:rPr lang="en-US" smtClean="0"/>
              <a:t>‹#›</a:t>
            </a:fld>
            <a:endParaRPr lang="en-US"/>
          </a:p>
        </p:txBody>
      </p:sp>
    </p:spTree>
    <p:extLst>
      <p:ext uri="{BB962C8B-B14F-4D97-AF65-F5344CB8AC3E}">
        <p14:creationId xmlns:p14="http://schemas.microsoft.com/office/powerpoint/2010/main" val="302709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063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016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948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499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5949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985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907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0343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41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0864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86925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232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14/11/2023</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5592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14/11/2023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3739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0116" y="1454422"/>
            <a:ext cx="7993475" cy="4498604"/>
          </a:xfrm>
          <a:prstGeom prst="rect">
            <a:avLst/>
          </a:prstGeom>
          <a:noFill/>
          <a:ln w="19050">
            <a:noFill/>
            <a:miter lim="800000"/>
            <a:headEnd/>
            <a:tailEnd/>
          </a:ln>
        </p:spPr>
        <p:txBody>
          <a:bodyPr wrap="square">
            <a:spAutoFit/>
          </a:bodyPr>
          <a:lstStyle/>
          <a:p>
            <a:pPr marL="114297" marR="0" lvl="0" indent="-114297"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342891" marR="0" lvl="0" indent="-342891" algn="l" defTabSz="914400" rtl="0" eaLnBrk="1" fontAlgn="auto" latinLnBrk="0" hangingPunct="1">
              <a:lnSpc>
                <a:spcPct val="100000"/>
              </a:lnSpc>
              <a:spcBef>
                <a:spcPts val="0"/>
              </a:spcBef>
              <a:spcAft>
                <a:spcPts val="0"/>
              </a:spcAft>
              <a:buClrTx/>
              <a:buSzTx/>
              <a:buFontTx/>
              <a:buNone/>
              <a:tabLst/>
              <a:defRPr/>
            </a:pPr>
            <a:endParaRPr kumimoji="0" lang="en-US" sz="133" b="0" i="0" u="none" strike="noStrike" kern="1200" cap="none" spc="0" normalizeH="0" baseline="0" noProof="0" dirty="0">
              <a:ln>
                <a:noFill/>
              </a:ln>
              <a:solidFill>
                <a:srgbClr val="000000"/>
              </a:solidFill>
              <a:effectLst/>
              <a:uLnTx/>
              <a:uFillTx/>
              <a:latin typeface="Calibri"/>
              <a:ea typeface="+mn-ea"/>
              <a:cs typeface="+mn-cs"/>
            </a:endParaRPr>
          </a:p>
          <a:p>
            <a:pPr marL="0" marR="0" lvl="1" indent="0" algn="l" defTabSz="914400" rtl="0" eaLnBrk="1" fontAlgn="base" latinLnBrk="0" hangingPunct="1">
              <a:lnSpc>
                <a:spcPct val="100000"/>
              </a:lnSpc>
              <a:spcBef>
                <a:spcPts val="600"/>
              </a:spcBef>
              <a:spcAft>
                <a:spcPct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Tahoma" pitchFamily="34" charset="0"/>
              </a:rPr>
              <a:t>During a well operation to restore Well Integrity of a gas production well, the Tubing Hanger ejected up through an open Blow Out Preventer (BOP) together with the a well plug followed by a large release of gas. Above the BOP, two individuals were struck by the combination of ejected equipment combined with the force of gas being released resulting in their loss of life. The well was immediately secured by closing the open BOP and Side Outlet Valves.</a:t>
            </a:r>
          </a:p>
          <a:p>
            <a:pPr marL="0" marR="0" lvl="1" indent="0" algn="l" defTabSz="914400" rtl="0" eaLnBrk="1" fontAlgn="base" latinLnBrk="0" hangingPunct="1">
              <a:lnSpc>
                <a:spcPct val="100000"/>
              </a:lnSpc>
              <a:spcBef>
                <a:spcPts val="600"/>
              </a:spcBef>
              <a:spcAft>
                <a:spcPct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1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The plug was set too shallow and assumed to have set correctly due to the fact that it had sealed pressure for a long period of time.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Part of the considered Secondary Barrier envelope (BOP) was open to prepare to remove the Tubing Hanger, hence considering it as part of a Barrier at this point in time was not valid until it is closed. </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endParaRPr>
          </a:p>
          <a:p>
            <a:pPr marL="0" marR="0" lvl="0" indent="-114297"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endParaRPr kumimoji="0" lang="en-US" sz="14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114297" marR="0" lvl="0" indent="-114297"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Well Barriers shall be formally qualified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Single Barrier Operations shall be only accepted under an Approved Deviation (Management of Change MOC)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variations (Management of Change MOC) to a program shall be reported in writing and formally approved.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Having no pressure above a plug (well barrier) alone does not necessarily indicate the barrier is fully verified.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All Well Barriers shall be independent &amp; Identified, Verified &amp; Monitored.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Calibri "/>
                <a:ea typeface="+mn-ea"/>
                <a:cs typeface="Tahoma" pitchFamily="34" charset="0"/>
              </a:rPr>
              <a:t>Well Risk shall be captured within the handover from one team to another.</a:t>
            </a:r>
          </a:p>
          <a:p>
            <a:pPr marL="171446" marR="0" lvl="0" indent="-17144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30116" y="904974"/>
            <a:ext cx="6506951"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a:ea typeface="+mn-ea"/>
                <a:cs typeface="+mn-cs"/>
              </a:rPr>
              <a:t>All</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33809" y="403"/>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430117" y="6282328"/>
            <a:ext cx="8344767" cy="307777"/>
          </a:xfrm>
          <a:prstGeom prst="rect">
            <a:avLst/>
          </a:prstGeom>
          <a:solidFill>
            <a:schemeClr val="accent1"/>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0" i="0" u="none" strike="noStrike" kern="1200" cap="none" spc="0" normalizeH="0" baseline="0" noProof="0" dirty="0">
                <a:ln>
                  <a:noFill/>
                </a:ln>
                <a:solidFill>
                  <a:srgbClr val="FFFF00"/>
                </a:solidFill>
                <a:effectLst/>
                <a:uLnTx/>
                <a:uFillTx/>
                <a:latin typeface="Calibri "/>
                <a:ea typeface="+mn-ea"/>
                <a:cs typeface="Tahoma" pitchFamily="34" charset="0"/>
              </a:rPr>
              <a:t>Single Barrier Operations shall be only accepted under an Approved Deviation (Management of Change MOC)</a:t>
            </a:r>
          </a:p>
        </p:txBody>
      </p:sp>
      <p:sp>
        <p:nvSpPr>
          <p:cNvPr id="19" name="Rectangle 18">
            <a:extLst>
              <a:ext uri="{FF2B5EF4-FFF2-40B4-BE49-F238E27FC236}">
                <a16:creationId xmlns:a16="http://schemas.microsoft.com/office/drawing/2014/main" id="{714F98BE-36E9-4F75-9B1B-1AEB6ED16ED2}"/>
              </a:ext>
            </a:extLst>
          </p:cNvPr>
          <p:cNvSpPr>
            <a:spLocks noChangeArrowheads="1"/>
          </p:cNvSpPr>
          <p:nvPr/>
        </p:nvSpPr>
        <p:spPr bwMode="auto">
          <a:xfrm>
            <a:off x="333809" y="553666"/>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21.07.2022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Fat 2 &amp; 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Activity: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Hydraulic work over</a:t>
            </a:r>
          </a:p>
        </p:txBody>
      </p:sp>
      <p:pic>
        <p:nvPicPr>
          <p:cNvPr id="20" name="Picture 19">
            <a:extLst>
              <a:ext uri="{FF2B5EF4-FFF2-40B4-BE49-F238E27FC236}">
                <a16:creationId xmlns:a16="http://schemas.microsoft.com/office/drawing/2014/main" id="{BC97920F-5D9F-43A9-96B9-403B10268332}"/>
              </a:ext>
            </a:extLst>
          </p:cNvPr>
          <p:cNvPicPr>
            <a:picLocks noChangeAspect="1"/>
          </p:cNvPicPr>
          <p:nvPr/>
        </p:nvPicPr>
        <p:blipFill>
          <a:blip r:embed="rId3"/>
          <a:stretch>
            <a:fillRect/>
          </a:stretch>
        </p:blipFill>
        <p:spPr>
          <a:xfrm>
            <a:off x="10340482" y="1558519"/>
            <a:ext cx="1748820" cy="3339067"/>
          </a:xfrm>
          <a:prstGeom prst="rect">
            <a:avLst/>
          </a:prstGeom>
        </p:spPr>
      </p:pic>
      <p:sp>
        <p:nvSpPr>
          <p:cNvPr id="22" name="Rectangle 21">
            <a:extLst>
              <a:ext uri="{FF2B5EF4-FFF2-40B4-BE49-F238E27FC236}">
                <a16:creationId xmlns:a16="http://schemas.microsoft.com/office/drawing/2014/main" id="{50A72C4C-EF27-4284-98FF-751ABA6D23AE}"/>
              </a:ext>
            </a:extLst>
          </p:cNvPr>
          <p:cNvSpPr/>
          <p:nvPr/>
        </p:nvSpPr>
        <p:spPr>
          <a:xfrm>
            <a:off x="10417629" y="5017913"/>
            <a:ext cx="1671673" cy="872536"/>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mn-cs"/>
              </a:rPr>
              <a:t>Single Barrier</a:t>
            </a:r>
          </a:p>
        </p:txBody>
      </p:sp>
      <p:pic>
        <p:nvPicPr>
          <p:cNvPr id="27" name="Picture 2">
            <a:extLst>
              <a:ext uri="{FF2B5EF4-FFF2-40B4-BE49-F238E27FC236}">
                <a16:creationId xmlns:a16="http://schemas.microsoft.com/office/drawing/2014/main" id="{F642A7F9-05B4-444D-86FA-3624BC4456D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7955" y="1318013"/>
            <a:ext cx="454025" cy="481012"/>
          </a:xfrm>
          <a:prstGeom prst="rect">
            <a:avLst/>
          </a:prstGeom>
          <a:noFill/>
          <a:ln w="9525">
            <a:noFill/>
            <a:miter lim="800000"/>
            <a:headEnd/>
            <a:tailEnd/>
          </a:ln>
        </p:spPr>
      </p:pic>
      <p:pic>
        <p:nvPicPr>
          <p:cNvPr id="28" name="Picture 27">
            <a:extLst>
              <a:ext uri="{FF2B5EF4-FFF2-40B4-BE49-F238E27FC236}">
                <a16:creationId xmlns:a16="http://schemas.microsoft.com/office/drawing/2014/main" id="{92C9B356-0C85-4D3F-A976-BC4FABA17639}"/>
              </a:ext>
            </a:extLst>
          </p:cNvPr>
          <p:cNvPicPr>
            <a:picLocks noChangeAspect="1"/>
          </p:cNvPicPr>
          <p:nvPr/>
        </p:nvPicPr>
        <p:blipFill>
          <a:blip r:embed="rId5"/>
          <a:stretch>
            <a:fillRect/>
          </a:stretch>
        </p:blipFill>
        <p:spPr>
          <a:xfrm>
            <a:off x="8456130" y="1558519"/>
            <a:ext cx="1819275" cy="3339067"/>
          </a:xfrm>
          <a:prstGeom prst="rect">
            <a:avLst/>
          </a:prstGeom>
        </p:spPr>
      </p:pic>
      <p:sp>
        <p:nvSpPr>
          <p:cNvPr id="29" name="Rectangle 28">
            <a:extLst>
              <a:ext uri="{FF2B5EF4-FFF2-40B4-BE49-F238E27FC236}">
                <a16:creationId xmlns:a16="http://schemas.microsoft.com/office/drawing/2014/main" id="{FEE07056-25D7-4348-85AA-AB4D84D77E43}"/>
              </a:ext>
            </a:extLst>
          </p:cNvPr>
          <p:cNvSpPr/>
          <p:nvPr/>
        </p:nvSpPr>
        <p:spPr>
          <a:xfrm>
            <a:off x="8549282" y="5017913"/>
            <a:ext cx="1674418" cy="878888"/>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a:ea typeface="+mn-ea"/>
                <a:cs typeface="+mn-cs"/>
              </a:rPr>
              <a:t>2x Qualified Barriers</a:t>
            </a:r>
          </a:p>
        </p:txBody>
      </p:sp>
      <p:pic>
        <p:nvPicPr>
          <p:cNvPr id="30" name="Picture 29">
            <a:extLst>
              <a:ext uri="{FF2B5EF4-FFF2-40B4-BE49-F238E27FC236}">
                <a16:creationId xmlns:a16="http://schemas.microsoft.com/office/drawing/2014/main" id="{DA2FAD2D-C687-4727-B184-0A2302540559}"/>
              </a:ext>
            </a:extLst>
          </p:cNvPr>
          <p:cNvPicPr>
            <a:picLocks noChangeAspect="1"/>
          </p:cNvPicPr>
          <p:nvPr/>
        </p:nvPicPr>
        <p:blipFill>
          <a:blip r:embed="rId6"/>
          <a:stretch>
            <a:fillRect/>
          </a:stretch>
        </p:blipFill>
        <p:spPr>
          <a:xfrm>
            <a:off x="8345864" y="1384750"/>
            <a:ext cx="573074" cy="585267"/>
          </a:xfrm>
          <a:prstGeom prst="rect">
            <a:avLst/>
          </a:prstGeom>
        </p:spPr>
      </p:pic>
    </p:spTree>
    <p:extLst>
      <p:ext uri="{BB962C8B-B14F-4D97-AF65-F5344CB8AC3E}">
        <p14:creationId xmlns:p14="http://schemas.microsoft.com/office/powerpoint/2010/main" val="218333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43076" y="1108880"/>
            <a:ext cx="10928195" cy="523220"/>
          </a:xfrm>
          <a:prstGeom prst="rect">
            <a:avLst/>
          </a:prstGeom>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554704" y="2006100"/>
            <a:ext cx="10928195" cy="2754600"/>
          </a:xfrm>
          <a:prstGeom prst="rect">
            <a:avLst/>
          </a:prstGeom>
        </p:spPr>
        <p:txBody>
          <a:bodyPr wrap="square">
            <a:spAutoFit/>
          </a:bodyPr>
          <a:lstStyle/>
          <a:p>
            <a:pPr marL="342891" marR="0" lvl="0" indent="-342891"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891" marR="0" lvl="0" indent="-342891"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Are Well Barriers visible and understood for every stage and every step of the operation</a:t>
            </a: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Are Single Barrier Operations approved by the correct technical authority</a:t>
            </a: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rPr>
              <a:t>Is there clear evidence that the Well Risk is clearly understood by all parties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342891" marR="0" lvl="0" indent="-342891"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a:t>
            </a:r>
            <a:r>
              <a:rPr kumimoji="0" lang="en-US" sz="11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rPr>
              <a:t> </a:t>
            </a:r>
            <a:r>
              <a:rPr kumimoji="0" lang="en-US" sz="1100" b="0" i="1"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rPr>
              <a:t>If the answer is NO to any of the above questions please ensure you take action to correct this finding</a:t>
            </a: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7">
            <a:extLst>
              <a:ext uri="{FF2B5EF4-FFF2-40B4-BE49-F238E27FC236}">
                <a16:creationId xmlns:a16="http://schemas.microsoft.com/office/drawing/2014/main" id="{773C30E5-F1AE-4486-A2EE-3F9FE41D3BA1}"/>
              </a:ext>
            </a:extLst>
          </p:cNvPr>
          <p:cNvSpPr/>
          <p:nvPr/>
        </p:nvSpPr>
        <p:spPr>
          <a:xfrm>
            <a:off x="167473" y="0"/>
            <a:ext cx="12021179" cy="523220"/>
          </a:xfrm>
          <a:prstGeom prst="rect">
            <a:avLst/>
          </a:prstGeom>
          <a:solidFill>
            <a:srgbClr val="FFC91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S PGothic" pitchFamily="34" charset="-128"/>
                <a:cs typeface="+mn-cs"/>
              </a:rPr>
              <a:t>Management self audit </a:t>
            </a:r>
            <a:endParaRPr kumimoji="0" lang="en-US" sz="2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E73987A-317F-44CC-83FF-19ABC6B3DE44}"/>
              </a:ext>
            </a:extLst>
          </p:cNvPr>
          <p:cNvSpPr>
            <a:spLocks noChangeArrowheads="1"/>
          </p:cNvSpPr>
          <p:nvPr/>
        </p:nvSpPr>
        <p:spPr bwMode="auto">
          <a:xfrm>
            <a:off x="333809" y="553666"/>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21.07.2022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Fat 2 &amp; 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C5P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Activity: </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Hydraulic work over</a:t>
            </a:r>
          </a:p>
        </p:txBody>
      </p:sp>
    </p:spTree>
    <p:extLst>
      <p:ext uri="{BB962C8B-B14F-4D97-AF65-F5344CB8AC3E}">
        <p14:creationId xmlns:p14="http://schemas.microsoft.com/office/powerpoint/2010/main" val="3908737088"/>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92800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BC24675-0D77-4A4F-8FBB-D53AFFD3E9EA}"/>
</file>

<file path=customXml/itemProps2.xml><?xml version="1.0" encoding="utf-8"?>
<ds:datastoreItem xmlns:ds="http://schemas.openxmlformats.org/officeDocument/2006/customXml" ds:itemID="{58037A84-06E2-4EC6-A8C2-4651EA87AA40}"/>
</file>

<file path=customXml/itemProps3.xml><?xml version="1.0" encoding="utf-8"?>
<ds:datastoreItem xmlns:ds="http://schemas.openxmlformats.org/officeDocument/2006/customXml" ds:itemID="{6634930F-2401-42D1-94DF-38A1D3D10D5D}"/>
</file>

<file path=docProps/app.xml><?xml version="1.0" encoding="utf-8"?>
<Properties xmlns="http://schemas.openxmlformats.org/officeDocument/2006/extended-properties" xmlns:vt="http://schemas.openxmlformats.org/officeDocument/2006/docPropsVTypes">
  <TotalTime>14</TotalTime>
  <Words>660</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vt:lpstr>
      <vt:lpstr>Calibri Light</vt:lpstr>
      <vt:lpstr>Tahoma</vt:lpstr>
      <vt:lpstr>Times New Roman</vt:lpstr>
      <vt:lpstr>Wingdings</vt:lpstr>
      <vt:lpstr>4_Office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Burhan incident 2nd Alert</dc:title>
  <dc:creator>Balushi, Sumaiya MSE36</dc:creator>
  <cp:lastModifiedBy>Masroori, Ahmed MSE31</cp:lastModifiedBy>
  <cp:revision>2</cp:revision>
  <dcterms:created xsi:type="dcterms:W3CDTF">2022-11-29T09:39:52Z</dcterms:created>
  <dcterms:modified xsi:type="dcterms:W3CDTF">2023-11-14T10:06:45Z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