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 id="2" name="Muhammad Al Hadad" initials="MAH" lastIdx="3" clrIdx="1">
    <p:extLst>
      <p:ext uri="{19B8F6BF-5375-455C-9EA6-DF929625EA0E}">
        <p15:presenceInfo xmlns:p15="http://schemas.microsoft.com/office/powerpoint/2012/main" userId="S-1-5-21-1136801155-4100738983-806824780-16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6942A"/>
    <a:srgbClr val="24A316"/>
    <a:srgbClr val="FF33CC"/>
    <a:srgbClr val="00B050"/>
    <a:srgbClr val="FFFC00"/>
    <a:srgbClr val="FFC91D"/>
    <a:srgbClr val="EAEAEA"/>
    <a:srgbClr val="F2F3D7"/>
    <a:srgbClr val="FD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15" autoAdjust="0"/>
    <p:restoredTop sz="96436" autoAdjust="0"/>
  </p:normalViewPr>
  <p:slideViewPr>
    <p:cSldViewPr snapToGrid="0" snapToObjects="1">
      <p:cViewPr varScale="1">
        <p:scale>
          <a:sx n="110" d="100"/>
          <a:sy n="110" d="100"/>
        </p:scale>
        <p:origin x="870" y="114"/>
      </p:cViewPr>
      <p:guideLst>
        <p:guide orient="horz" pos="2160"/>
        <p:guide pos="3840"/>
      </p:guideLst>
    </p:cSldViewPr>
  </p:slideViewPr>
  <p:notesTextViewPr>
    <p:cViewPr>
      <p:scale>
        <a:sx n="1" d="1"/>
        <a:sy n="1" d="1"/>
      </p:scale>
      <p:origin x="0" y="0"/>
    </p:cViewPr>
  </p:notesTextViewPr>
  <p:sorterViewPr>
    <p:cViewPr>
      <p:scale>
        <a:sx n="100" d="100"/>
        <a:sy n="100" d="100"/>
      </p:scale>
      <p:origin x="0" y="3906"/>
    </p:cViewPr>
  </p:sorterViewPr>
  <p:notesViewPr>
    <p:cSldViewPr snapToGrid="0" snapToObjects="1">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1"/>
            <a:ext cx="3037840" cy="463408"/>
          </a:xfrm>
          <a:prstGeom prst="rect">
            <a:avLst/>
          </a:prstGeom>
        </p:spPr>
        <p:txBody>
          <a:bodyPr vert="horz" lIns="92307" tIns="46153" rIns="92307" bIns="46153"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970939" y="1"/>
            <a:ext cx="3037840" cy="463408"/>
          </a:xfrm>
          <a:prstGeom prst="rect">
            <a:avLst/>
          </a:prstGeom>
        </p:spPr>
        <p:txBody>
          <a:bodyPr vert="horz" lIns="92307" tIns="46153" rIns="92307" bIns="46153" rtlCol="0"/>
          <a:lstStyle>
            <a:lvl1pPr algn="r">
              <a:defRPr sz="1200"/>
            </a:lvl1pPr>
          </a:lstStyle>
          <a:p>
            <a:fld id="{FE8341AC-BC74-4FAA-A2BA-136D509060EF}" type="datetimeFigureOut">
              <a:rPr lang="en-US" smtClean="0">
                <a:latin typeface="Calibri" panose="020F0502020204030204" pitchFamily="34" charset="0"/>
              </a:rPr>
              <a:t>26/02/2024</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772670"/>
            <a:ext cx="3037840" cy="463407"/>
          </a:xfrm>
          <a:prstGeom prst="rect">
            <a:avLst/>
          </a:prstGeom>
        </p:spPr>
        <p:txBody>
          <a:bodyPr vert="horz" lIns="92307" tIns="46153" rIns="92307" bIns="46153"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970939" y="8772670"/>
            <a:ext cx="3037840" cy="463407"/>
          </a:xfrm>
          <a:prstGeom prst="rect">
            <a:avLst/>
          </a:prstGeom>
        </p:spPr>
        <p:txBody>
          <a:bodyPr vert="horz" lIns="92307" tIns="46153" rIns="92307" bIns="46153"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408"/>
          </a:xfrm>
          <a:prstGeom prst="rect">
            <a:avLst/>
          </a:prstGeom>
        </p:spPr>
        <p:txBody>
          <a:bodyPr vert="horz" lIns="92307" tIns="46153" rIns="92307" bIns="46153"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9" y="1"/>
            <a:ext cx="3037840" cy="463408"/>
          </a:xfrm>
          <a:prstGeom prst="rect">
            <a:avLst/>
          </a:prstGeom>
        </p:spPr>
        <p:txBody>
          <a:bodyPr vert="horz" lIns="92307" tIns="46153" rIns="92307" bIns="46153" rtlCol="0"/>
          <a:lstStyle>
            <a:lvl1pPr algn="r">
              <a:defRPr sz="1200">
                <a:latin typeface="Calibri" panose="020F0502020204030204" pitchFamily="34" charset="0"/>
              </a:defRPr>
            </a:lvl1pPr>
          </a:lstStyle>
          <a:p>
            <a:fld id="{EF51F27E-834E-4F26-A38E-D9AD78458120}" type="datetimeFigureOut">
              <a:rPr lang="en-US" smtClean="0"/>
              <a:pPr/>
              <a:t>26/02/2024</a:t>
            </a:fld>
            <a:endParaRPr lang="en-US" dirty="0"/>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2307" tIns="46153" rIns="92307" bIns="46153" rtlCol="0" anchor="ctr"/>
          <a:lstStyle/>
          <a:p>
            <a:endParaRPr lang="en-US" dirty="0"/>
          </a:p>
        </p:txBody>
      </p:sp>
      <p:sp>
        <p:nvSpPr>
          <p:cNvPr id="5" name="Notes Placeholder 4"/>
          <p:cNvSpPr>
            <a:spLocks noGrp="1"/>
          </p:cNvSpPr>
          <p:nvPr>
            <p:ph type="body" sz="quarter" idx="3"/>
          </p:nvPr>
        </p:nvSpPr>
        <p:spPr>
          <a:xfrm>
            <a:off x="701040" y="4444861"/>
            <a:ext cx="5608320" cy="3636704"/>
          </a:xfrm>
          <a:prstGeom prst="rect">
            <a:avLst/>
          </a:prstGeom>
        </p:spPr>
        <p:txBody>
          <a:bodyPr vert="horz" lIns="92307" tIns="46153" rIns="92307" bIns="46153"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772669"/>
            <a:ext cx="4993061" cy="463407"/>
          </a:xfrm>
          <a:prstGeom prst="rect">
            <a:avLst/>
          </a:prstGeom>
        </p:spPr>
        <p:txBody>
          <a:bodyPr vert="horz" lIns="92307" tIns="46153" rIns="92307" bIns="46153"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970939" y="8772670"/>
            <a:ext cx="3037840" cy="463407"/>
          </a:xfrm>
          <a:prstGeom prst="rect">
            <a:avLst/>
          </a:prstGeom>
        </p:spPr>
        <p:txBody>
          <a:bodyPr vert="horz" lIns="92307" tIns="46153" rIns="92307" bIns="46153"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65"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23065" eaLnBrk="0" fontAlgn="base" hangingPunct="0">
              <a:spcBef>
                <a:spcPct val="30000"/>
              </a:spcBef>
              <a:spcAft>
                <a:spcPct val="0"/>
              </a:spcAft>
              <a:defRPr/>
            </a:pPr>
            <a:endParaRPr lang="en-US" dirty="0">
              <a:solidFill>
                <a:srgbClr val="000000"/>
              </a:solidFill>
              <a:latin typeface="Times New Roman" pitchFamily="18" charset="0"/>
            </a:endParaRPr>
          </a:p>
          <a:p>
            <a:pPr defTabSz="923065" eaLnBrk="0" fontAlgn="base" hangingPunct="0">
              <a:spcBef>
                <a:spcPct val="30000"/>
              </a:spcBef>
              <a:spcAft>
                <a:spcPct val="0"/>
              </a:spcAft>
              <a:defRPr/>
            </a:pPr>
            <a:r>
              <a:rPr lang="en-US" dirty="0">
                <a:solidFill>
                  <a:srgbClr val="000000"/>
                </a:solidFill>
                <a:latin typeface="Times New Roman" pitchFamily="18" charset="0"/>
              </a:rPr>
              <a:t>A short description should be provided without mentioning names of contractors or individuals.  You should include, what happened, to who (by job title) and what injuries this resulted in.  Nothing more!</a:t>
            </a:r>
          </a:p>
          <a:p>
            <a:pPr defTabSz="923065" eaLnBrk="0" fontAlgn="base" hangingPunct="0">
              <a:spcBef>
                <a:spcPct val="30000"/>
              </a:spcBef>
              <a:spcAft>
                <a:spcPct val="0"/>
              </a:spcAft>
              <a:defRPr/>
            </a:pPr>
            <a:endParaRPr lang="en-US" dirty="0">
              <a:solidFill>
                <a:srgbClr val="000000"/>
              </a:solidFill>
              <a:latin typeface="Times New Roman" pitchFamily="18" charset="0"/>
            </a:endParaRPr>
          </a:p>
          <a:p>
            <a:pPr defTabSz="923065" eaLnBrk="0" fontAlgn="base" hangingPunct="0">
              <a:spcBef>
                <a:spcPct val="30000"/>
              </a:spcBef>
              <a:spcAft>
                <a:spcPct val="0"/>
              </a:spcAft>
              <a:defRPr/>
            </a:pPr>
            <a:r>
              <a:rPr lang="en-US" dirty="0">
                <a:solidFill>
                  <a:srgbClr val="000000"/>
                </a:solidFill>
                <a:latin typeface="Times New Roman" pitchFamily="18" charset="0"/>
              </a:rPr>
              <a:t>Four to five bullet points highlighting the main findings from the investigation.  Remember the target audience is the front line staff so this should be written in simple terms in a way that everyone can understand.</a:t>
            </a:r>
          </a:p>
          <a:p>
            <a:pPr defTabSz="923065" eaLnBrk="0" fontAlgn="base" hangingPunct="0">
              <a:spcBef>
                <a:spcPct val="30000"/>
              </a:spcBef>
              <a:spcAft>
                <a:spcPct val="0"/>
              </a:spcAft>
              <a:defRPr/>
            </a:pPr>
            <a:endParaRPr lang="en-US" dirty="0">
              <a:solidFill>
                <a:srgbClr val="000000"/>
              </a:solidFill>
              <a:latin typeface="Times New Roman" pitchFamily="18" charset="0"/>
            </a:endParaRPr>
          </a:p>
          <a:p>
            <a:pPr defTabSz="923065" eaLnBrk="0" fontAlgn="base" hangingPunct="0">
              <a:spcBef>
                <a:spcPct val="30000"/>
              </a:spcBef>
              <a:spcAft>
                <a:spcPct val="0"/>
              </a:spcAft>
              <a:defRPr/>
            </a:pPr>
            <a:r>
              <a:rPr lang="en-US" dirty="0">
                <a:solidFill>
                  <a:srgbClr val="000000"/>
                </a:solidFill>
                <a:latin typeface="Times New Roman" pitchFamily="18" charset="0"/>
              </a:rPr>
              <a:t>The strap line should be the main point you want to get across</a:t>
            </a:r>
          </a:p>
          <a:p>
            <a:pPr defTabSz="923065" eaLnBrk="0" fontAlgn="base" hangingPunct="0">
              <a:spcBef>
                <a:spcPct val="30000"/>
              </a:spcBef>
              <a:spcAft>
                <a:spcPct val="0"/>
              </a:spcAft>
              <a:defRPr/>
            </a:pPr>
            <a:endParaRPr lang="en-US" dirty="0">
              <a:solidFill>
                <a:srgbClr val="000000"/>
              </a:solidFill>
              <a:latin typeface="Times New Roman" pitchFamily="18" charset="0"/>
            </a:endParaRPr>
          </a:p>
          <a:p>
            <a:pPr defTabSz="923065" eaLnBrk="0" fontAlgn="base" hangingPunct="0">
              <a:spcBef>
                <a:spcPct val="30000"/>
              </a:spcBef>
              <a:spcAft>
                <a:spcPct val="0"/>
              </a:spcAft>
              <a:defRPr/>
            </a:pPr>
            <a:r>
              <a:rPr lang="en-US" dirty="0">
                <a:solidFill>
                  <a:srgbClr val="000000"/>
                </a:solidFill>
                <a:latin typeface="Times New Roman" pitchFamily="18" charset="0"/>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defTabSz="923065">
              <a:defRPr/>
            </a:pPr>
            <a:r>
              <a:rPr lang="en-US" dirty="0">
                <a:solidFill>
                  <a:srgbClr val="000000"/>
                </a:solidFill>
              </a:rPr>
              <a:t>Confidential - Not to be shared outside of PDO/PDO contractors </a:t>
            </a:r>
          </a:p>
          <a:p>
            <a:pPr defTabSz="923065">
              <a:defRPr/>
            </a:pPr>
            <a:endParaRPr lang="en-US" dirty="0">
              <a:solidFill>
                <a:prstClr val="black"/>
              </a:solidFill>
            </a:endParaRPr>
          </a:p>
        </p:txBody>
      </p:sp>
      <p:sp>
        <p:nvSpPr>
          <p:cNvPr id="5" name="Slide Number Placeholder 4"/>
          <p:cNvSpPr>
            <a:spLocks noGrp="1"/>
          </p:cNvSpPr>
          <p:nvPr>
            <p:ph type="sldNum" sz="quarter" idx="5"/>
          </p:nvPr>
        </p:nvSpPr>
        <p:spPr/>
        <p:txBody>
          <a:bodyPr/>
          <a:lstStyle/>
          <a:p>
            <a:pPr defTabSz="923065">
              <a:defRPr/>
            </a:pPr>
            <a:fld id="{F88714CE-FB4E-4316-BED5-DE0DF6B1D8E5}" type="slidenum">
              <a:rPr lang="en-US">
                <a:solidFill>
                  <a:prstClr val="black"/>
                </a:solidFill>
              </a:rPr>
              <a:pPr defTabSz="923065">
                <a:defRPr/>
              </a:pPr>
              <a:t>1</a:t>
            </a:fld>
            <a:endParaRPr lang="en-US" dirty="0">
              <a:solidFill>
                <a:prstClr val="black"/>
              </a:solidFill>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65"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23065"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23065"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defTabSz="923065"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23065"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Imagine you have to audit other companies to see if they could have the same issues.</a:t>
            </a:r>
          </a:p>
          <a:p>
            <a:pPr defTabSz="923065"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23065"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These questions should start with: Do you ensure…………………?</a:t>
            </a:r>
            <a:endParaRPr lang="en-US" dirty="0">
              <a:solidFill>
                <a:srgbClr val="000000"/>
              </a:solidFill>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26/02/2024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26/02/2024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26/02/2024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26/02/2024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preview">
            <a:extLst>
              <a:ext uri="{FF2B5EF4-FFF2-40B4-BE49-F238E27FC236}">
                <a16:creationId xmlns:a16="http://schemas.microsoft.com/office/drawing/2014/main" id="{E2A919A3-653E-241A-B0C7-361E74F016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49509" y="3826933"/>
            <a:ext cx="2546877" cy="2240934"/>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333251"/>
            <a:ext cx="7008129" cy="4324261"/>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a:defRPr/>
            </a:pPr>
            <a:r>
              <a:rPr lang="en-GB" sz="1400" dirty="0">
                <a:solidFill>
                  <a:prstClr val="black"/>
                </a:solidFill>
                <a:latin typeface="Calibri" panose="020F0502020204030204" pitchFamily="34" charset="0"/>
                <a:cs typeface="Tahoma" pitchFamily="34" charset="0"/>
              </a:rPr>
              <a:t>On February 20th, </a:t>
            </a:r>
            <a:r>
              <a:rPr lang="en-GB" sz="1400" dirty="0">
                <a:latin typeface="Calibri" panose="020F0502020204030204" pitchFamily="34" charset="0"/>
                <a:cs typeface="Tahoma" pitchFamily="34" charset="0"/>
              </a:rPr>
              <a:t>around 14.47hrs an </a:t>
            </a:r>
            <a:r>
              <a:rPr lang="en-GB" sz="1400" dirty="0">
                <a:solidFill>
                  <a:prstClr val="black"/>
                </a:solidFill>
                <a:latin typeface="Calibri" panose="020F0502020204030204" pitchFamily="34" charset="0"/>
                <a:cs typeface="Tahoma" pitchFamily="34" charset="0"/>
              </a:rPr>
              <a:t>asset damage incident was reported from Nimr Supply Yard </a:t>
            </a:r>
            <a:r>
              <a:rPr lang="en-GB" sz="1400" dirty="0">
                <a:effectLst/>
              </a:rPr>
              <a:t>that occurred during loading chemical pallets in NIMR Supply Yard. The incident occurred while one of the forklift was reversing and the operator lost the control to the forklift. It collided with some foam chemical drums. </a:t>
            </a:r>
            <a:r>
              <a:rPr lang="en-GB" sz="1400" dirty="0">
                <a:latin typeface="Calibri" panose="020F0502020204030204" pitchFamily="34" charset="0"/>
                <a:cs typeface="Tahoma" pitchFamily="34" charset="0"/>
              </a:rPr>
              <a:t>Partial damage occurred </a:t>
            </a:r>
            <a:r>
              <a:rPr lang="en-GB" sz="1400" dirty="0">
                <a:solidFill>
                  <a:prstClr val="black"/>
                </a:solidFill>
                <a:latin typeface="Calibri" panose="020F0502020204030204" pitchFamily="34" charset="0"/>
                <a:cs typeface="Tahoma" pitchFamily="34" charset="0"/>
              </a:rPr>
              <a:t>to chemical drums and a slight scratch was sustained by the forklift. No injuries were sustained</a:t>
            </a:r>
            <a:r>
              <a:rPr lang="en-US" sz="1400" dirty="0">
                <a:solidFill>
                  <a:prstClr val="black"/>
                </a:solidFill>
                <a:latin typeface="Calibri" panose="020F0502020204030204" pitchFamily="34" charset="0"/>
                <a:cs typeface="Tahoma" pitchFamily="34" charset="0"/>
              </a:rPr>
              <a:t>. </a:t>
            </a:r>
            <a:endParaRPr lang="en-US" sz="1400" dirty="0">
              <a:solidFill>
                <a:srgbClr val="0000FF"/>
              </a:solidFill>
              <a:latin typeface="Calibri" panose="020F0502020204030204" pitchFamily="34" charset="0"/>
              <a:cs typeface="Tahoma" pitchFamily="34" charset="0"/>
            </a:endParaRPr>
          </a:p>
          <a:p>
            <a:pPr lvl="0">
              <a:defRPr/>
            </a:pPr>
            <a:endParaRPr kumimoji="0" lang="en-US" sz="700" b="0" i="0" u="none" strike="noStrike" kern="1200" cap="none" spc="0" normalizeH="0" baseline="0" noProof="0" dirty="0">
              <a:ln>
                <a:noFill/>
              </a:ln>
              <a:solidFill>
                <a:srgbClr val="000000"/>
              </a:solidFill>
              <a:effectLst/>
              <a:uLnTx/>
              <a:uFillTx/>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endParaRPr lang="en-US" sz="500" dirty="0">
              <a:solidFill>
                <a:prstClr val="black"/>
              </a:solidFill>
              <a:latin typeface="Calibri" panose="020F0502020204030204" pitchFamily="34" charset="0"/>
              <a:cs typeface="Tahoma" pitchFamily="34" charset="0"/>
            </a:endParaRPr>
          </a:p>
          <a:p>
            <a:pPr marL="285750" indent="-285750">
              <a:buFont typeface="Arial" panose="020B0604020202020204" pitchFamily="34" charset="0"/>
              <a:buChar char="•"/>
            </a:pPr>
            <a:r>
              <a:rPr lang="en-GB" sz="1400" dirty="0">
                <a:latin typeface="Calibri" panose="020F0502020204030204" pitchFamily="34" charset="0"/>
                <a:cs typeface="Tahoma" pitchFamily="34" charset="0"/>
              </a:rPr>
              <a:t>The FLT operator reversed on a long distance instead of making U-turn and move forward</a:t>
            </a:r>
            <a:r>
              <a:rPr lang="en-US" sz="1400" dirty="0">
                <a:solidFill>
                  <a:srgbClr val="24A316"/>
                </a:solidFill>
              </a:rPr>
              <a:t>.</a:t>
            </a:r>
            <a:endParaRPr lang="en-US" sz="1400" dirty="0">
              <a:solidFill>
                <a:srgbClr val="0000FF"/>
              </a:solidFill>
            </a:endParaRPr>
          </a:p>
          <a:p>
            <a:pPr marL="285750" indent="-285750">
              <a:buFont typeface="Arial" panose="020B0604020202020204" pitchFamily="34" charset="0"/>
              <a:buChar char="•"/>
              <a:defRPr/>
            </a:pPr>
            <a:r>
              <a:rPr lang="en-GB" sz="1400" dirty="0">
                <a:latin typeface="Calibri" panose="020F0502020204030204" pitchFamily="34" charset="0"/>
                <a:cs typeface="Tahoma" pitchFamily="34" charset="0"/>
              </a:rPr>
              <a:t>The lack of adequate supervision during such long-distance reversing.</a:t>
            </a:r>
          </a:p>
          <a:p>
            <a:pPr marL="285750" indent="-285750">
              <a:buFont typeface="Arial" panose="020B0604020202020204" pitchFamily="34" charset="0"/>
              <a:buChar char="•"/>
              <a:defRPr/>
            </a:pPr>
            <a:r>
              <a:rPr lang="en-GB" sz="1400" dirty="0">
                <a:latin typeface="Calibri" panose="020F0502020204030204" pitchFamily="34" charset="0"/>
                <a:cs typeface="Tahoma" pitchFamily="34" charset="0"/>
              </a:rPr>
              <a:t>No intervention by those involved during such a situation when supervision is inadequate.</a:t>
            </a:r>
          </a:p>
          <a:p>
            <a:pPr marL="285750" indent="-285750">
              <a:buFont typeface="Arial" panose="020B0604020202020204" pitchFamily="34" charset="0"/>
              <a:buChar char="•"/>
              <a:defRPr/>
            </a:pPr>
            <a:r>
              <a:rPr lang="en-GB" sz="1400" dirty="0">
                <a:latin typeface="Calibri" panose="020F0502020204030204" pitchFamily="34" charset="0"/>
                <a:cs typeface="Tahoma" pitchFamily="34" charset="0"/>
              </a:rPr>
              <a:t>The positioning of banksman was not accurate as he did not have 360° view during signalling</a:t>
            </a:r>
          </a:p>
          <a:p>
            <a:pPr>
              <a:defRPr/>
            </a:pPr>
            <a:endParaRPr lang="en-US" sz="700" dirty="0">
              <a:solidFill>
                <a:srgbClr val="FF0000"/>
              </a:solidFill>
              <a:latin typeface="Calibri" panose="020F0502020204030204" pitchFamily="34" charset="0"/>
              <a:cs typeface="Tahoma" pitchFamily="34" charset="0"/>
            </a:endParaRPr>
          </a:p>
          <a:p>
            <a:pPr marL="114300" indent="-114300" algn="just">
              <a:defRPr/>
            </a:pPr>
            <a:r>
              <a:rPr lang="en-US" sz="1600" b="1" dirty="0">
                <a:solidFill>
                  <a:srgbClr val="0070C0"/>
                </a:solidFill>
                <a:latin typeface="Tahoma" pitchFamily="34" charset="0"/>
                <a:ea typeface="宋体" panose="02010600030101010101" pitchFamily="2" charset="-122"/>
              </a:rPr>
              <a:t>Your learning from this incident..</a:t>
            </a:r>
          </a:p>
          <a:p>
            <a:pPr marL="114300" indent="-114300" algn="just">
              <a:defRPr/>
            </a:pPr>
            <a:endParaRPr lang="en-US" sz="300" dirty="0">
              <a:solidFill>
                <a:srgbClr val="000000"/>
              </a:solidFill>
              <a:latin typeface="Calibri" panose="020F0502020204030204" pitchFamily="34" charset="0"/>
            </a:endParaRPr>
          </a:p>
          <a:p>
            <a:pPr marL="112713" indent="-112713">
              <a:buFont typeface="Arial" panose="020B0604020202020204" pitchFamily="34" charset="0"/>
              <a:buChar char="•"/>
              <a:defRPr/>
            </a:pPr>
            <a:r>
              <a:rPr lang="en-GB" sz="1400" dirty="0"/>
              <a:t>Always ensure adequate supervision is available during operation.</a:t>
            </a:r>
          </a:p>
          <a:p>
            <a:pPr marL="112713" indent="-112713">
              <a:buFont typeface="Arial" panose="020B0604020202020204" pitchFamily="34" charset="0"/>
              <a:buChar char="•"/>
              <a:defRPr/>
            </a:pPr>
            <a:r>
              <a:rPr lang="en-GB" sz="1400" dirty="0"/>
              <a:t>Always ensure that the banksman is positioned away from line of fire and should have 360° view before signalling.</a:t>
            </a:r>
          </a:p>
          <a:p>
            <a:pPr marL="112713" indent="-112713">
              <a:buFont typeface="Arial" panose="020B0604020202020204" pitchFamily="34" charset="0"/>
              <a:buChar char="•"/>
              <a:defRPr/>
            </a:pPr>
            <a:r>
              <a:rPr lang="en-GB" sz="1400" dirty="0"/>
              <a:t>Always ensure induction is being given to the crew/visitor working in the yard</a:t>
            </a:r>
            <a:r>
              <a:rPr lang="en-US" sz="1400" dirty="0"/>
              <a:t>. </a:t>
            </a:r>
          </a:p>
          <a:p>
            <a:pPr marL="112713" indent="-112713">
              <a:buFont typeface="Arial" panose="020B0604020202020204" pitchFamily="34" charset="0"/>
              <a:buChar char="•"/>
              <a:defRPr/>
            </a:pPr>
            <a:r>
              <a:rPr lang="en-US" sz="1400" dirty="0">
                <a:latin typeface="Calibri" panose="020F0502020204030204" pitchFamily="34" charset="0"/>
                <a:cs typeface="Tahoma" pitchFamily="34" charset="0"/>
              </a:rPr>
              <a:t>Always ensure your FLT operator is aware of the hazards at site.</a:t>
            </a: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33680" y="533277"/>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lang="en-GB" sz="1200" b="1" dirty="0">
                <a:solidFill>
                  <a:srgbClr val="4472C4"/>
                </a:solidFill>
                <a:latin typeface="Tahoma" pitchFamily="34" charset="0"/>
              </a:rPr>
              <a:t>  </a:t>
            </a:r>
            <a:r>
              <a:rPr lang="en-US" sz="1200" b="1" dirty="0">
                <a:solidFill>
                  <a:srgbClr val="4472C4"/>
                </a:solidFill>
                <a:latin typeface="Tahoma" pitchFamily="34" charset="0"/>
              </a:rPr>
              <a:t>20</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/02/2023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HiPo#08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lang="en-US" sz="1200" b="1" dirty="0">
                <a:solidFill>
                  <a:srgbClr val="4472C4"/>
                </a:solidFill>
                <a:latin typeface="Tahoma" pitchFamily="34" charset="0"/>
              </a:rPr>
              <a:t>Asset Damage    </a:t>
            </a:r>
            <a:r>
              <a:rPr lang="en-US" sz="1400" b="1" dirty="0">
                <a:solidFill>
                  <a:prstClr val="black"/>
                </a:solidFill>
                <a:latin typeface="Tahoma" pitchFamily="34" charset="0"/>
              </a:rPr>
              <a:t>Activity: </a:t>
            </a:r>
            <a:r>
              <a:rPr lang="en-US" sz="1200" b="1" dirty="0">
                <a:solidFill>
                  <a:srgbClr val="4472C4"/>
                </a:solidFill>
                <a:latin typeface="Tahoma" pitchFamily="34" charset="0"/>
              </a:rPr>
              <a:t>Lifting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200" b="1" dirty="0">
                <a:solidFill>
                  <a:srgbClr val="4472C4"/>
                </a:solidFill>
                <a:latin typeface="Tahoma" pitchFamily="34" charset="0"/>
              </a:rPr>
              <a:t> C4P</a:t>
            </a:r>
            <a:endParaRPr lang="en-US" sz="1200" b="1" strike="sngStrike" dirty="0">
              <a:solidFill>
                <a:srgbClr val="4472C4"/>
              </a:solidFill>
              <a:latin typeface="Tahoma" pitchFamily="34" charset="0"/>
            </a:endParaRP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7512140"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rPr>
              <a:t>Forklift operators, Banksman / Signaler,  Supervisors</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071666" y="5303055"/>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 name="TextBox 1">
            <a:extLst>
              <a:ext uri="{FF2B5EF4-FFF2-40B4-BE49-F238E27FC236}">
                <a16:creationId xmlns:a16="http://schemas.microsoft.com/office/drawing/2014/main" id="{79534F91-FFF5-4BE2-969F-08BDA81C29D8}"/>
              </a:ext>
            </a:extLst>
          </p:cNvPr>
          <p:cNvSpPr txBox="1"/>
          <p:nvPr/>
        </p:nvSpPr>
        <p:spPr>
          <a:xfrm>
            <a:off x="1241464" y="6094091"/>
            <a:ext cx="7512141" cy="338554"/>
          </a:xfrm>
          <a:prstGeom prst="rect">
            <a:avLst/>
          </a:prstGeom>
          <a:solidFill>
            <a:schemeClr val="accent1"/>
          </a:solidFill>
        </p:spPr>
        <p:txBody>
          <a:bodyPr wrap="square" rtlCol="0">
            <a:spAutoFit/>
          </a:bodyPr>
          <a:lstStyle/>
          <a:p>
            <a:pPr lvl="0" algn="ctr" fontAlgn="base">
              <a:spcBef>
                <a:spcPct val="0"/>
              </a:spcBef>
              <a:spcAft>
                <a:spcPct val="0"/>
              </a:spcAft>
            </a:pPr>
            <a:r>
              <a:rPr lang="en-US" sz="1600" b="1" dirty="0">
                <a:solidFill>
                  <a:srgbClr val="FFFF00"/>
                </a:solidFill>
                <a:latin typeface="Tahoma" pitchFamily="34" charset="0"/>
                <a:ea typeface="MS PGothic" pitchFamily="34" charset="-128"/>
              </a:rPr>
              <a:t>Banksman! Always be visible to plant operators</a:t>
            </a:r>
          </a:p>
        </p:txBody>
      </p:sp>
      <p:pic>
        <p:nvPicPr>
          <p:cNvPr id="1026" name="Picture 2" descr="Image preview">
            <a:extLst>
              <a:ext uri="{FF2B5EF4-FFF2-40B4-BE49-F238E27FC236}">
                <a16:creationId xmlns:a16="http://schemas.microsoft.com/office/drawing/2014/main" id="{25EDEB5C-34C5-587A-CC71-AED9E4609A5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249509" y="871831"/>
            <a:ext cx="2546877" cy="285959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192316" y="2270228"/>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8" name="Rectangle 17">
            <a:extLst>
              <a:ext uri="{FF2B5EF4-FFF2-40B4-BE49-F238E27FC236}">
                <a16:creationId xmlns:a16="http://schemas.microsoft.com/office/drawing/2014/main" id="{A5B33633-02A6-4DB2-ADE3-BBAA1CFEFAA8}"/>
              </a:ext>
            </a:extLst>
          </p:cNvPr>
          <p:cNvSpPr/>
          <p:nvPr/>
        </p:nvSpPr>
        <p:spPr>
          <a:xfrm>
            <a:off x="167473" y="0"/>
            <a:ext cx="12021178" cy="523220"/>
          </a:xfrm>
          <a:prstGeom prst="rect">
            <a:avLst/>
          </a:prstGeom>
          <a:solidFill>
            <a:srgbClr val="FFC91D"/>
          </a:solidFill>
        </p:spPr>
        <p:txBody>
          <a:bodyPr wrap="square">
            <a:spAutoFit/>
          </a:bodyPr>
          <a:lstStyle/>
          <a:p>
            <a:pPr lvl="0" algn="ctr">
              <a:defRPr/>
            </a:pPr>
            <a:r>
              <a:rPr lang="en-GB" sz="2800" b="1" dirty="0" err="1">
                <a:solidFill>
                  <a:srgbClr val="00B050"/>
                </a:solidFill>
                <a:latin typeface="Calibri" panose="020F0502020204030204" pitchFamily="34" charset="0"/>
                <a:ea typeface="MS PGothic" pitchFamily="34" charset="-128"/>
                <a:cs typeface="+mj-cs"/>
              </a:rPr>
              <a:t>Hipo</a:t>
            </a:r>
            <a:r>
              <a:rPr lang="en-GB" sz="2800" b="1" dirty="0">
                <a:solidFill>
                  <a:srgbClr val="00B050"/>
                </a:solidFill>
                <a:latin typeface="Calibri" panose="020F0502020204030204" pitchFamily="34" charset="0"/>
                <a:ea typeface="MS PGothic" pitchFamily="34" charset="-128"/>
                <a:cs typeface="+mj-cs"/>
              </a:rPr>
              <a:t> #8 BE-Truckoman South-Asset Damage-20.02.2023</a:t>
            </a:r>
            <a:endParaRPr lang="en-US" sz="28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3000821"/>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GB" sz="1600" dirty="0">
                <a:solidFill>
                  <a:srgbClr val="0000FF"/>
                </a:solidFill>
                <a:sym typeface="Wingdings" pitchFamily="2" charset="2"/>
              </a:rPr>
              <a:t>Do you ensure all activities performed are included in HEMP and SOP ? </a:t>
            </a:r>
          </a:p>
          <a:p>
            <a:pPr marL="342900" indent="-342900">
              <a:buFont typeface="+mj-lt"/>
              <a:buAutoNum type="arabicPeriod"/>
              <a:defRPr/>
            </a:pPr>
            <a:r>
              <a:rPr lang="en-GB" sz="1600" dirty="0">
                <a:solidFill>
                  <a:srgbClr val="0000FF"/>
                </a:solidFill>
                <a:sym typeface="Wingdings" pitchFamily="2" charset="2"/>
              </a:rPr>
              <a:t>Do you ensure you identify all hazards before starting a task?</a:t>
            </a:r>
          </a:p>
          <a:p>
            <a:pPr marL="342900" indent="-342900">
              <a:buFont typeface="+mj-lt"/>
              <a:buAutoNum type="arabicPeriod"/>
              <a:defRPr/>
            </a:pPr>
            <a:r>
              <a:rPr lang="en-GB" sz="1600" dirty="0">
                <a:solidFill>
                  <a:srgbClr val="0000FF"/>
                </a:solidFill>
                <a:sym typeface="Wingdings" pitchFamily="2" charset="2"/>
              </a:rPr>
              <a:t>Do you ensure your crew are aware of their roles and responsibilities prior to commencement of work?</a:t>
            </a:r>
          </a:p>
          <a:p>
            <a:pPr marL="342900" indent="-342900">
              <a:buFont typeface="+mj-lt"/>
              <a:buAutoNum type="arabicPeriod"/>
              <a:defRPr/>
            </a:pPr>
            <a:r>
              <a:rPr lang="en-GB" sz="1600" dirty="0">
                <a:solidFill>
                  <a:srgbClr val="0000FF"/>
                </a:solidFill>
                <a:sym typeface="Wingdings" pitchFamily="2" charset="2"/>
              </a:rPr>
              <a:t>Do you ensure all operation are carried out under appropriate supervision?</a:t>
            </a:r>
          </a:p>
          <a:p>
            <a:pPr marL="342900" indent="-342900">
              <a:buFont typeface="+mj-lt"/>
              <a:buAutoNum type="arabicPeriod"/>
              <a:defRPr/>
            </a:pPr>
            <a:r>
              <a:rPr lang="en-GB" sz="1600" dirty="0">
                <a:solidFill>
                  <a:srgbClr val="0000FF"/>
                </a:solidFill>
                <a:sym typeface="Wingdings" pitchFamily="2" charset="2"/>
              </a:rPr>
              <a:t>Do you ensure the competency of the personnel involved?</a:t>
            </a:r>
          </a:p>
          <a:p>
            <a:pPr marL="342900" indent="-342900">
              <a:buFont typeface="+mj-lt"/>
              <a:buAutoNum type="arabicPeriod"/>
              <a:defRPr/>
            </a:pPr>
            <a:r>
              <a:rPr lang="en-GB" sz="1600" dirty="0">
                <a:solidFill>
                  <a:srgbClr val="0000FF"/>
                </a:solidFill>
                <a:sym typeface="Wingdings" pitchFamily="2" charset="2"/>
              </a:rPr>
              <a:t>Do you ensure specific TBT are being carried out for all work activities?</a:t>
            </a: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8" name="Rectangle 7">
            <a:extLst>
              <a:ext uri="{FF2B5EF4-FFF2-40B4-BE49-F238E27FC236}">
                <a16:creationId xmlns:a16="http://schemas.microsoft.com/office/drawing/2014/main" id="{A5B33633-02A6-4DB2-ADE3-BBAA1CFEFAA8}"/>
              </a:ext>
            </a:extLst>
          </p:cNvPr>
          <p:cNvSpPr/>
          <p:nvPr/>
        </p:nvSpPr>
        <p:spPr>
          <a:xfrm>
            <a:off x="167473" y="0"/>
            <a:ext cx="12021178" cy="523220"/>
          </a:xfrm>
          <a:prstGeom prst="rect">
            <a:avLst/>
          </a:prstGeom>
          <a:solidFill>
            <a:srgbClr val="FFC91D"/>
          </a:solidFill>
        </p:spPr>
        <p:txBody>
          <a:bodyPr wrap="square">
            <a:spAutoFit/>
          </a:bodyPr>
          <a:lstStyle/>
          <a:p>
            <a:pPr lvl="0" algn="ctr">
              <a:defRPr/>
            </a:pPr>
            <a:r>
              <a:rPr lang="en-GB" sz="2800" b="1" dirty="0" err="1">
                <a:solidFill>
                  <a:srgbClr val="00B050"/>
                </a:solidFill>
                <a:latin typeface="Calibri" panose="020F0502020204030204" pitchFamily="34" charset="0"/>
                <a:ea typeface="MS PGothic" pitchFamily="34" charset="-128"/>
                <a:cs typeface="+mj-cs"/>
              </a:rPr>
              <a:t>Hipo</a:t>
            </a:r>
            <a:r>
              <a:rPr lang="en-GB" sz="2800" b="1" dirty="0">
                <a:solidFill>
                  <a:srgbClr val="00B050"/>
                </a:solidFill>
                <a:latin typeface="Calibri" panose="020F0502020204030204" pitchFamily="34" charset="0"/>
                <a:ea typeface="MS PGothic" pitchFamily="34" charset="-128"/>
                <a:cs typeface="+mj-cs"/>
              </a:rPr>
              <a:t> #8 BE-Truckoman South-Asset Damage-20.02.2023</a:t>
            </a:r>
            <a:endParaRPr lang="en-US" sz="2800" kern="0"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A9D531BF-96BB-40B5-9917-179BF94BC21C}"/>
              </a:ext>
            </a:extLst>
          </p:cNvPr>
          <p:cNvSpPr>
            <a:spLocks noChangeArrowheads="1"/>
          </p:cNvSpPr>
          <p:nvPr/>
        </p:nvSpPr>
        <p:spPr bwMode="auto">
          <a:xfrm>
            <a:off x="433680" y="533277"/>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lang="en-GB" sz="1200" b="1" dirty="0">
                <a:solidFill>
                  <a:srgbClr val="4472C4"/>
                </a:solidFill>
                <a:latin typeface="Tahoma" pitchFamily="34" charset="0"/>
              </a:rPr>
              <a:t>  </a:t>
            </a:r>
            <a:r>
              <a:rPr lang="en-US" sz="1200" b="1" dirty="0">
                <a:solidFill>
                  <a:srgbClr val="4472C4"/>
                </a:solidFill>
                <a:latin typeface="Tahoma" pitchFamily="34" charset="0"/>
              </a:rPr>
              <a:t>20</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/02/2023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HiPo#08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lang="en-US" sz="1200" b="1" dirty="0">
                <a:solidFill>
                  <a:srgbClr val="4472C4"/>
                </a:solidFill>
                <a:latin typeface="Tahoma" pitchFamily="34" charset="0"/>
              </a:rPr>
              <a:t>Asset Damage    </a:t>
            </a:r>
            <a:r>
              <a:rPr lang="en-US" sz="1400" b="1" dirty="0">
                <a:solidFill>
                  <a:prstClr val="black"/>
                </a:solidFill>
                <a:latin typeface="Tahoma" pitchFamily="34" charset="0"/>
              </a:rPr>
              <a:t>Activity: </a:t>
            </a:r>
            <a:r>
              <a:rPr lang="en-US" sz="1200" b="1" dirty="0">
                <a:solidFill>
                  <a:srgbClr val="4472C4"/>
                </a:solidFill>
                <a:latin typeface="Tahoma" pitchFamily="34" charset="0"/>
              </a:rPr>
              <a:t>Lifting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200" b="1" dirty="0">
                <a:solidFill>
                  <a:srgbClr val="4472C4"/>
                </a:solidFill>
                <a:latin typeface="Tahoma" pitchFamily="34" charset="0"/>
              </a:rPr>
              <a:t> C4P</a:t>
            </a:r>
            <a:endParaRPr lang="en-US" sz="1200" b="1" strike="sngStrike" dirty="0">
              <a:solidFill>
                <a:srgbClr val="4472C4"/>
              </a:solidFill>
              <a:latin typeface="Tahoma" pitchFamily="34" charset="0"/>
            </a:endParaRP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92858</DocId>
    <ImageCreateDate xmlns="4880E4F8-4B7D-4BDD-91E3-E10D47036ECA"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EB1FCF-0E89-482E-A62E-598FF58845D8}">
  <ds:schemaRefs>
    <ds:schemaRef ds:uri="9d51eac6-a7d5-47f5-a119-63d146adb134"/>
    <ds:schemaRef ds:uri="http://purl.org/dc/terms/"/>
    <ds:schemaRef ds:uri="http://schemas.microsoft.com/office/infopath/2007/PartnerControls"/>
    <ds:schemaRef ds:uri="http://schemas.microsoft.com/sharepoint/v3"/>
    <ds:schemaRef ds:uri="http://purl.org/dc/dcmitype/"/>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94AC661-0C05-4444-9A92-E63B35FED4F3}"/>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10613</TotalTime>
  <Words>646</Words>
  <Application>Microsoft Office PowerPoint</Application>
  <PresentationFormat>Widescreen</PresentationFormat>
  <Paragraphs>54</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Hipo#08_TOS AD QAQCpptx</dc:title>
  <dc:creator>nazar@umsoman.com</dc:creator>
  <cp:lastModifiedBy>Zakwani, Salim MSE36</cp:lastModifiedBy>
  <cp:revision>1092</cp:revision>
  <cp:lastPrinted>2023-01-22T13:45:18Z</cp:lastPrinted>
  <dcterms:created xsi:type="dcterms:W3CDTF">2018-09-24T07:27:56Z</dcterms:created>
  <dcterms:modified xsi:type="dcterms:W3CDTF">2024-02-26T06:44:59Z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