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uhammad Al Hadad" initials="MAH" lastIdx="3" clrIdx="1">
    <p:extLst>
      <p:ext uri="{19B8F6BF-5375-455C-9EA6-DF929625EA0E}">
        <p15:presenceInfo xmlns:p15="http://schemas.microsoft.com/office/powerpoint/2012/main" userId="S-1-5-21-1136801155-4100738983-806824780-1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24A316"/>
    <a:srgbClr val="16942A"/>
    <a:srgbClr val="FFFC00"/>
    <a:srgbClr val="FFC91D"/>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6305" autoAdjust="0"/>
  </p:normalViewPr>
  <p:slideViewPr>
    <p:cSldViewPr snapToGrid="0" snapToObjects="1">
      <p:cViewPr varScale="1">
        <p:scale>
          <a:sx n="62" d="100"/>
          <a:sy n="62" d="100"/>
        </p:scale>
        <p:origin x="988" y="56"/>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1"/>
            <a:ext cx="3037840" cy="463408"/>
          </a:xfrm>
          <a:prstGeom prst="rect">
            <a:avLst/>
          </a:prstGeom>
        </p:spPr>
        <p:txBody>
          <a:bodyPr vert="horz" lIns="92307" tIns="46153" rIns="92307" bIns="46153"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772670"/>
            <a:ext cx="3037840" cy="463407"/>
          </a:xfrm>
          <a:prstGeom prst="rect">
            <a:avLst/>
          </a:prstGeom>
        </p:spPr>
        <p:txBody>
          <a:bodyPr vert="horz" lIns="92307" tIns="46153" rIns="92307" bIns="46153"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772670"/>
            <a:ext cx="3037840" cy="463407"/>
          </a:xfrm>
          <a:prstGeom prst="rect">
            <a:avLst/>
          </a:prstGeom>
        </p:spPr>
        <p:txBody>
          <a:bodyPr vert="horz" lIns="92307" tIns="46153" rIns="92307" bIns="46153"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1"/>
            <a:ext cx="3037840" cy="463408"/>
          </a:xfrm>
          <a:prstGeom prst="rect">
            <a:avLst/>
          </a:prstGeom>
        </p:spPr>
        <p:txBody>
          <a:bodyPr vert="horz" lIns="92307" tIns="46153" rIns="92307" bIns="46153"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307" tIns="46153" rIns="92307" bIns="4615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4993061" cy="463407"/>
          </a:xfrm>
          <a:prstGeom prst="rect">
            <a:avLst/>
          </a:prstGeom>
        </p:spPr>
        <p:txBody>
          <a:bodyPr vert="horz" lIns="92307" tIns="46153" rIns="92307" bIns="46153"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307" tIns="46153" rIns="92307" bIns="46153"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23065">
              <a:defRPr/>
            </a:pPr>
            <a:r>
              <a:rPr lang="en-US" dirty="0">
                <a:solidFill>
                  <a:srgbClr val="000000"/>
                </a:solidFill>
              </a:rPr>
              <a:t>Confidential - Not to be shared outside of PDO/PDO contractors </a:t>
            </a:r>
          </a:p>
          <a:p>
            <a:pPr defTabSz="923065">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23065">
              <a:defRPr/>
            </a:pPr>
            <a:fld id="{F88714CE-FB4E-4316-BED5-DE0DF6B1D8E5}" type="slidenum">
              <a:rPr lang="en-US">
                <a:solidFill>
                  <a:prstClr val="black"/>
                </a:solidFill>
              </a:rPr>
              <a:pPr defTabSz="923065">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dtch\Desktop\screen-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4053" y="3800449"/>
            <a:ext cx="3356582" cy="197622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67786" y="527515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4053" y="1261887"/>
            <a:ext cx="335658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53655"/>
            <a:ext cx="7791263" cy="426270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400" dirty="0">
                <a:solidFill>
                  <a:prstClr val="black"/>
                </a:solidFill>
                <a:latin typeface="Calibri" panose="020F0502020204030204" pitchFamily="34" charset="0"/>
                <a:cs typeface="Tahoma" pitchFamily="34" charset="0"/>
              </a:rPr>
              <a:t>After delivering a part load of water at a Rig, a water tanker was travelling to deliver the remainder of water at the Rig camp. Whilst negotiating a left bend on the graded road, the driver lost control of the vehicles and swerved off the road where the vehicle rolled over. The Driver and helper escaped through passenger side  door window. Employees from the Rig 49 camp witnessed the incident and came to their aid in a pick up vehicle. The driver and helper received first aid treatment before being sent to </a:t>
            </a:r>
            <a:r>
              <a:rPr lang="en-US" sz="1400" dirty="0" err="1">
                <a:solidFill>
                  <a:prstClr val="black"/>
                </a:solidFill>
                <a:latin typeface="Calibri" panose="020F0502020204030204" pitchFamily="34" charset="0"/>
                <a:cs typeface="Tahoma" pitchFamily="34" charset="0"/>
              </a:rPr>
              <a:t>Yibal</a:t>
            </a:r>
            <a:r>
              <a:rPr lang="en-US" sz="1400" dirty="0">
                <a:solidFill>
                  <a:prstClr val="black"/>
                </a:solidFill>
                <a:latin typeface="Calibri" panose="020F0502020204030204" pitchFamily="34" charset="0"/>
                <a:cs typeface="Tahoma" pitchFamily="34" charset="0"/>
              </a:rPr>
              <a:t> Clinic then </a:t>
            </a:r>
            <a:r>
              <a:rPr lang="en-US" sz="1400" dirty="0" err="1">
                <a:solidFill>
                  <a:prstClr val="black"/>
                </a:solidFill>
                <a:latin typeface="Calibri" panose="020F0502020204030204" pitchFamily="34" charset="0"/>
                <a:cs typeface="Tahoma" pitchFamily="34" charset="0"/>
              </a:rPr>
              <a:t>Nizwa</a:t>
            </a:r>
            <a:r>
              <a:rPr lang="en-US" sz="1400" dirty="0">
                <a:solidFill>
                  <a:prstClr val="black"/>
                </a:solidFill>
                <a:latin typeface="Calibri" panose="020F0502020204030204" pitchFamily="34" charset="0"/>
                <a:cs typeface="Tahoma" pitchFamily="34" charset="0"/>
              </a:rPr>
              <a:t> hospital before being discharged with minor injuries. </a:t>
            </a:r>
          </a:p>
          <a:p>
            <a:pPr lvl="0">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tabLst/>
              <a:defRPr/>
            </a:pPr>
            <a:endParaRPr lang="en-US" sz="5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500" dirty="0">
              <a:solidFill>
                <a:prstClr val="black"/>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The driver was not driving as per the road condition </a:t>
            </a:r>
          </a:p>
          <a:p>
            <a:pPr marL="171450" indent="-171450">
              <a:buFont typeface="Arial" panose="020B0604020202020204" pitchFamily="34" charset="0"/>
              <a:buChar char="•"/>
              <a:defRPr/>
            </a:pPr>
            <a:r>
              <a:rPr lang="en-US" sz="1400" dirty="0">
                <a:ea typeface="MS PGothic" pitchFamily="34" charset="-128"/>
              </a:rPr>
              <a:t>TBT’s not being conducted with all drivers</a:t>
            </a:r>
            <a:endParaRPr lang="en-GB" sz="1400" dirty="0">
              <a:solidFill>
                <a:srgbClr val="24A316"/>
              </a:solidFill>
              <a:ea typeface="MS PGothic" pitchFamily="34" charset="-128"/>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Inadequate road  warning signs (Slippery Road &amp; Speed Limit) and road maintenance </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Driver feedback was not escalated to the concerned parties</a:t>
            </a:r>
          </a:p>
          <a:p>
            <a:pPr marL="0" marR="0" lvl="0" indent="0" algn="l" defTabSz="914400" rtl="0" eaLnBrk="1" fontAlgn="auto" latinLnBrk="0" hangingPunct="1">
              <a:lnSpc>
                <a:spcPct val="100000"/>
              </a:lnSpc>
              <a:spcBef>
                <a:spcPts val="0"/>
              </a:spcBef>
              <a:spcAft>
                <a:spcPts val="0"/>
              </a:spcAft>
              <a:buClrTx/>
              <a:buSzTx/>
              <a:tabLst/>
              <a:defRPr/>
            </a:pPr>
            <a:endParaRPr lang="en-US" sz="700" dirty="0">
              <a:solidFill>
                <a:srgbClr val="FF0000"/>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2713" indent="-112713">
              <a:buFont typeface="Arial" panose="020B0604020202020204" pitchFamily="34" charset="0"/>
              <a:buChar char="•"/>
              <a:defRPr/>
            </a:pPr>
            <a:r>
              <a:rPr lang="en-US" sz="1400" dirty="0"/>
              <a:t>Always ensure you follow your defensive driver training </a:t>
            </a:r>
            <a:endParaRPr lang="en-US" sz="1400" dirty="0">
              <a:solidFill>
                <a:srgbClr val="FF0000"/>
              </a:solidFill>
            </a:endParaRPr>
          </a:p>
          <a:p>
            <a:pPr marL="112713" indent="-112713">
              <a:buFont typeface="Arial" panose="020B0604020202020204" pitchFamily="34" charset="0"/>
              <a:buChar char="•"/>
              <a:defRPr/>
            </a:pPr>
            <a:r>
              <a:rPr lang="en-US" sz="1400" dirty="0">
                <a:cs typeface="Tahoma" pitchFamily="34" charset="0"/>
              </a:rPr>
              <a:t>Always ensure you drive at a speed according to the road condition</a:t>
            </a:r>
          </a:p>
          <a:p>
            <a:pPr marL="112713" indent="-112713">
              <a:buFont typeface="Arial" panose="020B0604020202020204" pitchFamily="34" charset="0"/>
              <a:buChar char="•"/>
              <a:defRPr/>
            </a:pPr>
            <a:r>
              <a:rPr lang="en-US" sz="1400" dirty="0"/>
              <a:t>Always ensure  you report road hazard and escalate to concerned parties.</a:t>
            </a:r>
          </a:p>
          <a:p>
            <a:pPr marL="112713" indent="-112713">
              <a:buFont typeface="Arial" panose="020B0604020202020204" pitchFamily="34" charset="0"/>
              <a:buChar char="•"/>
              <a:defRPr/>
            </a:pPr>
            <a:r>
              <a:rPr lang="en-US" sz="1400" dirty="0"/>
              <a:t>Always ensure you use empowerment to stop if feels unsafe. </a:t>
            </a:r>
            <a:endParaRPr lang="en-US" sz="1400" dirty="0">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06/01/2023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lang="en-US" sz="1200" b="1" dirty="0">
                <a:solidFill>
                  <a:srgbClr val="4472C4"/>
                </a:solidFill>
                <a:latin typeface="Tahoma" pitchFamily="34" charset="0"/>
              </a:rPr>
              <a:t> Rollover</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400" b="1" dirty="0">
                <a:solidFill>
                  <a:prstClr val="black"/>
                </a:solidFill>
                <a:latin typeface="Tahoma" pitchFamily="34" charset="0"/>
              </a:rPr>
              <a:t>Activity: </a:t>
            </a:r>
            <a:r>
              <a:rPr lang="en-US" sz="1200" b="1" dirty="0">
                <a:solidFill>
                  <a:srgbClr val="4472C4"/>
                </a:solidFill>
                <a:latin typeface="Tahoma" pitchFamily="34" charset="0"/>
              </a:rPr>
              <a:t>Driving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Drivers, Journey Managers, Supervisors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506977" y="6097996"/>
            <a:ext cx="7512141" cy="369332"/>
          </a:xfrm>
          <a:prstGeom prst="rect">
            <a:avLst/>
          </a:prstGeom>
          <a:solidFill>
            <a:schemeClr val="accent1"/>
          </a:solidFill>
        </p:spPr>
        <p:txBody>
          <a:bodyPr wrap="square" rtlCol="0">
            <a:spAutoFit/>
          </a:bodyPr>
          <a:lstStyle/>
          <a:p>
            <a:pPr lvl="0" algn="ctr" fontAlgn="base">
              <a:spcBef>
                <a:spcPct val="0"/>
              </a:spcBef>
              <a:spcAft>
                <a:spcPct val="0"/>
              </a:spcAft>
            </a:pPr>
            <a:r>
              <a:rPr lang="en-GB" b="1" dirty="0">
                <a:solidFill>
                  <a:srgbClr val="FFFF00"/>
                </a:solidFill>
              </a:rPr>
              <a:t>Adjust your speed to the road conditions and type of load</a:t>
            </a:r>
            <a:endParaRPr lang="en-US" sz="1600" b="1" dirty="0">
              <a:solidFill>
                <a:srgbClr val="FFFF00"/>
              </a:solidFill>
              <a:latin typeface="Tahoma" pitchFamily="34" charset="0"/>
              <a:ea typeface="MS PGothic" pitchFamily="34" charset="-128"/>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41727" y="281402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 name="Rectangle 1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01 – 06</a:t>
            </a:r>
            <a:r>
              <a:rPr lang="en-GB" sz="2800" b="1" baseline="30000" dirty="0">
                <a:solidFill>
                  <a:srgbClr val="00B050"/>
                </a:solidFill>
                <a:latin typeface="Calibri" panose="020F0502020204030204" pitchFamily="34" charset="0"/>
                <a:ea typeface="MS PGothic" pitchFamily="34" charset="-128"/>
                <a:cs typeface="+mj-cs"/>
              </a:rPr>
              <a:t>th</a:t>
            </a:r>
            <a:r>
              <a:rPr lang="en-GB" sz="2800" b="1" dirty="0">
                <a:solidFill>
                  <a:srgbClr val="00B050"/>
                </a:solidFill>
                <a:latin typeface="Calibri" panose="020F0502020204030204" pitchFamily="34" charset="0"/>
                <a:ea typeface="MS PGothic" pitchFamily="34" charset="-128"/>
                <a:cs typeface="+mj-cs"/>
              </a:rPr>
              <a:t> Jan 2023- BE/FDTC</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 06/01/2023</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HiPo#02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Rollover</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D4P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sym typeface="Wingdings" pitchFamily="2" charset="2"/>
              </a:rPr>
              <a:t>Do you ensure your drivers are regularly briefed on following defensive driving techniques?</a:t>
            </a:r>
            <a:endParaRPr lang="en-US" sz="1600" dirty="0">
              <a:solidFill>
                <a:srgbClr val="FF0000"/>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sym typeface="Wingdings" pitchFamily="2" charset="2"/>
              </a:rPr>
              <a:t>Do you ensure the proper reporting and escalation system on road hazards is followed?</a:t>
            </a:r>
          </a:p>
          <a:p>
            <a:pPr marL="342900" indent="-342900">
              <a:buFont typeface="+mj-lt"/>
              <a:buAutoNum type="arabicPeriod"/>
              <a:defRPr/>
            </a:pPr>
            <a:r>
              <a:rPr lang="en-US" sz="1600" dirty="0">
                <a:solidFill>
                  <a:srgbClr val="0000FF"/>
                </a:solidFill>
                <a:sym typeface="Wingdings" pitchFamily="2" charset="2"/>
              </a:rPr>
              <a:t>Do you ensure empowerment to stop system in place when it feels unsafe?</a:t>
            </a:r>
          </a:p>
          <a:p>
            <a:pPr marL="342900" indent="-342900">
              <a:buFont typeface="+mj-lt"/>
              <a:buAutoNum type="arabicPeriod"/>
              <a:defRPr/>
            </a:pPr>
            <a:r>
              <a:rPr lang="en-US" sz="1600" dirty="0">
                <a:solidFill>
                  <a:srgbClr val="0000FF"/>
                </a:solidFill>
                <a:sym typeface="Wingdings" pitchFamily="2" charset="2"/>
              </a:rPr>
              <a:t>Do you ensure all employees are involved in TBT’s/safety briefings?</a:t>
            </a:r>
          </a:p>
          <a:p>
            <a:pPr marL="342900" indent="-342900">
              <a:buFont typeface="+mj-lt"/>
              <a:buAutoNum type="arabicPeriod"/>
              <a:defRPr/>
            </a:pPr>
            <a:r>
              <a:rPr lang="en-US" sz="1600" dirty="0">
                <a:solidFill>
                  <a:srgbClr val="0000FF"/>
                </a:solidFill>
                <a:sym typeface="Wingdings" pitchFamily="2" charset="2"/>
              </a:rPr>
              <a:t>Do you ensure your journey managers are proactively analyzing IVMS data to learn drivers </a:t>
            </a:r>
            <a:r>
              <a:rPr lang="en-US" sz="1600" dirty="0" err="1">
                <a:solidFill>
                  <a:srgbClr val="0000FF"/>
                </a:solidFill>
                <a:sym typeface="Wingdings" pitchFamily="2" charset="2"/>
              </a:rPr>
              <a:t>behaviours</a:t>
            </a:r>
            <a:r>
              <a:rPr lang="en-US" sz="1600" dirty="0">
                <a:solidFill>
                  <a:srgbClr val="0000FF"/>
                </a:solidFill>
                <a:sym typeface="Wingdings" pitchFamily="2" charset="2"/>
              </a:rPr>
              <a:t>?</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01 – 06</a:t>
            </a:r>
            <a:r>
              <a:rPr lang="en-GB" sz="2800" b="1" baseline="30000" dirty="0">
                <a:solidFill>
                  <a:srgbClr val="00B050"/>
                </a:solidFill>
                <a:latin typeface="Calibri" panose="020F0502020204030204" pitchFamily="34" charset="0"/>
                <a:ea typeface="MS PGothic" pitchFamily="34" charset="-128"/>
                <a:cs typeface="+mj-cs"/>
              </a:rPr>
              <a:t>th</a:t>
            </a:r>
            <a:r>
              <a:rPr lang="en-GB" sz="2800" b="1" dirty="0">
                <a:solidFill>
                  <a:srgbClr val="00B050"/>
                </a:solidFill>
                <a:latin typeface="Calibri" panose="020F0502020204030204" pitchFamily="34" charset="0"/>
                <a:ea typeface="MS PGothic" pitchFamily="34" charset="-128"/>
                <a:cs typeface="+mj-cs"/>
              </a:rPr>
              <a:t> Jan 2023- BE/FDTC</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F73F50A3-5358-4DA7-97ED-A087B9D9BFBD}"/>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schemas.microsoft.com/office/infopath/2007/PartnerControls"/>
    <ds:schemaRef ds:uri="http://purl.org/dc/elements/1.1/"/>
    <ds:schemaRef ds:uri="http://schemas.microsoft.com/sharepoint/v3"/>
    <ds:schemaRef ds:uri="http://schemas.microsoft.com/office/2006/metadata/properties"/>
    <ds:schemaRef ds:uri="http://schemas.openxmlformats.org/package/2006/metadata/core-properties"/>
    <ds:schemaRef ds:uri="http://purl.org/dc/dcmitype/"/>
    <ds:schemaRef ds:uri="9d51eac6-a7d5-47f5-a119-63d146adb13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TM02892315[[fn=Wisp]]</Template>
  <TotalTime>6427</TotalTime>
  <Words>647</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HiPo#01 MVI Rollover</dc:title>
  <dc:creator>nazar@umsoman.com</dc:creator>
  <cp:lastModifiedBy>Zakwani, Salim MSE36</cp:lastModifiedBy>
  <cp:revision>875</cp:revision>
  <cp:lastPrinted>2023-01-22T13:45:18Z</cp:lastPrinted>
  <dcterms:created xsi:type="dcterms:W3CDTF">2018-09-24T07:27:56Z</dcterms:created>
  <dcterms:modified xsi:type="dcterms:W3CDTF">2024-02-19T10:23:21Z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