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C00"/>
    <a:srgbClr val="FFC91D"/>
    <a:srgbClr val="EAEAEA"/>
    <a:srgbClr val="F2F3D7"/>
    <a:srgbClr val="24A316"/>
    <a:srgbClr val="16942A"/>
    <a:srgbClr val="FDD6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9659" autoAdjust="0"/>
  </p:normalViewPr>
  <p:slideViewPr>
    <p:cSldViewPr snapToGrid="0" snapToObjects="1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14/02/2024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48845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037" y="878032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993" y="433387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  <p:sp>
        <p:nvSpPr>
          <p:cNvPr id="11" name="Title 2">
            <a:extLst>
              <a:ext uri="{FF2B5EF4-FFF2-40B4-BE49-F238E27FC236}">
                <a16:creationId xmlns:a16="http://schemas.microsoft.com/office/drawing/2014/main" id="{DC1ADDE3-FE38-4E01-9653-FC8CB76328CF}"/>
              </a:ext>
            </a:extLst>
          </p:cNvPr>
          <p:cNvSpPr txBox="1">
            <a:spLocks/>
          </p:cNvSpPr>
          <p:nvPr userDrawn="1"/>
        </p:nvSpPr>
        <p:spPr>
          <a:xfrm>
            <a:off x="211015" y="0"/>
            <a:ext cx="11980985" cy="532563"/>
          </a:xfrm>
          <a:prstGeom prst="rect">
            <a:avLst/>
          </a:prstGeom>
          <a:solidFill>
            <a:srgbClr val="FFC000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B050"/>
                </a:solidFill>
              </a:rPr>
              <a:t>HiPo# 04, </a:t>
            </a:r>
            <a:r>
              <a:rPr lang="en-US" sz="3200" b="1" baseline="0" dirty="0">
                <a:solidFill>
                  <a:srgbClr val="00B050"/>
                </a:solidFill>
              </a:rPr>
              <a:t>11</a:t>
            </a:r>
            <a:r>
              <a:rPr lang="en-US" sz="3200" b="1" baseline="30000" dirty="0">
                <a:solidFill>
                  <a:srgbClr val="00B050"/>
                </a:solidFill>
              </a:rPr>
              <a:t>th</a:t>
            </a:r>
            <a:r>
              <a:rPr lang="en-US" sz="3200" b="1" dirty="0">
                <a:solidFill>
                  <a:srgbClr val="00B050"/>
                </a:solidFill>
              </a:rPr>
              <a:t> Jan 2022, Abraj Energy Services S.A.O.C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993" y="1024713"/>
            <a:ext cx="8409037" cy="53394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11</a:t>
            </a:r>
            <a:r>
              <a:rPr lang="en-US" sz="1300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Jan 2022 @ 9:45 Am. During milling operation using  power swivel with high erratic torque (2000 ft.lb -4000 ft.lb). An abnormal sound heard by the Assistant driller. Operation stopped and while investigating, found  a Part of the  LED Light bracket holder (Approximate weight : 0.8 kg &amp; Height : 20 meter) at rig floor back side of the manual tong. Red zone was well managed at the time of incident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 vibration due to erratic torque while milling operation caused bracket to shear.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mast light has the primary and secondary retentions in place.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bracket holding the lights didn’t have any secondary retentions (Welded Part)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Light bracket is not part of yearly inspection, hence corrosion not identified. 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Drop object survey (Weekly and two yearly) conducted and valid however hazards of brackets being drop object was not identified.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Different type of light holder grub screws used</a:t>
            </a:r>
          </a:p>
          <a:p>
            <a:pPr marL="114300" indent="-114300" algn="just">
              <a:defRPr/>
            </a:pPr>
            <a:r>
              <a:rPr lang="en-US" sz="1600" b="1" dirty="0">
                <a:solidFill>
                  <a:prstClr val="black"/>
                </a:solidFill>
                <a:latin typeface="Tahoma" pitchFamily="34" charset="0"/>
                <a:ea typeface="宋体" panose="02010600030101010101" pitchFamily="2" charset="-122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 ensure  brackets holding the lights provided with secondary retention.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Ensure light brackets are inspected yearly (MPI) and included in third party drops survey. 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 conduct visual inspection  during high vibration (interval of 6 hours or less) 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 ensure light holder grub screws are standardized and tight.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Ensure red zone is managed all time.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693757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lvl="0" indent="-114300" algn="just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lang="en-GB" sz="1200" b="1" noProof="0" dirty="0">
                <a:solidFill>
                  <a:srgbClr val="4472C4"/>
                </a:solidFill>
                <a:latin typeface="Tahoma" pitchFamily="34" charset="0"/>
              </a:rPr>
              <a:t>11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/01/2022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Drop light bracket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EQD.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lang="en-US" sz="1200" b="1" noProof="0" dirty="0">
                <a:solidFill>
                  <a:srgbClr val="4472C4"/>
                </a:solidFill>
                <a:latin typeface="Tahoma" pitchFamily="34" charset="0"/>
              </a:rPr>
              <a:t>B4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382469" y="6526588"/>
            <a:ext cx="8498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Drilling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Workover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38B3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171451" y="0"/>
            <a:ext cx="12020550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35793" y="3485868"/>
            <a:ext cx="2507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Light of the bracket dropped.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191625" y="1085314"/>
            <a:ext cx="2851691" cy="2362735"/>
            <a:chOff x="8459777" y="1085315"/>
            <a:chExt cx="3583539" cy="223558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18301" y="1085315"/>
              <a:ext cx="1725015" cy="2235588"/>
            </a:xfrm>
            <a:prstGeom prst="rect">
              <a:avLst/>
            </a:prstGeom>
          </p:spPr>
        </p:pic>
        <p:pic>
          <p:nvPicPr>
            <p:cNvPr id="16" name="Content Placeholder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9777" y="1085315"/>
              <a:ext cx="2278902" cy="2235588"/>
            </a:xfrm>
            <a:prstGeom prst="rect">
              <a:avLst/>
            </a:prstGeom>
          </p:spPr>
        </p:pic>
      </p:grpSp>
      <p:sp>
        <p:nvSpPr>
          <p:cNvPr id="22" name="Oval 21"/>
          <p:cNvSpPr/>
          <p:nvPr/>
        </p:nvSpPr>
        <p:spPr>
          <a:xfrm>
            <a:off x="10917770" y="1420487"/>
            <a:ext cx="987052" cy="153650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1087100" y="2956987"/>
            <a:ext cx="133350" cy="5232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666775" y="2910563"/>
            <a:ext cx="336550" cy="544513"/>
            <a:chOff x="3504" y="544"/>
            <a:chExt cx="2287" cy="1855"/>
          </a:xfrm>
        </p:grpSpPr>
        <p:sp>
          <p:nvSpPr>
            <p:cNvPr id="25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6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3E4FF6C-A3A3-49BF-BEAB-BFB235F98256}"/>
              </a:ext>
            </a:extLst>
          </p:cNvPr>
          <p:cNvSpPr txBox="1"/>
          <p:nvPr/>
        </p:nvSpPr>
        <p:spPr>
          <a:xfrm>
            <a:off x="689548" y="6201658"/>
            <a:ext cx="6349427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Ensure all potential drops are covered with secondary retention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626" y="3794341"/>
            <a:ext cx="2794188" cy="2076881"/>
          </a:xfrm>
          <a:prstGeom prst="rect">
            <a:avLst/>
          </a:prstGeom>
        </p:spPr>
      </p:pic>
      <p:sp>
        <p:nvSpPr>
          <p:cNvPr id="30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559075" y="5243804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91626" y="5878286"/>
            <a:ext cx="28632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Secondary retention covering light and bracket</a:t>
            </a:r>
          </a:p>
        </p:txBody>
      </p:sp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 self audit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C83480-07FA-41ED-8967-2820327476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431" y="6498069"/>
            <a:ext cx="5590517" cy="3779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latin typeface="Tahoma" pitchFamily="34" charset="0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680481"/>
            <a:ext cx="10928195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Confirm the following:</a:t>
            </a:r>
            <a:endParaRPr lang="en-US" dirty="0">
              <a:latin typeface="Tahoma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00FF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00FF"/>
                </a:solidFill>
                <a:sym typeface="Wingdings" pitchFamily="2" charset="2"/>
              </a:rPr>
              <a:t>Do you ensure preventive maintenance is adequately performed?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00FF"/>
                </a:solidFill>
                <a:sym typeface="Wingdings" pitchFamily="2" charset="2"/>
              </a:rPr>
              <a:t>Do you ensure weekly drop inspection cover light brackets welded parts?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00FF"/>
                </a:solidFill>
                <a:sym typeface="Wingdings" pitchFamily="2" charset="2"/>
              </a:rPr>
              <a:t>Do you ensure all possible potential DROP provided with secondary retentions?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00FF"/>
                </a:solidFill>
                <a:sym typeface="Wingdings" pitchFamily="2" charset="2"/>
              </a:rPr>
              <a:t>Do you ensure your PSP include drop survey frequency during vibration/high torque?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00FF"/>
                </a:solidFill>
                <a:sym typeface="Wingdings" pitchFamily="2" charset="2"/>
              </a:rPr>
              <a:t>Do you ensure 3</a:t>
            </a:r>
            <a:r>
              <a:rPr lang="en-US" sz="1600" baseline="30000" dirty="0">
                <a:solidFill>
                  <a:srgbClr val="0000FF"/>
                </a:solidFill>
                <a:sym typeface="Wingdings" pitchFamily="2" charset="2"/>
              </a:rPr>
              <a:t>rd</a:t>
            </a:r>
            <a:r>
              <a:rPr lang="en-US" sz="1600" dirty="0">
                <a:solidFill>
                  <a:srgbClr val="0000FF"/>
                </a:solidFill>
                <a:sym typeface="Wingdings" pitchFamily="2" charset="2"/>
              </a:rPr>
              <a:t> Party bi-yearly drop inspection cover all potential drop points?</a:t>
            </a: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508477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lvl="0" indent="-114300" algn="just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lang="en-GB" sz="1200" b="1" noProof="0" dirty="0">
                <a:solidFill>
                  <a:srgbClr val="4472C4"/>
                </a:solidFill>
                <a:latin typeface="Tahoma" pitchFamily="34" charset="0"/>
              </a:rPr>
              <a:t>11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/01/2022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Drop light bracket 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EQD.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B4</a:t>
            </a:r>
            <a:r>
              <a:rPr lang="en-US" sz="1200" b="1" noProof="0" dirty="0">
                <a:solidFill>
                  <a:srgbClr val="4472C4"/>
                </a:solidFill>
                <a:latin typeface="Tahoma" pitchFamily="34" charset="0"/>
              </a:rPr>
              <a:t>P</a:t>
            </a:r>
            <a:endParaRPr lang="en-US" sz="1200" b="1" dirty="0">
              <a:solidFill>
                <a:srgbClr val="4472C4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92816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85F0DB-8D72-4DBD-8CA7-89A85F9FD5CA}"/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9d51eac6-a7d5-47f5-a119-63d146adb13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8400</TotalTime>
  <Words>662</Words>
  <Application>Microsoft Office PowerPoint</Application>
  <PresentationFormat>Widescreen</PresentationFormat>
  <Paragraphs>61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   Management self 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HiPo#04 Final Pack </dc:title>
  <dc:creator>nazar@umsoman.com</dc:creator>
  <cp:lastModifiedBy>Zakwani, Salim MSE36</cp:lastModifiedBy>
  <cp:revision>580</cp:revision>
  <dcterms:created xsi:type="dcterms:W3CDTF">2018-09-24T07:27:56Z</dcterms:created>
  <dcterms:modified xsi:type="dcterms:W3CDTF">2024-02-14T06:49:24Z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