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659" autoAdjust="0"/>
  </p:normalViewPr>
  <p:slideViewPr>
    <p:cSldViewPr snapToGrid="0" snapToObjects="1">
      <p:cViewPr varScale="1">
        <p:scale>
          <a:sx n="60" d="100"/>
          <a:sy n="60" d="100"/>
        </p:scale>
        <p:origin x="884" y="48"/>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2736" y="968975"/>
            <a:ext cx="2185178" cy="2655094"/>
          </a:xfrm>
          <a:prstGeom prst="rect">
            <a:avLst/>
          </a:prstGeom>
        </p:spPr>
      </p:pic>
      <p:pic>
        <p:nvPicPr>
          <p:cNvPr id="17" name="Picture 16"/>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802735" y="3684525"/>
            <a:ext cx="2185179" cy="2359230"/>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193456"/>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US" sz="1200" dirty="0"/>
              <a:t>while laying down 4” Drill Pipe singles, </a:t>
            </a:r>
            <a:r>
              <a:rPr lang="en-GB" sz="1200" dirty="0"/>
              <a:t>using Pipe-Cat (hydraulic catwalk system), BX Hydraulic elevator &amp; Top drive. After lowering the drill pipe joint on the pipe cat trough and adjust the skate, </a:t>
            </a:r>
            <a:r>
              <a:rPr lang="en-US" sz="1200" dirty="0"/>
              <a:t>Driller unlatch the BX elevator and lower it down. Once drill pipe joint released from elevator, it came out of skate hood opening and slide all the way down to ground and rested on pipe racks. Red zone was fully implemented. No injury and no damages</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228600" indent="-228600">
              <a:buFont typeface="+mj-lt"/>
              <a:buAutoNum type="arabicPeriod"/>
            </a:pPr>
            <a:r>
              <a:rPr lang="en-US" sz="1200" dirty="0">
                <a:latin typeface="Calibri" panose="020F0502020204030204" pitchFamily="34" charset="0"/>
                <a:cs typeface="Calibri" panose="020F0502020204030204" pitchFamily="34" charset="0"/>
              </a:rPr>
              <a:t>Red zone and No-Go zone management was fully implemented (verified by CCTV).</a:t>
            </a:r>
          </a:p>
          <a:p>
            <a:pPr marL="228600" indent="-228600">
              <a:buFont typeface="+mj-lt"/>
              <a:buAutoNum type="arabicPeriod"/>
            </a:pPr>
            <a:r>
              <a:rPr lang="en-US" sz="1200" dirty="0">
                <a:latin typeface="Calibri" panose="020F0502020204030204" pitchFamily="34" charset="0"/>
                <a:cs typeface="Calibri" panose="020F0502020204030204" pitchFamily="34" charset="0"/>
              </a:rPr>
              <a:t>Skate hood was not adjusted  to accommodate 4” Drill Pipe.</a:t>
            </a:r>
          </a:p>
          <a:p>
            <a:pPr marL="228600" indent="-228600">
              <a:buFont typeface="+mj-lt"/>
              <a:buAutoNum type="arabicPeriod"/>
            </a:pPr>
            <a:r>
              <a:rPr lang="en-US" sz="1200" dirty="0">
                <a:latin typeface="Calibri" panose="020F0502020204030204" pitchFamily="34" charset="0"/>
                <a:cs typeface="Calibri" panose="020F0502020204030204" pitchFamily="34" charset="0"/>
              </a:rPr>
              <a:t>The adjustment of skate hood details mentioned in DOP but not discussed in TBT and JSA.</a:t>
            </a:r>
          </a:p>
          <a:p>
            <a:pPr marL="228600" lvl="0" indent="-228600">
              <a:buFont typeface="+mj-lt"/>
              <a:buAutoNum type="arabicPeriod"/>
            </a:pPr>
            <a:r>
              <a:rPr lang="en-US" sz="1200" dirty="0">
                <a:latin typeface="Calibri" panose="020F0502020204030204" pitchFamily="34" charset="0"/>
                <a:cs typeface="Calibri" panose="020F0502020204030204" pitchFamily="34" charset="0"/>
              </a:rPr>
              <a:t>Driller and Floor hands trained for operating pipe cat</a:t>
            </a:r>
          </a:p>
          <a:p>
            <a:pPr marL="228600" lvl="0" indent="-228600">
              <a:buFont typeface="+mj-lt"/>
              <a:buAutoNum type="arabicPeriod"/>
            </a:pPr>
            <a:r>
              <a:rPr lang="en-GB" sz="1200" dirty="0">
                <a:solidFill>
                  <a:prstClr val="black"/>
                </a:solidFill>
                <a:cs typeface="Calibri" panose="020F0502020204030204" pitchFamily="34" charset="0"/>
              </a:rPr>
              <a:t>Driller failed to identify the elevator is not fully opened before lowering it on this specific joint</a:t>
            </a:r>
            <a:endParaRPr lang="en-US" sz="1200" dirty="0">
              <a:solidFill>
                <a:prstClr val="black"/>
              </a:solidFill>
              <a:latin typeface="Calibri" panose="020F0502020204030204" pitchFamily="34" charset="0"/>
              <a:cs typeface="Tahoma" pitchFamily="34" charset="0"/>
            </a:endParaRPr>
          </a:p>
          <a:p>
            <a:pPr marL="114300" indent="-114300" algn="just">
              <a:defRPr/>
            </a:pPr>
            <a:endParaRPr lang="en-US" sz="1600" b="1" dirty="0">
              <a:solidFill>
                <a:srgbClr val="0070C0"/>
              </a:solidFill>
              <a:latin typeface="Tahoma" pitchFamily="34" charset="0"/>
              <a:ea typeface="宋体" panose="02010600030101010101" pitchFamily="2" charset="-122"/>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228600" indent="-228600">
              <a:buFont typeface="+mj-lt"/>
              <a:buAutoNum type="arabicPeriod"/>
            </a:pPr>
            <a:r>
              <a:rPr lang="en-US" sz="1200" dirty="0">
                <a:latin typeface="Calibri" panose="020F0502020204030204" pitchFamily="34" charset="0"/>
                <a:cs typeface="Calibri" panose="020F0502020204030204" pitchFamily="34" charset="0"/>
              </a:rPr>
              <a:t>Ensure to adjust pipe cat skate hood height before each trip to accommodated tubular size.</a:t>
            </a:r>
          </a:p>
          <a:p>
            <a:pPr marL="228600" indent="-228600">
              <a:buFont typeface="+mj-lt"/>
              <a:buAutoNum type="arabicPeriod"/>
            </a:pPr>
            <a:r>
              <a:rPr lang="en-US" sz="1200" dirty="0">
                <a:latin typeface="Calibri" panose="020F0502020204030204" pitchFamily="34" charset="0"/>
                <a:cs typeface="Calibri" panose="020F0502020204030204" pitchFamily="34" charset="0"/>
              </a:rPr>
              <a:t>Ensure to release the elevators only when the tubular is completely supported by the trough</a:t>
            </a:r>
          </a:p>
          <a:p>
            <a:pPr marL="228600" indent="-228600">
              <a:buFont typeface="+mj-lt"/>
              <a:buAutoNum type="arabicPeriod"/>
            </a:pPr>
            <a:r>
              <a:rPr lang="en-US" sz="1200" dirty="0">
                <a:latin typeface="Calibri" panose="020F0502020204030204" pitchFamily="34" charset="0"/>
                <a:cs typeface="Calibri" panose="020F0502020204030204" pitchFamily="34" charset="0"/>
              </a:rPr>
              <a:t>Always refer DOP to refresh job steps. </a:t>
            </a:r>
          </a:p>
          <a:p>
            <a:pPr marL="228600" indent="-228600">
              <a:buFont typeface="+mj-lt"/>
              <a:buAutoNum type="arabicPeriod"/>
            </a:pPr>
            <a:r>
              <a:rPr lang="en-US" sz="1200" dirty="0">
                <a:latin typeface="Calibri" panose="020F0502020204030204" pitchFamily="34" charset="0"/>
                <a:cs typeface="Calibri" panose="020F0502020204030204" pitchFamily="34" charset="0"/>
              </a:rPr>
              <a:t>Maintain No-Go zone below catwalk at all times while operating pipe cat</a:t>
            </a:r>
          </a:p>
          <a:p>
            <a:pPr marL="228600" indent="-228600">
              <a:buFont typeface="+mj-lt"/>
              <a:buAutoNum type="arabicPeriod"/>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Install Hard barrier on pipe cat skate on</a:t>
            </a:r>
            <a:r>
              <a:rPr kumimoji="0" lang="en-US" sz="1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all units </a:t>
            </a:r>
            <a:r>
              <a:rPr lang="en-US" sz="1200" dirty="0">
                <a:solidFill>
                  <a:prstClr val="black"/>
                </a:solidFill>
                <a:latin typeface="Calibri" panose="020F0502020204030204" pitchFamily="34" charset="0"/>
                <a:cs typeface="Calibri" panose="020F0502020204030204" pitchFamily="34" charset="0"/>
              </a:rPr>
              <a:t>to avoid any potential drop</a:t>
            </a:r>
            <a:r>
              <a:rPr kumimoji="0" lang="en-US" sz="1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Tahoma"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0232211" y="5235441"/>
            <a:ext cx="620105"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0322895" y="2864995"/>
            <a:ext cx="476086"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20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HiPo#08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C4P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Driller,</a:t>
            </a:r>
            <a:r>
              <a:rPr kumimoji="0" lang="en-US" sz="1800" b="1" i="0" u="none" strike="noStrike" kern="1200" cap="none" spc="0" normalizeH="0" noProof="0" dirty="0">
                <a:ln>
                  <a:noFill/>
                </a:ln>
                <a:solidFill>
                  <a:srgbClr val="FF0000"/>
                </a:solidFill>
                <a:effectLst/>
                <a:uLnTx/>
                <a:uFillTx/>
                <a:latin typeface="Calibri" panose="020F0502020204030204"/>
                <a:ea typeface="+mn-ea"/>
              </a:rPr>
              <a:t> Assistant driller, Floor hands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37746"/>
            <a:ext cx="7512141" cy="338554"/>
          </a:xfrm>
          <a:prstGeom prst="rect">
            <a:avLst/>
          </a:prstGeom>
          <a:solidFill>
            <a:schemeClr val="accent1"/>
          </a:solidFill>
        </p:spPr>
        <p:txBody>
          <a:bodyPr wrap="square" rtlCol="0">
            <a:spAutoFit/>
          </a:bodyPr>
          <a:lstStyle/>
          <a:p>
            <a:pPr algn="ctr"/>
            <a:r>
              <a:rPr lang="en-US" sz="1600" b="1" dirty="0">
                <a:solidFill>
                  <a:srgbClr val="FFFF00"/>
                </a:solidFill>
                <a:latin typeface="Arial" panose="020B0604020202020204" pitchFamily="34" charset="0"/>
                <a:cs typeface="Arial" panose="020B0604020202020204" pitchFamily="34" charset="0"/>
              </a:rPr>
              <a:t>Adjust pipe cat skate hood height according to tubular size in use</a:t>
            </a: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 20/01/2022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HiPo#08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Drops	</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600" b="1" dirty="0">
                <a:solidFill>
                  <a:srgbClr val="4472C4"/>
                </a:solidFill>
                <a:latin typeface="Tahoma" pitchFamily="34" charset="0"/>
              </a:rPr>
              <a:t>C4P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985706"/>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that your JSA covered all hazards and risks related to operating pipe cat?</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having enough control points prior performing any critical task?</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the adequacy of training programs and competency assessment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incident learning are retrieved and implemented from similar mechanized rigs?   </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92827</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B31745-6341-4DE1-B8E3-C20B79F3C4D4}"/>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9d51eac6-a7d5-47f5-a119-63d146adb134"/>
    <ds:schemaRef ds:uri="http://www.w3.org/XML/1998/namespace"/>
    <ds:schemaRef ds:uri="http://purl.org/dc/dcmityp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5151</TotalTime>
  <Words>653</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HiPo#08 Final Pack</dc:title>
  <dc:creator>nazar@umsoman.com</dc:creator>
  <cp:lastModifiedBy>Zakwani, Salim MSE36</cp:lastModifiedBy>
  <cp:revision>367</cp:revision>
  <dcterms:created xsi:type="dcterms:W3CDTF">2018-09-24T07:27:56Z</dcterms:created>
  <dcterms:modified xsi:type="dcterms:W3CDTF">2024-02-15T11:38:26Z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