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7"/>
  </p:notesMasterIdLst>
  <p:handoutMasterIdLst>
    <p:handoutMasterId r:id="rId8"/>
  </p:handoutMasterIdLst>
  <p:sldIdLst>
    <p:sldId id="310" r:id="rId5"/>
    <p:sldId id="275" r:id="rId6"/>
  </p:sldIdLst>
  <p:sldSz cx="9144000" cy="6858000" type="screen4x3"/>
  <p:notesSz cx="6670675" cy="9875838"/>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1">
          <p15:clr>
            <a:srgbClr val="A4A3A4"/>
          </p15:clr>
        </p15:guide>
        <p15:guide id="2" pos="21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sroori, Ahmed MSE31" initials="MAM" lastIdx="2" clrIdx="0">
    <p:extLst>
      <p:ext uri="{19B8F6BF-5375-455C-9EA6-DF929625EA0E}">
        <p15:presenceInfo xmlns:p15="http://schemas.microsoft.com/office/powerpoint/2012/main" userId="S::Ahmed.Masroori@pdo.co.om::4427bace-79f4-43ea-b07d-3a919beb88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DD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49" autoAdjust="0"/>
  </p:normalViewPr>
  <p:slideViewPr>
    <p:cSldViewPr>
      <p:cViewPr varScale="1">
        <p:scale>
          <a:sx n="93" d="100"/>
          <a:sy n="93" d="100"/>
        </p:scale>
        <p:origin x="90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70" y="-108"/>
      </p:cViewPr>
      <p:guideLst>
        <p:guide orient="horz" pos="3111"/>
        <p:guide pos="210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89083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219" name="Rectangle 3"/>
          <p:cNvSpPr>
            <a:spLocks noGrp="1" noChangeArrowheads="1"/>
          </p:cNvSpPr>
          <p:nvPr>
            <p:ph type="dt" sz="quarter" idx="1"/>
          </p:nvPr>
        </p:nvSpPr>
        <p:spPr bwMode="auto">
          <a:xfrm>
            <a:off x="3779838" y="0"/>
            <a:ext cx="2890837"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220" name="Rectangle 4"/>
          <p:cNvSpPr>
            <a:spLocks noGrp="1" noChangeArrowheads="1"/>
          </p:cNvSpPr>
          <p:nvPr>
            <p:ph type="ftr" sz="quarter" idx="2"/>
          </p:nvPr>
        </p:nvSpPr>
        <p:spPr bwMode="auto">
          <a:xfrm>
            <a:off x="0" y="9382125"/>
            <a:ext cx="2890838"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221" name="Rectangle 5"/>
          <p:cNvSpPr>
            <a:spLocks noGrp="1" noChangeArrowheads="1"/>
          </p:cNvSpPr>
          <p:nvPr>
            <p:ph type="sldNum" sz="quarter" idx="3"/>
          </p:nvPr>
        </p:nvSpPr>
        <p:spPr bwMode="auto">
          <a:xfrm>
            <a:off x="3779838" y="9382125"/>
            <a:ext cx="2890837"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B55AA87-4B92-460C-977B-0D3A2F64F625}"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89083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idx="1"/>
          </p:nvPr>
        </p:nvSpPr>
        <p:spPr bwMode="auto">
          <a:xfrm>
            <a:off x="3779838" y="0"/>
            <a:ext cx="2890837"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2772" name="Rectangle 4"/>
          <p:cNvSpPr>
            <a:spLocks noGrp="1" noRot="1" noChangeAspect="1" noChangeArrowheads="1" noTextEdit="1"/>
          </p:cNvSpPr>
          <p:nvPr>
            <p:ph type="sldImg" idx="2"/>
          </p:nvPr>
        </p:nvSpPr>
        <p:spPr bwMode="auto">
          <a:xfrm>
            <a:off x="868363" y="741363"/>
            <a:ext cx="4933950" cy="37020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889000" y="4691063"/>
            <a:ext cx="4892675"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9382125"/>
            <a:ext cx="2890838"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199" name="Rectangle 7"/>
          <p:cNvSpPr>
            <a:spLocks noGrp="1" noChangeArrowheads="1"/>
          </p:cNvSpPr>
          <p:nvPr>
            <p:ph type="sldNum" sz="quarter" idx="5"/>
          </p:nvPr>
        </p:nvSpPr>
        <p:spPr bwMode="auto">
          <a:xfrm>
            <a:off x="3779838" y="9382125"/>
            <a:ext cx="2890837"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7F9EFC2-B0DD-4BF2-8694-068D2DFD785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1010267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7" name="Rectangle 6"/>
          <p:cNvSpPr>
            <a:spLocks noGrp="1" noChangeArrowheads="1"/>
          </p:cNvSpPr>
          <p:nvPr>
            <p:ph type="sldNum" sz="quarter" idx="12"/>
          </p:nvPr>
        </p:nvSpPr>
        <p:spPr/>
        <p:txBody>
          <a:bodyPr/>
          <a:lstStyle>
            <a:lvl1pPr algn="ctr">
              <a:defRPr/>
            </a:lvl1pPr>
          </a:lstStyle>
          <a:p>
            <a:pPr>
              <a:defRPr/>
            </a:pPr>
            <a:fld id="{15B704AD-0DEC-4276-A217-14915B9EB7E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77200" cy="685800"/>
          </a:xfrm>
          <a:prstGeom prst="rect">
            <a:avLst/>
          </a:prstGeom>
        </p:spPr>
        <p:txBody>
          <a:bodyPr/>
          <a:lstStyle>
            <a:lvl1pPr>
              <a:defRPr sz="2000"/>
            </a:lvl1pPr>
          </a:lstStyle>
          <a:p>
            <a:r>
              <a:rPr lang="en-US"/>
              <a:t>Click to edit Master title style</a:t>
            </a:r>
            <a:endParaRPr lang="en-US" dirty="0"/>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5" name="Rectangle 6"/>
          <p:cNvSpPr>
            <a:spLocks noGrp="1" noChangeArrowheads="1"/>
          </p:cNvSpPr>
          <p:nvPr>
            <p:ph type="sldNum" sz="quarter" idx="12"/>
          </p:nvPr>
        </p:nvSpPr>
        <p:spPr/>
        <p:txBody>
          <a:bodyPr/>
          <a:lstStyle>
            <a:lvl1pPr algn="ctr">
              <a:defRPr/>
            </a:lvl1pPr>
          </a:lstStyle>
          <a:p>
            <a:pPr>
              <a:defRPr/>
            </a:pPr>
            <a:fld id="{1A920DC4-FE34-4663-8FB7-16362F8E3E2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4" name="Rectangle 6"/>
          <p:cNvSpPr>
            <a:spLocks noGrp="1" noChangeArrowheads="1"/>
          </p:cNvSpPr>
          <p:nvPr>
            <p:ph type="sldNum" sz="quarter" idx="12"/>
          </p:nvPr>
        </p:nvSpPr>
        <p:spPr/>
        <p:txBody>
          <a:bodyPr/>
          <a:lstStyle>
            <a:lvl1pPr algn="ctr">
              <a:defRPr/>
            </a:lvl1pPr>
          </a:lstStyle>
          <a:p>
            <a:pPr>
              <a:defRPr/>
            </a:pPr>
            <a:fld id="{C085B925-3865-4333-AFCB-ABF9FE11EB4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6" name="Rectangle 6"/>
          <p:cNvSpPr>
            <a:spLocks noGrp="1" noChangeArrowheads="1"/>
          </p:cNvSpPr>
          <p:nvPr>
            <p:ph type="sldNum" sz="quarter" idx="12"/>
          </p:nvPr>
        </p:nvSpPr>
        <p:spPr/>
        <p:txBody>
          <a:bodyPr/>
          <a:lstStyle>
            <a:lvl1pPr algn="ctr">
              <a:defRPr/>
            </a:lvl1pPr>
          </a:lstStyle>
          <a:p>
            <a:pPr>
              <a:defRPr/>
            </a:pPr>
            <a:fld id="{CF1380D9-E0BB-484F-BE96-17EE0360769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Confidential - Not to be shared outside of PDO/PDO contractors </a:t>
            </a:r>
          </a:p>
        </p:txBody>
      </p:sp>
      <p:sp>
        <p:nvSpPr>
          <p:cNvPr id="1030" name="Rectangle 6"/>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0281B74-92C0-4899-8AEC-B63DF05B8251}" type="slidenum">
              <a:rPr lang="en-US"/>
              <a:pPr>
                <a:defRPr/>
              </a:pPr>
              <a:t>‹#›</a:t>
            </a:fld>
            <a:endParaRPr lang="en-US"/>
          </a:p>
        </p:txBody>
      </p:sp>
      <p:sp>
        <p:nvSpPr>
          <p:cNvPr id="7" name="TextBox 6"/>
          <p:cNvSpPr txBox="1"/>
          <p:nvPr userDrawn="1"/>
        </p:nvSpPr>
        <p:spPr>
          <a:xfrm>
            <a:off x="762000" y="228600"/>
            <a:ext cx="7467600" cy="400050"/>
          </a:xfrm>
          <a:prstGeom prst="rect">
            <a:avLst/>
          </a:prstGeom>
          <a:noFill/>
        </p:spPr>
        <p:txBody>
          <a:bodyPr>
            <a:spAutoFit/>
          </a:bodyPr>
          <a:lstStyle/>
          <a:p>
            <a:pPr>
              <a:defRPr/>
            </a:pPr>
            <a:r>
              <a:rPr lang="en-US" sz="2000" b="1" i="1" kern="0" dirty="0">
                <a:solidFill>
                  <a:srgbClr val="CCCCFF"/>
                </a:solidFill>
                <a:latin typeface="Arial"/>
                <a:ea typeface="+mj-ea"/>
                <a:cs typeface="Arial"/>
              </a:rPr>
              <a:t>Main contractor name – LTI# - Date of incident</a:t>
            </a:r>
            <a:endParaRPr lang="en-US" dirty="0"/>
          </a:p>
        </p:txBody>
      </p:sp>
      <p:sp>
        <p:nvSpPr>
          <p:cNvPr id="8" name="Rectangle 7"/>
          <p:cNvSpPr/>
          <p:nvPr userDrawn="1"/>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en-US"/>
          </a:p>
        </p:txBody>
      </p:sp>
      <p:pic>
        <p:nvPicPr>
          <p:cNvPr id="1032" name="Content Placeholder 3" descr="PPT option1.jpg"/>
          <p:cNvPicPr>
            <a:picLocks noChangeAspect="1"/>
          </p:cNvPicPr>
          <p:nvPr userDrawn="1"/>
        </p:nvPicPr>
        <p:blipFill>
          <a:blip r:embed="rId6" cstate="email"/>
          <a:srcRect/>
          <a:stretch>
            <a:fillRect/>
          </a:stretch>
        </p:blipFill>
        <p:spPr bwMode="auto">
          <a:xfrm>
            <a:off x="-11113" y="0"/>
            <a:ext cx="9155113"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Lst>
  <p:hf sldNum="0" hdr="0" dt="0"/>
  <p:txStyles>
    <p:titleStyle>
      <a:lvl1pPr algn="ctr" rtl="0" eaLnBrk="0" fontAlgn="base" hangingPunct="0">
        <a:spcBef>
          <a:spcPct val="0"/>
        </a:spcBef>
        <a:spcAft>
          <a:spcPct val="0"/>
        </a:spcAft>
        <a:defRPr sz="2000" i="1">
          <a:solidFill>
            <a:schemeClr val="hlink"/>
          </a:solidFill>
          <a:latin typeface="+mj-lt"/>
          <a:ea typeface="+mj-ea"/>
          <a:cs typeface="+mj-cs"/>
        </a:defRPr>
      </a:lvl1pPr>
      <a:lvl2pPr algn="ctr" rtl="0" eaLnBrk="0" fontAlgn="base" hangingPunct="0">
        <a:spcBef>
          <a:spcPct val="0"/>
        </a:spcBef>
        <a:spcAft>
          <a:spcPct val="0"/>
        </a:spcAft>
        <a:defRPr sz="2000" i="1">
          <a:solidFill>
            <a:schemeClr val="hlink"/>
          </a:solidFill>
          <a:latin typeface="Arial" charset="0"/>
          <a:cs typeface="Arial" charset="0"/>
        </a:defRPr>
      </a:lvl2pPr>
      <a:lvl3pPr algn="ctr" rtl="0" eaLnBrk="0" fontAlgn="base" hangingPunct="0">
        <a:spcBef>
          <a:spcPct val="0"/>
        </a:spcBef>
        <a:spcAft>
          <a:spcPct val="0"/>
        </a:spcAft>
        <a:defRPr sz="2000" i="1">
          <a:solidFill>
            <a:schemeClr val="hlink"/>
          </a:solidFill>
          <a:latin typeface="Arial" charset="0"/>
          <a:cs typeface="Arial" charset="0"/>
        </a:defRPr>
      </a:lvl3pPr>
      <a:lvl4pPr algn="ctr" rtl="0" eaLnBrk="0" fontAlgn="base" hangingPunct="0">
        <a:spcBef>
          <a:spcPct val="0"/>
        </a:spcBef>
        <a:spcAft>
          <a:spcPct val="0"/>
        </a:spcAft>
        <a:defRPr sz="2000" i="1">
          <a:solidFill>
            <a:schemeClr val="hlink"/>
          </a:solidFill>
          <a:latin typeface="Arial" charset="0"/>
          <a:cs typeface="Arial" charset="0"/>
        </a:defRPr>
      </a:lvl4pPr>
      <a:lvl5pPr algn="ctr" rtl="0" eaLnBrk="0" fontAlgn="base" hangingPunct="0">
        <a:spcBef>
          <a:spcPct val="0"/>
        </a:spcBef>
        <a:spcAft>
          <a:spcPct val="0"/>
        </a:spcAft>
        <a:defRPr sz="2000" i="1">
          <a:solidFill>
            <a:schemeClr val="hlink"/>
          </a:solidFill>
          <a:latin typeface="Arial" charset="0"/>
          <a:cs typeface="Arial" charset="0"/>
        </a:defRPr>
      </a:lvl5pPr>
      <a:lvl6pPr marL="457200" algn="ctr" rtl="0" eaLnBrk="0" fontAlgn="base" hangingPunct="0">
        <a:spcBef>
          <a:spcPct val="0"/>
        </a:spcBef>
        <a:spcAft>
          <a:spcPct val="0"/>
        </a:spcAft>
        <a:defRPr sz="2800">
          <a:solidFill>
            <a:schemeClr val="hlink"/>
          </a:solidFill>
          <a:latin typeface="Arial" charset="0"/>
          <a:cs typeface="Arial" charset="0"/>
        </a:defRPr>
      </a:lvl6pPr>
      <a:lvl7pPr marL="914400" algn="ctr" rtl="0" eaLnBrk="0" fontAlgn="base" hangingPunct="0">
        <a:spcBef>
          <a:spcPct val="0"/>
        </a:spcBef>
        <a:spcAft>
          <a:spcPct val="0"/>
        </a:spcAft>
        <a:defRPr sz="2800">
          <a:solidFill>
            <a:schemeClr val="hlink"/>
          </a:solidFill>
          <a:latin typeface="Arial" charset="0"/>
          <a:cs typeface="Arial" charset="0"/>
        </a:defRPr>
      </a:lvl7pPr>
      <a:lvl8pPr marL="1371600" algn="ctr" rtl="0" eaLnBrk="0" fontAlgn="base" hangingPunct="0">
        <a:spcBef>
          <a:spcPct val="0"/>
        </a:spcBef>
        <a:spcAft>
          <a:spcPct val="0"/>
        </a:spcAft>
        <a:defRPr sz="2800">
          <a:solidFill>
            <a:schemeClr val="hlink"/>
          </a:solidFill>
          <a:latin typeface="Arial" charset="0"/>
          <a:cs typeface="Arial" charset="0"/>
        </a:defRPr>
      </a:lvl8pPr>
      <a:lvl9pPr marL="1828800" algn="ctr" rtl="0" eaLnBrk="0" fontAlgn="base" hangingPunct="0">
        <a:spcBef>
          <a:spcPct val="0"/>
        </a:spcBef>
        <a:spcAft>
          <a:spcPct val="0"/>
        </a:spcAft>
        <a:defRPr sz="2800">
          <a:solidFill>
            <a:schemeClr val="hlink"/>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a:extLst>
              <a:ext uri="{FF2B5EF4-FFF2-40B4-BE49-F238E27FC236}">
                <a16:creationId xmlns:a16="http://schemas.microsoft.com/office/drawing/2014/main" id="{F91D044B-8A11-4D97-BCDE-ABFBA4C180B2}"/>
              </a:ext>
            </a:extLst>
          </p:cNvPr>
          <p:cNvSpPr txBox="1">
            <a:spLocks noChangeArrowheads="1"/>
          </p:cNvSpPr>
          <p:nvPr/>
        </p:nvSpPr>
        <p:spPr bwMode="auto">
          <a:xfrm>
            <a:off x="92689" y="838200"/>
            <a:ext cx="5746135" cy="5078313"/>
          </a:xfrm>
          <a:prstGeom prst="rect">
            <a:avLst/>
          </a:prstGeom>
          <a:noFill/>
          <a:ln w="19050">
            <a:noFill/>
            <a:miter lim="800000"/>
            <a:headEnd/>
            <a:tailEnd/>
          </a:ln>
        </p:spPr>
        <p:txBody>
          <a:bodyPr wrap="square">
            <a:spAutoFit/>
          </a:bodyPr>
          <a:lstStyle/>
          <a:p>
            <a:pPr marL="114300" indent="-114300" algn="just">
              <a:defRPr/>
            </a:pPr>
            <a:r>
              <a:rPr lang="en-GB" sz="1400" b="1" dirty="0">
                <a:solidFill>
                  <a:schemeClr val="accent6"/>
                </a:solidFill>
                <a:latin typeface="Calibri" panose="020F0502020204030204" pitchFamily="34" charset="0"/>
                <a:cs typeface="Calibri" panose="020F0502020204030204" pitchFamily="34" charset="0"/>
              </a:rPr>
              <a:t>Date: </a:t>
            </a:r>
            <a:r>
              <a:rPr lang="en-US" sz="1400" b="1" dirty="0">
                <a:solidFill>
                  <a:schemeClr val="accent6"/>
                </a:solidFill>
                <a:latin typeface="Calibri" panose="020F0502020204030204" pitchFamily="34" charset="0"/>
                <a:cs typeface="Calibri" panose="020F0502020204030204" pitchFamily="34" charset="0"/>
              </a:rPr>
              <a:t>28.01.2021                             Incident title: HiPo#8</a:t>
            </a:r>
          </a:p>
          <a:p>
            <a:pPr marL="114300" indent="-114300" algn="just">
              <a:defRPr/>
            </a:pPr>
            <a:endParaRPr lang="en-US" sz="1400" b="1" dirty="0">
              <a:solidFill>
                <a:srgbClr val="FF0000"/>
              </a:solidFill>
              <a:latin typeface="Calibri" panose="020F0502020204030204" pitchFamily="34" charset="0"/>
              <a:cs typeface="Calibri" panose="020F0502020204030204" pitchFamily="34" charset="0"/>
            </a:endParaRPr>
          </a:p>
          <a:p>
            <a:pPr marL="114300" indent="-114300" algn="just">
              <a:defRPr/>
            </a:pPr>
            <a:r>
              <a:rPr lang="en-US" sz="1600" b="1" dirty="0">
                <a:solidFill>
                  <a:srgbClr val="FF0000"/>
                </a:solidFill>
                <a:latin typeface="Calibri" panose="020F0502020204030204" pitchFamily="34" charset="0"/>
                <a:cs typeface="Calibri" panose="020F0502020204030204" pitchFamily="34" charset="0"/>
              </a:rPr>
              <a:t>What happened?</a:t>
            </a:r>
            <a:endParaRPr lang="en-US" sz="1600" b="1" dirty="0">
              <a:solidFill>
                <a:srgbClr val="000000"/>
              </a:solidFill>
              <a:latin typeface="Calibri" panose="020F0502020204030204" pitchFamily="34" charset="0"/>
              <a:cs typeface="Calibri" panose="020F0502020204030204" pitchFamily="34" charset="0"/>
            </a:endParaRPr>
          </a:p>
          <a:p>
            <a:pPr marL="0" indent="0" algn="just"/>
            <a:r>
              <a:rPr lang="en-US" sz="1400" dirty="0">
                <a:latin typeface="Calibri" panose="020F0502020204030204" pitchFamily="34" charset="0"/>
                <a:cs typeface="Calibri" panose="020F0502020204030204" pitchFamily="34" charset="0"/>
              </a:rPr>
              <a:t>During CT Scale milling operation and while POOH approximately 4490 m, suddenly the reel swivel assembly disconnected and fell on the ground along with the pumping line (~170 kg) from height of 3 meters. The supervisor immediately took all the necessary precautions, stopped pumping, and secured the well. The area was barricaded and no one from the crew was around. . </a:t>
            </a:r>
          </a:p>
          <a:p>
            <a:pPr marL="0" indent="0" algn="just"/>
            <a:r>
              <a:rPr lang="en-US" sz="1400" dirty="0">
                <a:latin typeface="Calibri" panose="020F0502020204030204" pitchFamily="34" charset="0"/>
                <a:cs typeface="Calibri" panose="020F0502020204030204" pitchFamily="34" charset="0"/>
              </a:rPr>
              <a:t>SQM immediately headed to the field to evaluate the situation with PDO and decided to POOH and mobilize CT back to base for further investigation and to rectify the defective part. </a:t>
            </a:r>
          </a:p>
          <a:p>
            <a:pPr marL="342900" indent="-342900" eaLnBrk="1" hangingPunct="1">
              <a:defRPr/>
            </a:pPr>
            <a:endParaRPr lang="en-GB" sz="1400" dirty="0">
              <a:solidFill>
                <a:srgbClr val="000000"/>
              </a:solidFill>
              <a:latin typeface="Calibri" panose="020F0502020204030204" pitchFamily="34" charset="0"/>
              <a:cs typeface="Calibri" panose="020F0502020204030204" pitchFamily="34" charset="0"/>
            </a:endParaRPr>
          </a:p>
          <a:p>
            <a:pPr marL="342900" indent="-342900" eaLnBrk="1" hangingPunct="1">
              <a:defRPr/>
            </a:pPr>
            <a:endParaRPr lang="en-US" sz="1400" dirty="0">
              <a:solidFill>
                <a:srgbClr val="000000"/>
              </a:solidFill>
              <a:latin typeface="Calibri" panose="020F0502020204030204" pitchFamily="34" charset="0"/>
              <a:cs typeface="Calibri" panose="020F0502020204030204" pitchFamily="34" charset="0"/>
            </a:endParaRPr>
          </a:p>
          <a:p>
            <a:pPr marL="114300" indent="-114300" algn="just">
              <a:defRPr/>
            </a:pPr>
            <a:r>
              <a:rPr lang="en-US" sz="1600" b="1" dirty="0">
                <a:solidFill>
                  <a:srgbClr val="333399"/>
                </a:solidFill>
                <a:latin typeface="Calibri" panose="020F0502020204030204" pitchFamily="34" charset="0"/>
                <a:cs typeface="Calibri" panose="020F0502020204030204" pitchFamily="34" charset="0"/>
              </a:rPr>
              <a:t>learning from this incident..</a:t>
            </a:r>
          </a:p>
          <a:p>
            <a:endParaRPr lang="en-GB" sz="12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400" dirty="0">
                <a:latin typeface="Calibri" panose="020F0502020204030204" pitchFamily="34" charset="0"/>
                <a:cs typeface="Calibri" panose="020F0502020204030204" pitchFamily="34" charset="0"/>
              </a:rPr>
              <a:t>Always use parts that comply with OEM recommendations and specifications. </a:t>
            </a:r>
          </a:p>
          <a:p>
            <a:pPr marL="171450" indent="-171450">
              <a:buFont typeface="Arial" panose="020B0604020202020204" pitchFamily="34" charset="0"/>
              <a:buChar char="•"/>
            </a:pPr>
            <a:r>
              <a:rPr lang="en-GB" sz="1400" dirty="0">
                <a:latin typeface="Calibri" panose="020F0502020204030204" pitchFamily="34" charset="0"/>
                <a:cs typeface="Calibri" panose="020F0502020204030204" pitchFamily="34" charset="0"/>
              </a:rPr>
              <a:t>Always ensure to secure pumping lines to the reel swivel with FSR. (Flow line Safety Restraint System).</a:t>
            </a:r>
          </a:p>
          <a:p>
            <a:pPr marL="171450" indent="-171450">
              <a:buFont typeface="Arial" panose="020B0604020202020204" pitchFamily="34" charset="0"/>
              <a:buChar char="•"/>
            </a:pPr>
            <a:r>
              <a:rPr lang="en-GB" sz="1400" dirty="0">
                <a:latin typeface="Calibri" panose="020F0502020204030204" pitchFamily="34" charset="0"/>
                <a:cs typeface="Calibri" panose="020F0502020204030204" pitchFamily="34" charset="0"/>
              </a:rPr>
              <a:t>Always ensure walk the line &amp; P&amp;ID is conducted prior starting the operation. </a:t>
            </a:r>
          </a:p>
          <a:p>
            <a:pPr marL="171450" indent="-171450">
              <a:buFont typeface="Arial" panose="020B0604020202020204" pitchFamily="34" charset="0"/>
              <a:buChar char="•"/>
            </a:pPr>
            <a:r>
              <a:rPr lang="en-GB" sz="1400" dirty="0">
                <a:latin typeface="Calibri" panose="020F0502020204030204" pitchFamily="34" charset="0"/>
                <a:cs typeface="Calibri" panose="020F0502020204030204" pitchFamily="34" charset="0"/>
              </a:rPr>
              <a:t>Always </a:t>
            </a:r>
            <a:r>
              <a:rPr lang="en-US" sz="1400" dirty="0">
                <a:latin typeface="Calibri" panose="020F0502020204030204" pitchFamily="34" charset="0"/>
                <a:cs typeface="Calibri" panose="020F0502020204030204" pitchFamily="34" charset="0"/>
              </a:rPr>
              <a:t>implement and manage the No Go &amp; Red Zones </a:t>
            </a:r>
          </a:p>
        </p:txBody>
      </p:sp>
      <p:sp>
        <p:nvSpPr>
          <p:cNvPr id="12" name="Text Box 5">
            <a:extLst>
              <a:ext uri="{FF2B5EF4-FFF2-40B4-BE49-F238E27FC236}">
                <a16:creationId xmlns:a16="http://schemas.microsoft.com/office/drawing/2014/main" id="{D9D6CBEF-8A64-4BE1-B6A0-34D35F5FC70C}"/>
              </a:ext>
            </a:extLst>
          </p:cNvPr>
          <p:cNvSpPr txBox="1">
            <a:spLocks noChangeArrowheads="1"/>
          </p:cNvSpPr>
          <p:nvPr/>
        </p:nvSpPr>
        <p:spPr bwMode="auto">
          <a:xfrm>
            <a:off x="5838825" y="1219200"/>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13" name="Text Box 12">
            <a:extLst>
              <a:ext uri="{FF2B5EF4-FFF2-40B4-BE49-F238E27FC236}">
                <a16:creationId xmlns:a16="http://schemas.microsoft.com/office/drawing/2014/main" id="{2549DF7B-25C5-4741-9195-AB2BE72D2953}"/>
              </a:ext>
            </a:extLst>
          </p:cNvPr>
          <p:cNvSpPr txBox="1">
            <a:spLocks noChangeArrowheads="1"/>
          </p:cNvSpPr>
          <p:nvPr/>
        </p:nvSpPr>
        <p:spPr bwMode="auto">
          <a:xfrm>
            <a:off x="1219200" y="0"/>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sp>
        <p:nvSpPr>
          <p:cNvPr id="14" name="Text Placeholder 14">
            <a:extLst>
              <a:ext uri="{FF2B5EF4-FFF2-40B4-BE49-F238E27FC236}">
                <a16:creationId xmlns:a16="http://schemas.microsoft.com/office/drawing/2014/main" id="{230F6A2F-87F5-45A7-B391-DF22D560AF65}"/>
              </a:ext>
            </a:extLst>
          </p:cNvPr>
          <p:cNvSpPr txBox="1">
            <a:spLocks/>
          </p:cNvSpPr>
          <p:nvPr/>
        </p:nvSpPr>
        <p:spPr>
          <a:xfrm>
            <a:off x="2514600" y="6239116"/>
            <a:ext cx="4267200" cy="292388"/>
          </a:xfrm>
          <a:prstGeom prst="rect">
            <a:avLst/>
          </a:prstGeom>
          <a:solidFill>
            <a:schemeClr val="accent2"/>
          </a:solidFill>
          <a:ln w="9525">
            <a:solidFill>
              <a:srgbClr val="00B050"/>
            </a:solidFill>
            <a:miter lim="800000"/>
            <a:headEnd/>
            <a:tailEnd/>
          </a:ln>
        </p:spPr>
        <p:txBody>
          <a:bodyPr wrap="square">
            <a:spAutoFit/>
          </a:bodyPr>
          <a:lstStyle>
            <a:defPPr>
              <a:defRPr lang="en-US"/>
            </a:defPPr>
            <a:lvl1pPr eaLnBrk="1" hangingPunct="1">
              <a:defRPr sz="1600" b="1">
                <a:solidFill>
                  <a:srgbClr val="FFFF00"/>
                </a:solidFill>
                <a:latin typeface="Tahoma" pitchFamily="34" charset="0"/>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GB" sz="1300" dirty="0"/>
              <a:t>Always </a:t>
            </a:r>
            <a:r>
              <a:rPr lang="en-US" sz="1300" dirty="0"/>
              <a:t>use OEM recommended Parts! </a:t>
            </a:r>
          </a:p>
        </p:txBody>
      </p:sp>
      <p:pic>
        <p:nvPicPr>
          <p:cNvPr id="15" name="Picture 14">
            <a:extLst>
              <a:ext uri="{FF2B5EF4-FFF2-40B4-BE49-F238E27FC236}">
                <a16:creationId xmlns:a16="http://schemas.microsoft.com/office/drawing/2014/main" id="{A7BCF7EB-F667-4A75-8B16-E7CBDBBDD76D}"/>
              </a:ext>
            </a:extLst>
          </p:cNvPr>
          <p:cNvPicPr>
            <a:picLocks noChangeAspect="1"/>
          </p:cNvPicPr>
          <p:nvPr/>
        </p:nvPicPr>
        <p:blipFill>
          <a:blip r:embed="rId3"/>
          <a:stretch>
            <a:fillRect/>
          </a:stretch>
        </p:blipFill>
        <p:spPr>
          <a:xfrm>
            <a:off x="7515224" y="1836170"/>
            <a:ext cx="1561131" cy="1977060"/>
          </a:xfrm>
          <a:prstGeom prst="rect">
            <a:avLst/>
          </a:prstGeom>
        </p:spPr>
      </p:pic>
      <p:pic>
        <p:nvPicPr>
          <p:cNvPr id="17" name="Picture 16">
            <a:extLst>
              <a:ext uri="{FF2B5EF4-FFF2-40B4-BE49-F238E27FC236}">
                <a16:creationId xmlns:a16="http://schemas.microsoft.com/office/drawing/2014/main" id="{4741384D-9F47-41EE-B28F-65599D168941}"/>
              </a:ext>
            </a:extLst>
          </p:cNvPr>
          <p:cNvPicPr>
            <a:picLocks noChangeAspect="1"/>
          </p:cNvPicPr>
          <p:nvPr/>
        </p:nvPicPr>
        <p:blipFill>
          <a:blip r:embed="rId4"/>
          <a:stretch>
            <a:fillRect/>
          </a:stretch>
        </p:blipFill>
        <p:spPr>
          <a:xfrm>
            <a:off x="5954091" y="1836170"/>
            <a:ext cx="1561132" cy="1977061"/>
          </a:xfrm>
          <a:prstGeom prst="rect">
            <a:avLst/>
          </a:prstGeom>
        </p:spPr>
      </p:pic>
      <p:pic>
        <p:nvPicPr>
          <p:cNvPr id="18" name="Picture 17">
            <a:extLst>
              <a:ext uri="{FF2B5EF4-FFF2-40B4-BE49-F238E27FC236}">
                <a16:creationId xmlns:a16="http://schemas.microsoft.com/office/drawing/2014/main" id="{F3287F31-0E84-4FBA-A9EA-FDFC3145FCDB}"/>
              </a:ext>
            </a:extLst>
          </p:cNvPr>
          <p:cNvPicPr>
            <a:picLocks noChangeAspect="1"/>
          </p:cNvPicPr>
          <p:nvPr/>
        </p:nvPicPr>
        <p:blipFill>
          <a:blip r:embed="rId5"/>
          <a:stretch>
            <a:fillRect/>
          </a:stretch>
        </p:blipFill>
        <p:spPr>
          <a:xfrm>
            <a:off x="7515223" y="4138762"/>
            <a:ext cx="1561133" cy="1900862"/>
          </a:xfrm>
          <a:prstGeom prst="rect">
            <a:avLst/>
          </a:prstGeom>
        </p:spPr>
      </p:pic>
      <p:pic>
        <p:nvPicPr>
          <p:cNvPr id="20" name="Picture 19">
            <a:extLst>
              <a:ext uri="{FF2B5EF4-FFF2-40B4-BE49-F238E27FC236}">
                <a16:creationId xmlns:a16="http://schemas.microsoft.com/office/drawing/2014/main" id="{80AFC04D-A100-42F1-8F16-FCD5037BD3A9}"/>
              </a:ext>
            </a:extLst>
          </p:cNvPr>
          <p:cNvPicPr>
            <a:picLocks noChangeAspect="1"/>
          </p:cNvPicPr>
          <p:nvPr/>
        </p:nvPicPr>
        <p:blipFill>
          <a:blip r:embed="rId6"/>
          <a:stretch>
            <a:fillRect/>
          </a:stretch>
        </p:blipFill>
        <p:spPr>
          <a:xfrm>
            <a:off x="5954090" y="4119712"/>
            <a:ext cx="1561133" cy="1938961"/>
          </a:xfrm>
          <a:prstGeom prst="rect">
            <a:avLst/>
          </a:prstGeom>
        </p:spPr>
      </p:pic>
    </p:spTree>
    <p:extLst>
      <p:ext uri="{BB962C8B-B14F-4D97-AF65-F5344CB8AC3E}">
        <p14:creationId xmlns:p14="http://schemas.microsoft.com/office/powerpoint/2010/main" val="4064155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323850" y="1125538"/>
            <a:ext cx="8351838" cy="3108543"/>
          </a:xfrm>
          <a:prstGeom prst="rect">
            <a:avLst/>
          </a:prstGeom>
          <a:noFill/>
          <a:ln w="19050">
            <a:noFill/>
            <a:miter lim="800000"/>
            <a:headEnd/>
            <a:tailEnd/>
          </a:ln>
        </p:spPr>
        <p:txBody>
          <a:bodyPr>
            <a:spAutoFit/>
          </a:bodyPr>
          <a:lstStyle/>
          <a:p>
            <a:pPr algn="just" eaLnBrk="1" hangingPunct="1">
              <a:spcBef>
                <a:spcPct val="50000"/>
              </a:spcBef>
              <a:defRPr/>
            </a:pPr>
            <a:endParaRPr lang="en-US" sz="600" dirty="0">
              <a:solidFill>
                <a:srgbClr val="000000"/>
              </a:solidFill>
              <a:latin typeface="Arial" charset="0"/>
            </a:endParaRPr>
          </a:p>
          <a:p>
            <a:pPr marL="173038" indent="-173038" eaLnBrk="1" hangingPunct="1">
              <a:defRPr/>
            </a:pPr>
            <a:endParaRPr lang="en-US" sz="600" dirty="0">
              <a:solidFill>
                <a:srgbClr val="000000"/>
              </a:solidFill>
              <a:latin typeface="Arial" charset="0"/>
            </a:endParaRPr>
          </a:p>
          <a:p>
            <a:pPr marL="342900" indent="-342900" eaLnBrk="1" hangingPunct="1">
              <a:defRPr/>
            </a:pPr>
            <a:r>
              <a:rPr lang="en-US" sz="1600" b="1" dirty="0">
                <a:solidFill>
                  <a:srgbClr val="FF0000"/>
                </a:solidFill>
                <a:latin typeface="Tahoma" pitchFamily="34" charset="0"/>
              </a:rPr>
              <a:t>As a learning from this incident and ensure continual improvement all contract</a:t>
            </a:r>
          </a:p>
          <a:p>
            <a:pPr marL="342900" indent="-342900" eaLnBrk="1" hangingPunct="1">
              <a:defRPr/>
            </a:pPr>
            <a:r>
              <a:rPr lang="en-US" sz="1600" b="1" dirty="0">
                <a:solidFill>
                  <a:srgbClr val="FF0000"/>
                </a:solidFill>
                <a:latin typeface="Tahoma" pitchFamily="34" charset="0"/>
              </a:rPr>
              <a:t>managers must review their HSE HEMP against the questions asked below        </a:t>
            </a:r>
          </a:p>
          <a:p>
            <a:pPr marL="342900" indent="-342900" eaLnBrk="1" hangingPunct="1">
              <a:defRPr/>
            </a:pPr>
            <a:endParaRPr lang="en-US" sz="1600" b="1" dirty="0">
              <a:solidFill>
                <a:srgbClr val="FF0000"/>
              </a:solidFill>
              <a:latin typeface="Tahoma" pitchFamily="34" charset="0"/>
            </a:endParaRPr>
          </a:p>
          <a:p>
            <a:pPr marL="342900" indent="-342900" eaLnBrk="1" hangingPunct="1">
              <a:defRPr/>
            </a:pPr>
            <a:r>
              <a:rPr lang="en-US" sz="1600" b="1" dirty="0">
                <a:latin typeface="Tahoma" pitchFamily="34" charset="0"/>
              </a:rPr>
              <a:t>Confirm the following:</a:t>
            </a:r>
            <a:endParaRPr lang="en-US" sz="1600" dirty="0">
              <a:latin typeface="Tahoma" pitchFamily="34" charset="0"/>
            </a:endParaRPr>
          </a:p>
          <a:p>
            <a:pPr marL="342900" indent="-342900" eaLnBrk="1" hangingPunct="1">
              <a:defRPr/>
            </a:pPr>
            <a:endParaRPr lang="en-US" sz="1400" dirty="0">
              <a:solidFill>
                <a:srgbClr val="000000"/>
              </a:solidFill>
              <a:latin typeface="Arial" charset="0"/>
            </a:endParaRPr>
          </a:p>
          <a:p>
            <a:pPr marL="342900" indent="-342900" eaLnBrk="1" hangingPunct="1">
              <a:buFont typeface="+mj-lt"/>
              <a:buAutoNum type="arabicPeriod"/>
              <a:defRPr/>
            </a:pPr>
            <a:r>
              <a:rPr lang="en-US" sz="1400" dirty="0">
                <a:solidFill>
                  <a:srgbClr val="0033CC"/>
                </a:solidFill>
                <a:latin typeface="+mj-lt"/>
                <a:sym typeface="Wingdings" pitchFamily="2" charset="2"/>
              </a:rPr>
              <a:t>Do you always ensure effectiveness of the training provided to the operation team ?</a:t>
            </a:r>
          </a:p>
          <a:p>
            <a:pPr marL="342900" indent="-342900" eaLnBrk="1" hangingPunct="1">
              <a:buFont typeface="+mj-lt"/>
              <a:buAutoNum type="arabicPeriod"/>
              <a:defRPr/>
            </a:pPr>
            <a:r>
              <a:rPr lang="en-US" sz="1400" dirty="0">
                <a:solidFill>
                  <a:srgbClr val="0033CC"/>
                </a:solidFill>
                <a:latin typeface="+mj-lt"/>
                <a:sym typeface="Wingdings" pitchFamily="2" charset="2"/>
              </a:rPr>
              <a:t>Do you always ensure proper implementation of job-related checklists?</a:t>
            </a:r>
          </a:p>
          <a:p>
            <a:pPr marL="342900" indent="-342900" eaLnBrk="1" hangingPunct="1">
              <a:buFont typeface="+mj-lt"/>
              <a:buAutoNum type="arabicPeriod"/>
              <a:defRPr/>
            </a:pPr>
            <a:r>
              <a:rPr lang="en-US" sz="1400" dirty="0">
                <a:solidFill>
                  <a:srgbClr val="0033CC"/>
                </a:solidFill>
                <a:latin typeface="+mj-lt"/>
                <a:sym typeface="Wingdings" pitchFamily="2" charset="2"/>
              </a:rPr>
              <a:t>Do you always ensure walk the line; P&amp;ID are carried out prior the operation? </a:t>
            </a:r>
          </a:p>
          <a:p>
            <a:pPr marL="342900" indent="-342900" eaLnBrk="1" hangingPunct="1">
              <a:buFont typeface="+mj-lt"/>
              <a:buAutoNum type="arabicPeriod"/>
              <a:defRPr/>
            </a:pPr>
            <a:r>
              <a:rPr lang="en-US" sz="1400" dirty="0">
                <a:solidFill>
                  <a:srgbClr val="0033CC"/>
                </a:solidFill>
                <a:latin typeface="+mj-lt"/>
                <a:sym typeface="Wingdings" pitchFamily="2" charset="2"/>
              </a:rPr>
              <a:t>Does your management carry out periodic review of the existing SOPs/WIs and Checklists?</a:t>
            </a:r>
          </a:p>
          <a:p>
            <a:pPr marL="342900" indent="-342900" eaLnBrk="1" hangingPunct="1">
              <a:buFont typeface="+mj-lt"/>
              <a:buAutoNum type="arabicPeriod"/>
              <a:defRPr/>
            </a:pPr>
            <a:r>
              <a:rPr lang="en-US" sz="1400" dirty="0">
                <a:solidFill>
                  <a:srgbClr val="0033CC"/>
                </a:solidFill>
                <a:latin typeface="+mj-lt"/>
                <a:sym typeface="Wingdings" pitchFamily="2" charset="2"/>
              </a:rPr>
              <a:t>Do you always ensure the availability of procedure for changing REEL ?</a:t>
            </a:r>
          </a:p>
          <a:p>
            <a:pPr marL="342900" indent="-342900" eaLnBrk="1" hangingPunct="1">
              <a:buFont typeface="+mj-lt"/>
              <a:buAutoNum type="arabicPeriod"/>
              <a:defRPr/>
            </a:pPr>
            <a:r>
              <a:rPr lang="en-US" sz="1400" dirty="0">
                <a:solidFill>
                  <a:srgbClr val="0033CC"/>
                </a:solidFill>
                <a:latin typeface="+mj-lt"/>
                <a:sym typeface="Wingdings" pitchFamily="2" charset="2"/>
              </a:rPr>
              <a:t>Do you always ensure the availability of OEM spare parts while doing the maintenance? </a:t>
            </a:r>
          </a:p>
          <a:p>
            <a:pPr marL="342900" indent="-342900" eaLnBrk="1" hangingPunct="1">
              <a:defRPr/>
            </a:pPr>
            <a:endParaRPr lang="en-US" sz="1400" dirty="0">
              <a:solidFill>
                <a:srgbClr val="000000"/>
              </a:solidFill>
              <a:latin typeface="Arial" charset="0"/>
            </a:endParaRPr>
          </a:p>
          <a:p>
            <a:pPr marL="173038" indent="-173038" eaLnBrk="1" hangingPunct="1">
              <a:buFont typeface="Arial" pitchFamily="34" charset="0"/>
              <a:buChar char="•"/>
              <a:defRPr/>
            </a:pPr>
            <a:endParaRPr lang="en-US" sz="800" dirty="0">
              <a:solidFill>
                <a:srgbClr val="000000"/>
              </a:solidFill>
              <a:latin typeface="Arial" charset="0"/>
            </a:endParaRPr>
          </a:p>
        </p:txBody>
      </p:sp>
      <p:grpSp>
        <p:nvGrpSpPr>
          <p:cNvPr id="27651" name="Group 9"/>
          <p:cNvGrpSpPr>
            <a:grpSpLocks/>
          </p:cNvGrpSpPr>
          <p:nvPr/>
        </p:nvGrpSpPr>
        <p:grpSpPr bwMode="auto">
          <a:xfrm>
            <a:off x="12700"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306385" y="836711"/>
            <a:ext cx="7999415" cy="307777"/>
          </a:xfrm>
          <a:prstGeom prst="rect">
            <a:avLst/>
          </a:prstGeom>
          <a:noFill/>
          <a:ln w="9525">
            <a:noFill/>
            <a:miter lim="800000"/>
            <a:headEnd/>
            <a:tailEnd/>
          </a:ln>
        </p:spPr>
        <p:txBody>
          <a:bodyPr wrap="square">
            <a:spAutoFit/>
          </a:bodyPr>
          <a:lstStyle/>
          <a:p>
            <a:pPr marL="114300" indent="-114300" algn="just"/>
            <a:r>
              <a:rPr lang="en-US" sz="1400" b="1" dirty="0">
                <a:solidFill>
                  <a:srgbClr val="333399"/>
                </a:solidFill>
                <a:latin typeface="Tahoma" pitchFamily="34" charset="0"/>
              </a:rPr>
              <a:t>Date: 28.01.2021                                                        Incident title: HiPo#8</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Language xmlns="4880e4f8-4b7d-4bdd-91e3-e10d47036eca">English</Language>
    <DocId xmlns="4880e4f8-4b7d-4bdd-91e3-e10d47036eca">92686</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428E34-A439-4F92-9229-A890A2E24FC5}"/>
</file>

<file path=customXml/itemProps2.xml><?xml version="1.0" encoding="utf-8"?>
<ds:datastoreItem xmlns:ds="http://schemas.openxmlformats.org/officeDocument/2006/customXml" ds:itemID="{417CDCFD-C2C6-4ECC-85D9-E8AEE3BFF834}">
  <ds:schemaRefs>
    <ds:schemaRef ds:uri="http://purl.org/dc/terms/"/>
    <ds:schemaRef ds:uri="http://schemas.microsoft.com/office/2006/documentManagement/types"/>
    <ds:schemaRef ds:uri="http://purl.org/dc/dcmitype/"/>
    <ds:schemaRef ds:uri="http://schemas.openxmlformats.org/package/2006/metadata/core-properties"/>
    <ds:schemaRef ds:uri="http://purl.org/dc/elements/1.1/"/>
    <ds:schemaRef ds:uri="http://www.w3.org/XML/1998/namespace"/>
    <ds:schemaRef ds:uri="http://schemas.microsoft.com/office/infopath/2007/PartnerControls"/>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ACF46C6F-070D-40A4-B21F-D63FE5060A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7785</TotalTime>
  <Words>516</Words>
  <Application>Microsoft Office PowerPoint</Application>
  <PresentationFormat>On-screen Show (4:3)</PresentationFormat>
  <Paragraphs>48</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Tahoma</vt:lpstr>
      <vt:lpstr>Times New Roman</vt:lpstr>
      <vt:lpstr>Default Design</vt:lpstr>
      <vt:lpstr>PowerPoint Presentation</vt:lpstr>
      <vt:lpstr>PowerPoint Presentation</vt:lpstr>
    </vt:vector>
  </TitlesOfParts>
  <Company>Shell Information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HiPo#08- Ipc Final Post UWD IRC</dc:title>
  <dc:creator>MU93647</dc:creator>
  <cp:lastModifiedBy>Balushi, Sumaiya MSE36</cp:lastModifiedBy>
  <cp:revision>533</cp:revision>
  <dcterms:created xsi:type="dcterms:W3CDTF">2001-05-03T06:07:08Z</dcterms:created>
  <dcterms:modified xsi:type="dcterms:W3CDTF">2022-07-26T10:02:08Z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