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376959" r:id="rId5"/>
    <p:sldId id="2147376960" r:id="rId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16942A"/>
    <a:srgbClr val="FFC91D"/>
    <a:srgbClr val="FFFC00"/>
    <a:srgbClr val="EAEAEA"/>
    <a:srgbClr val="F2F3D7"/>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6357" autoAdjust="0"/>
  </p:normalViewPr>
  <p:slideViewPr>
    <p:cSldViewPr snapToGrid="0" snapToObjects="1">
      <p:cViewPr varScale="1">
        <p:scale>
          <a:sx n="67" d="100"/>
          <a:sy n="67" d="100"/>
        </p:scale>
        <p:origin x="436" y="52"/>
      </p:cViewPr>
      <p:guideLst/>
    </p:cSldViewPr>
  </p:slideViewPr>
  <p:notesTextViewPr>
    <p:cViewPr>
      <p:scale>
        <a:sx n="1" d="1"/>
        <a:sy n="1" d="1"/>
      </p:scale>
      <p:origin x="0" y="0"/>
    </p:cViewPr>
  </p:notesTextViewPr>
  <p:sorterViewPr>
    <p:cViewPr>
      <p:scale>
        <a:sx n="100" d="100"/>
        <a:sy n="100" d="100"/>
      </p:scale>
      <p:origin x="0" y="-2004"/>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05DB5A9D-BBEF-4C66-BBB3-B3949487B51E}"/>
    <pc:docChg chg="custSel modSld">
      <pc:chgData name="Corbett, Neil MSE32" userId="0adb255b-af8b-4511-851e-0ee4c08861d8" providerId="ADAL" clId="{05DB5A9D-BBEF-4C66-BBB3-B3949487B51E}" dt="2023-04-16T02:46:58.503" v="4" actId="255"/>
      <pc:docMkLst>
        <pc:docMk/>
      </pc:docMkLst>
      <pc:sldChg chg="modSp mod">
        <pc:chgData name="Corbett, Neil MSE32" userId="0adb255b-af8b-4511-851e-0ee4c08861d8" providerId="ADAL" clId="{05DB5A9D-BBEF-4C66-BBB3-B3949487B51E}" dt="2023-04-16T02:46:58.503" v="4" actId="255"/>
        <pc:sldMkLst>
          <pc:docMk/>
          <pc:sldMk cId="1681447800" sldId="342"/>
        </pc:sldMkLst>
        <pc:graphicFrameChg chg="modGraphic">
          <ac:chgData name="Corbett, Neil MSE32" userId="0adb255b-af8b-4511-851e-0ee4c08861d8" providerId="ADAL" clId="{05DB5A9D-BBEF-4C66-BBB3-B3949487B51E}" dt="2023-04-16T02:46:58.503" v="4" actId="255"/>
          <ac:graphicFrameMkLst>
            <pc:docMk/>
            <pc:sldMk cId="1681447800" sldId="342"/>
            <ac:graphicFrameMk id="6" creationId="{0B6EB2AA-5365-43B5-ABC4-5E7DF7C8E33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19/02/2024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19/02/2024</a:t>
            </a:fld>
            <a:endParaRPr lang="en-US"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2153"/>
            <a:ext cx="4849465" cy="498772"/>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705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421221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400903"/>
            <a:ext cx="7534433" cy="407803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GB" sz="1200" dirty="0">
                <a:solidFill>
                  <a:srgbClr val="000000"/>
                </a:solidFill>
                <a:latin typeface="Calibri" panose="020F0502020204030204" pitchFamily="34" charset="0"/>
              </a:rPr>
              <a:t>On 1st March at 8.15am, an HGV driver was on route to Marmul to deliver High Density Polyethylene Duct, the driver started his journey from </a:t>
            </a:r>
            <a:r>
              <a:rPr lang="en-GB" sz="1200" dirty="0" err="1">
                <a:solidFill>
                  <a:srgbClr val="000000"/>
                </a:solidFill>
                <a:latin typeface="Calibri" panose="020F0502020204030204" pitchFamily="34" charset="0"/>
              </a:rPr>
              <a:t>Haima</a:t>
            </a:r>
            <a:r>
              <a:rPr lang="en-GB" sz="1200" dirty="0">
                <a:solidFill>
                  <a:srgbClr val="000000"/>
                </a:solidFill>
                <a:latin typeface="Calibri" panose="020F0502020204030204" pitchFamily="34" charset="0"/>
              </a:rPr>
              <a:t> at 6.01am, three </a:t>
            </a:r>
            <a:r>
              <a:rPr lang="en-GB" sz="1200" dirty="0" err="1">
                <a:solidFill>
                  <a:srgbClr val="000000"/>
                </a:solidFill>
                <a:latin typeface="Calibri" panose="020F0502020204030204" pitchFamily="34" charset="0"/>
              </a:rPr>
              <a:t>kilometers</a:t>
            </a:r>
            <a:r>
              <a:rPr lang="en-GB" sz="1200" dirty="0">
                <a:solidFill>
                  <a:srgbClr val="000000"/>
                </a:solidFill>
                <a:latin typeface="Calibri" panose="020F0502020204030204" pitchFamily="34" charset="0"/>
              </a:rPr>
              <a:t> before Rima roundabout on a straight blacktop road, the OTO driver attempted to overtake another 3rd party truck whilst the 3rd party bus approaching from the oncoming lane, due to heavy fog in the area both drivers were unable to avoid the collision. The 2 vehicles impacted at an angle with the right side of the prime mover striking the right front corner of the bus in a glancing blow before the bus collided with the trailer headboard centre windscreen and both vehicles came to a stop at the right-hand side of the road in the northern direction lane. Consequently, 5 passengers in the bus sustained injuries.</a:t>
            </a:r>
          </a:p>
          <a:p>
            <a:pPr lvl="0">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Calibri" panose="020F0502020204030204" pitchFamily="34" charset="0"/>
              </a:rPr>
              <a:t>Overtaking and failing to apply defensive driving techniques in low visibility foggy road conditions. </a:t>
            </a:r>
            <a:endParaRPr lang="en-US" sz="120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Driver fatigue.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pitchFamily="34" charset="0"/>
              <a:cs typeface="Tahoma" pitchFamily="34" charset="0"/>
            </a:endParaRPr>
          </a:p>
          <a:p>
            <a:pPr marL="114300" indent="-114300" algn="just">
              <a:spcAft>
                <a:spcPts val="600"/>
              </a:spcAft>
              <a:defRPr/>
            </a:pPr>
            <a:r>
              <a:rPr lang="en-US" sz="1600" b="1" dirty="0">
                <a:solidFill>
                  <a:srgbClr val="0070C0"/>
                </a:solidFill>
                <a:latin typeface="Tahoma" pitchFamily="34" charset="0"/>
                <a:ea typeface="宋体" panose="02010600030101010101" pitchFamily="2" charset="-122"/>
              </a:rPr>
              <a:t>Your learning from this incident..</a:t>
            </a:r>
            <a:endParaRPr lang="en-US" sz="300" dirty="0">
              <a:solidFill>
                <a:srgbClr val="000000"/>
              </a:solidFill>
              <a:latin typeface="Calibri" panose="020F0502020204030204" pitchFamily="34" charset="0"/>
            </a:endParaRP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drive defensively and avoid overtaking when visibility is limited on the road (e.g. fog conditions).</a:t>
            </a: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assess the road conditions prior to the start of your journey.</a:t>
            </a: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inform your journey manager of road hazards that could help others drive safely.</a:t>
            </a: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ensure you have enough rest prior to driving.</a:t>
            </a: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ensure your DFMS camera is aligned to your face and report any misalignment immediately.</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59906" y="569458"/>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600" b="1" dirty="0">
                <a:solidFill>
                  <a:srgbClr val="4472C4"/>
                </a:solidFill>
                <a:latin typeface="Tahoma" pitchFamily="34" charset="0"/>
              </a:rPr>
              <a:t>C</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5P  </a:t>
            </a:r>
          </a:p>
        </p:txBody>
      </p:sp>
      <p:sp>
        <p:nvSpPr>
          <p:cNvPr id="14" name="Rectangle 13">
            <a:extLst>
              <a:ext uri="{FF2B5EF4-FFF2-40B4-BE49-F238E27FC236}">
                <a16:creationId xmlns:a16="http://schemas.microsoft.com/office/drawing/2014/main" id="{27AC772E-6015-4076-A0DC-005445BF4556}"/>
              </a:ext>
            </a:extLst>
          </p:cNvPr>
          <p:cNvSpPr/>
          <p:nvPr/>
        </p:nvSpPr>
        <p:spPr>
          <a:xfrm>
            <a:off x="529579" y="932386"/>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lnSpc>
                <a:spcPct val="100000"/>
              </a:lnSpc>
              <a:defRPr/>
            </a:pPr>
            <a:r>
              <a:rPr kumimoji="0" lang="en-GB" sz="2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	</a:t>
            </a:r>
            <a:r>
              <a:rPr lang="en-GB" sz="2800" b="1" dirty="0">
                <a:solidFill>
                  <a:srgbClr val="00B050"/>
                </a:solidFill>
                <a:ea typeface="MS PGothic" pitchFamily="34" charset="-128"/>
              </a:rPr>
              <a:t>Hipo #10 MVI, 1</a:t>
            </a:r>
            <a:r>
              <a:rPr lang="en-GB" sz="2800" b="1" baseline="30000" dirty="0">
                <a:solidFill>
                  <a:srgbClr val="00B050"/>
                </a:solidFill>
                <a:ea typeface="MS PGothic" pitchFamily="34" charset="-128"/>
              </a:rPr>
              <a:t>st</a:t>
            </a:r>
            <a:r>
              <a:rPr lang="en-GB" sz="2800" b="1" dirty="0">
                <a:solidFill>
                  <a:srgbClr val="00B050"/>
                </a:solidFill>
                <a:ea typeface="MS PGothic" pitchFamily="34" charset="-128"/>
              </a:rPr>
              <a:t> March 23, BE/OTO</a:t>
            </a:r>
            <a:endParaRPr lang="en-US" sz="2400" b="1" dirty="0">
              <a:solidFill>
                <a:srgbClr val="00B050"/>
              </a:solidFill>
              <a:ea typeface="MS PGothic"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432581"/>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Overtaking in low visibility, is like driving blindfolded</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570"/>
          <a:stretch/>
        </p:blipFill>
        <p:spPr>
          <a:xfrm>
            <a:off x="10043501" y="3876864"/>
            <a:ext cx="1995899" cy="1973961"/>
          </a:xfrm>
          <a:prstGeom prst="rect">
            <a:avLst/>
          </a:prstGeom>
          <a:ln w="6350">
            <a:solidFill>
              <a:schemeClr val="tx1"/>
            </a:solidFill>
          </a:ln>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12302" y="523385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31" name="Content Placeholder 10">
            <a:extLst>
              <a:ext uri="{FF2B5EF4-FFF2-40B4-BE49-F238E27FC236}">
                <a16:creationId xmlns:a16="http://schemas.microsoft.com/office/drawing/2014/main" id="{A1BA1F4E-6A03-4054-B61A-3D709005B0E9}"/>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8038011" y="3876859"/>
            <a:ext cx="1903709" cy="1973961"/>
          </a:xfrm>
        </p:spPr>
      </p:pic>
      <p:pic>
        <p:nvPicPr>
          <p:cNvPr id="32" name="Picture 31">
            <a:extLst>
              <a:ext uri="{FF2B5EF4-FFF2-40B4-BE49-F238E27FC236}">
                <a16:creationId xmlns:a16="http://schemas.microsoft.com/office/drawing/2014/main" id="{215E3683-DF6F-41FC-8EF8-9B435A1C777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913"/>
          <a:stretch/>
        </p:blipFill>
        <p:spPr>
          <a:xfrm>
            <a:off x="8038011" y="1331379"/>
            <a:ext cx="4001390" cy="2261442"/>
          </a:xfrm>
          <a:prstGeom prst="rect">
            <a:avLst/>
          </a:prstGeom>
          <a:ln w="6350">
            <a:solidFill>
              <a:schemeClr val="tx1"/>
            </a:solidFill>
          </a:ln>
        </p:spPr>
      </p:pic>
      <p:pic>
        <p:nvPicPr>
          <p:cNvPr id="33" name="Picture 2">
            <a:extLst>
              <a:ext uri="{FF2B5EF4-FFF2-40B4-BE49-F238E27FC236}">
                <a16:creationId xmlns:a16="http://schemas.microsoft.com/office/drawing/2014/main" id="{6F7191BD-EE0B-4093-9235-F8E4A902557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82284" y="2805480"/>
            <a:ext cx="530100" cy="561609"/>
          </a:xfrm>
          <a:prstGeom prst="rect">
            <a:avLst/>
          </a:prstGeom>
          <a:noFill/>
          <a:ln w="9525">
            <a:noFill/>
            <a:miter lim="800000"/>
            <a:headEnd/>
            <a:tailEnd/>
          </a:ln>
        </p:spPr>
      </p:pic>
    </p:spTree>
    <p:extLst>
      <p:ext uri="{BB962C8B-B14F-4D97-AF65-F5344CB8AC3E}">
        <p14:creationId xmlns:p14="http://schemas.microsoft.com/office/powerpoint/2010/main" val="75691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68036"/>
          </a:xfrm>
          <a:solidFill>
            <a:srgbClr val="FFC91D"/>
          </a:solidFill>
        </p:spPr>
        <p:txBody>
          <a:bodyPr>
            <a:noAutofit/>
          </a:bodyPr>
          <a:lstStyle/>
          <a:p>
            <a:pPr algn="ctr">
              <a:lnSpc>
                <a:spcPct val="100000"/>
              </a:lnSpc>
              <a:defRPr/>
            </a:pPr>
            <a:r>
              <a:rPr kumimoji="0" lang="en-GB" sz="2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	</a:t>
            </a:r>
            <a:r>
              <a:rPr lang="en-GB" sz="2800" b="1" dirty="0">
                <a:solidFill>
                  <a:srgbClr val="00B050"/>
                </a:solidFill>
                <a:ea typeface="MS PGothic" pitchFamily="34" charset="-128"/>
              </a:rPr>
              <a:t>Hipo #10 MVI, 1</a:t>
            </a:r>
            <a:r>
              <a:rPr lang="en-GB" sz="2800" b="1" baseline="30000" dirty="0">
                <a:solidFill>
                  <a:srgbClr val="00B050"/>
                </a:solidFill>
                <a:ea typeface="MS PGothic" pitchFamily="34" charset="-128"/>
              </a:rPr>
              <a:t>st</a:t>
            </a:r>
            <a:r>
              <a:rPr lang="en-GB" sz="2800" b="1" dirty="0">
                <a:solidFill>
                  <a:srgbClr val="00B050"/>
                </a:solidFill>
                <a:ea typeface="MS PGothic" pitchFamily="34" charset="-128"/>
              </a:rPr>
              <a:t> March 23, BE/OTO</a:t>
            </a:r>
            <a:endParaRPr lang="en-US" sz="2800" b="1" dirty="0">
              <a:solidFill>
                <a:srgbClr val="00B050"/>
              </a:solidFill>
              <a:ea typeface="MS PGothic" pitchFamily="34" charset="-128"/>
            </a:endParaRPr>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609132" y="1157261"/>
            <a:ext cx="10928195" cy="523220"/>
          </a:xfrm>
          <a:prstGeom prst="rect">
            <a:avLst/>
          </a:prstGeom>
        </p:spPr>
        <p:txBody>
          <a:bodyPr wrap="square">
            <a:spAutoFit/>
          </a:bodyPr>
          <a:lstStyle/>
          <a:p>
            <a:pPr>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38044"/>
            <a:ext cx="10928195" cy="355481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spcAft>
                <a:spcPts val="600"/>
              </a:spcAft>
              <a:buFont typeface="+mj-lt"/>
              <a:buAutoNum type="arabicPeriod"/>
              <a:defRPr/>
            </a:pPr>
            <a:r>
              <a:rPr lang="en-GB" sz="1600" dirty="0">
                <a:solidFill>
                  <a:srgbClr val="0033CC"/>
                </a:solidFill>
                <a:latin typeface="Calibri" panose="020F0502020204030204" pitchFamily="34" charset="0"/>
                <a:sym typeface="Wingdings" pitchFamily="2" charset="2"/>
              </a:rPr>
              <a:t>Do you ensure your journey planners are taking mitigating actions during adverse weather?</a:t>
            </a:r>
          </a:p>
          <a:p>
            <a:pPr marL="342900" indent="-342900">
              <a:spcAft>
                <a:spcPts val="600"/>
              </a:spcAft>
              <a:buFont typeface="+mj-lt"/>
              <a:buAutoNum type="arabicPeriod"/>
              <a:defRPr/>
            </a:pPr>
            <a:r>
              <a:rPr lang="en-GB" sz="1600" dirty="0">
                <a:solidFill>
                  <a:srgbClr val="0033CC"/>
                </a:solidFill>
                <a:latin typeface="Calibri" panose="020F0502020204030204" pitchFamily="34" charset="0"/>
                <a:sym typeface="Wingdings" pitchFamily="2" charset="2"/>
              </a:rPr>
              <a:t>Do you ensure your safe journey management procedure is compliant and proactive?</a:t>
            </a:r>
          </a:p>
          <a:p>
            <a:pPr marL="342900" indent="-342900">
              <a:spcAft>
                <a:spcPts val="600"/>
              </a:spcAft>
              <a:buFont typeface="+mj-lt"/>
              <a:buAutoNum type="arabicPeriod"/>
              <a:defRPr/>
            </a:pPr>
            <a:r>
              <a:rPr lang="en-GB" sz="1600" dirty="0">
                <a:solidFill>
                  <a:srgbClr val="0033CC"/>
                </a:solidFill>
                <a:latin typeface="Calibri" panose="020F0502020204030204" pitchFamily="34" charset="0"/>
                <a:sym typeface="Wingdings" pitchFamily="2" charset="2"/>
              </a:rPr>
              <a:t>Do you ensure your fatigue monitoring system alerts are being actioned upon?</a:t>
            </a:r>
          </a:p>
          <a:p>
            <a:pPr marL="342900" indent="-342900">
              <a:spcAft>
                <a:spcPts val="600"/>
              </a:spcAft>
              <a:buFont typeface="+mj-lt"/>
              <a:buAutoNum type="arabicPeriod"/>
              <a:defRPr/>
            </a:pPr>
            <a:r>
              <a:rPr lang="en-GB" sz="1600" dirty="0">
                <a:solidFill>
                  <a:srgbClr val="0033CC"/>
                </a:solidFill>
                <a:latin typeface="Calibri" panose="020F0502020204030204" pitchFamily="34" charset="0"/>
                <a:sym typeface="Wingdings" pitchFamily="2" charset="2"/>
              </a:rPr>
              <a:t>Do you ensure your drivers are having sufficient rest?</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drivers are learning from previous incidents?</a:t>
            </a: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495980"/>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kern="1200" cap="none" spc="0" normalizeH="0" baseline="0" noProof="0" dirty="0">
                <a:ln>
                  <a:noFill/>
                </a:ln>
                <a:solidFill>
                  <a:srgbClr val="4472C4"/>
                </a:solidFill>
                <a:effectLst/>
                <a:uLnTx/>
                <a:uFillTx/>
                <a:latin typeface="Tahoma" pitchFamily="34" charset="0"/>
                <a:ea typeface="+mn-ea"/>
                <a:cs typeface="+mn-cs"/>
              </a:rPr>
              <a:t>C</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5P  </a:t>
            </a:r>
          </a:p>
        </p:txBody>
      </p:sp>
    </p:spTree>
    <p:extLst>
      <p:ext uri="{BB962C8B-B14F-4D97-AF65-F5344CB8AC3E}">
        <p14:creationId xmlns:p14="http://schemas.microsoft.com/office/powerpoint/2010/main" val="64874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92845</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openxmlformats.org/package/2006/metadata/core-properties"/>
    <ds:schemaRef ds:uri="http://schemas.microsoft.com/office/2006/metadata/properties"/>
    <ds:schemaRef ds:uri="http://purl.org/dc/elements/1.1/"/>
    <ds:schemaRef ds:uri="http://schemas.microsoft.com/sharepoint/v3"/>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9d51eac6-a7d5-47f5-a119-63d146adb134"/>
  </ds:schemaRefs>
</ds:datastoreItem>
</file>

<file path=customXml/itemProps3.xml><?xml version="1.0" encoding="utf-8"?>
<ds:datastoreItem xmlns:ds="http://schemas.openxmlformats.org/officeDocument/2006/customXml" ds:itemID="{747D0206-E97C-4BAC-81B2-57941AA4649B}"/>
</file>

<file path=docProps/app.xml><?xml version="1.0" encoding="utf-8"?>
<Properties xmlns="http://schemas.openxmlformats.org/officeDocument/2006/extended-properties" xmlns:vt="http://schemas.openxmlformats.org/officeDocument/2006/docPropsVTypes">
  <Template>TM02892315[[fn=Wisp]]</Template>
  <TotalTime>13500</TotalTime>
  <Words>690</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Gill Sans</vt:lpstr>
      <vt:lpstr>Tahoma</vt:lpstr>
      <vt:lpstr>Times New Roman</vt:lpstr>
      <vt:lpstr>Office Theme</vt:lpstr>
      <vt:lpstr>PowerPoint Presentation</vt:lpstr>
      <vt:lpstr>PDO Second Alert: Hipo #10 MVI, 1st March 23, BE/OTO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HiPo#10 MVI Bus collision with 3rd Party truck</dc:title>
  <dc:creator>nazar@umsoman.com</dc:creator>
  <cp:lastModifiedBy>Zakwani, Salim MSE36</cp:lastModifiedBy>
  <cp:revision>413</cp:revision>
  <cp:lastPrinted>2023-04-13T05:24:08Z</cp:lastPrinted>
  <dcterms:created xsi:type="dcterms:W3CDTF">2018-09-24T07:27:56Z</dcterms:created>
  <dcterms:modified xsi:type="dcterms:W3CDTF">2024-02-19T11:00:43Z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