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5" r:id="rId5"/>
    <p:sldId id="336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88" d="100"/>
          <a:sy n="88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0" y="166985"/>
            <a:ext cx="89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Abraj Energy Services S.A.O.C, Rig 64 HiPo # 12 </a:t>
            </a:r>
            <a:r>
              <a:rPr lang="en-US" sz="2000" b="1" baseline="0" dirty="0"/>
              <a:t> Date: </a:t>
            </a:r>
            <a:r>
              <a:rPr lang="en-US" sz="2000" b="1" dirty="0"/>
              <a:t>31</a:t>
            </a:r>
            <a:r>
              <a:rPr lang="en-US" sz="2000" b="1" baseline="30000" dirty="0"/>
              <a:t>st</a:t>
            </a:r>
            <a:r>
              <a:rPr lang="en-US" sz="2000" b="1" dirty="0"/>
              <a:t> Jan,2021</a:t>
            </a: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7235" y="832405"/>
            <a:ext cx="6107385" cy="52552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31</a:t>
            </a: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.01.20</a:t>
            </a: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2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1                                            Incident title: HiPo#12 DROP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 31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January,2021 @ 11:05 hours, while lowering the third party casing bail at rig floor by using the crane, bail lower end slipped towards v-door on wooden surface (set back area) and hit the V-door gate. V-door gate one part (right side) came out from the hinge and slide down v-door to the ground. </a:t>
            </a:r>
          </a:p>
          <a:p>
            <a:pPr algn="just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injury reported</a:t>
            </a:r>
          </a:p>
          <a:p>
            <a:pPr algn="just"/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temporary No Go Zone is managed all the times during picking up / laying down activity in the cat-walk area   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use correct rigging &amp; lifting method while lifting long loads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use lift plan and risk assessment to perform any lifting activities ‘’ 10 questions for safe lifting’’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use tagline/hands off tools to guide the load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keep good communication between banks-man and crane operator</a:t>
            </a:r>
            <a:r>
              <a:rPr lang="en-US" sz="1200" dirty="0">
                <a:latin typeface="+mj-lt"/>
              </a:rPr>
              <a:t>.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+mj-lt"/>
              </a:rPr>
              <a:t>Always ensure equipment at height having secondary retention </a:t>
            </a:r>
          </a:p>
          <a:p>
            <a:pPr marL="119063" indent="-119063" eaLnBrk="1" hangingPunct="1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7569" y="6254822"/>
            <a:ext cx="5156761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defRPr/>
            </a:pPr>
            <a:r>
              <a:rPr lang="en-US" sz="1500" b="1" dirty="0">
                <a:solidFill>
                  <a:srgbClr val="FFFF00"/>
                </a:solidFill>
                <a:latin typeface="+mj-lt"/>
              </a:rPr>
              <a:t>Ensure lift plan is used to mitigate all hazards and risk involved in the task 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4918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328120" y="1511217"/>
            <a:ext cx="2682714" cy="2047434"/>
            <a:chOff x="6301823" y="945442"/>
            <a:chExt cx="2810066" cy="196053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01823" y="945443"/>
              <a:ext cx="1546777" cy="195181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33301" y="945442"/>
              <a:ext cx="1278588" cy="1960535"/>
            </a:xfrm>
            <a:prstGeom prst="rect">
              <a:avLst/>
            </a:prstGeom>
          </p:spPr>
        </p:pic>
      </p:grpSp>
      <p:sp>
        <p:nvSpPr>
          <p:cNvPr id="16" name="Oval 15"/>
          <p:cNvSpPr/>
          <p:nvPr/>
        </p:nvSpPr>
        <p:spPr>
          <a:xfrm>
            <a:off x="8339755" y="2530382"/>
            <a:ext cx="325546" cy="368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31"/>
          <p:cNvGrpSpPr>
            <a:grpSpLocks/>
          </p:cNvGrpSpPr>
          <p:nvPr/>
        </p:nvGrpSpPr>
        <p:grpSpPr bwMode="auto">
          <a:xfrm>
            <a:off x="8801759" y="3202471"/>
            <a:ext cx="243517" cy="493790"/>
            <a:chOff x="3504" y="544"/>
            <a:chExt cx="2287" cy="1855"/>
          </a:xfrm>
        </p:grpSpPr>
        <p:sp>
          <p:nvSpPr>
            <p:cNvPr id="2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28120" y="3762778"/>
            <a:ext cx="2717156" cy="2145398"/>
            <a:chOff x="5740626" y="3493402"/>
            <a:chExt cx="3261385" cy="2286000"/>
          </a:xfrm>
        </p:grpSpPr>
        <p:sp>
          <p:nvSpPr>
            <p:cNvPr id="23" name="Rectangle 22"/>
            <p:cNvSpPr/>
            <p:nvPr/>
          </p:nvSpPr>
          <p:spPr>
            <a:xfrm>
              <a:off x="5769810" y="3493402"/>
              <a:ext cx="3232201" cy="2286000"/>
            </a:xfrm>
            <a:prstGeom prst="rect">
              <a:avLst/>
            </a:prstGeom>
            <a:solidFill>
              <a:srgbClr val="00B050"/>
            </a:solidFill>
            <a:ln w="25400" cap="flat" cmpd="sng" algn="ctr">
              <a:solidFill>
                <a:srgbClr val="00CC99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40626" y="3560183"/>
              <a:ext cx="1501132" cy="2194397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0421" y="3581400"/>
              <a:ext cx="1785372" cy="2102304"/>
            </a:xfrm>
            <a:prstGeom prst="rect">
              <a:avLst/>
            </a:prstGeom>
          </p:spPr>
        </p:pic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687758" y="5735630"/>
            <a:ext cx="392568" cy="376673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57002" y="5900672"/>
            <a:ext cx="1930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use approved lift plan </a:t>
            </a:r>
          </a:p>
        </p:txBody>
      </p:sp>
    </p:spTree>
    <p:extLst>
      <p:ext uri="{BB962C8B-B14F-4D97-AF65-F5344CB8AC3E}">
        <p14:creationId xmlns:p14="http://schemas.microsoft.com/office/powerpoint/2010/main" val="48773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357145"/>
            <a:ext cx="8351838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plan in place prior any lifting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task is adequately planned when third parties at site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adequate communication establish between banks man and crane operator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monitor and review the routine activities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all risks are assessed and controlled prior any lifting.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399" y="876376"/>
            <a:ext cx="78660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31.01.2021                                                      Incident title: HiPo#12 DROP 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-16609" y="0"/>
            <a:ext cx="9144376" cy="762000"/>
            <a:chOff x="-11" y="-144"/>
            <a:chExt cx="6240" cy="624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-11" y="-97"/>
              <a:ext cx="6240" cy="529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7879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1B21E0-F12C-48BE-95ED-ECE88B5442D9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13119</TotalTime>
  <Words>518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HiPo#12 Rig 64  QAQC Final</dc:title>
  <dc:creator>MU93647</dc:creator>
  <cp:lastModifiedBy>Balushi, Sumaiya MSE36</cp:lastModifiedBy>
  <cp:revision>698</cp:revision>
  <dcterms:created xsi:type="dcterms:W3CDTF">2001-05-03T06:07:08Z</dcterms:created>
  <dcterms:modified xsi:type="dcterms:W3CDTF">2022-07-26T03:59:05Z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