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Salim Al Hashmi" initials="SAH" lastIdx="1" clrIdx="1">
    <p:extLst>
      <p:ext uri="{19B8F6BF-5375-455C-9EA6-DF929625EA0E}">
        <p15:presenceInfo xmlns:p15="http://schemas.microsoft.com/office/powerpoint/2012/main" userId="S::salim.alhashmi@petrogasep.com::1f44bbc6-536b-4a2c-8979-fcb9b74731b7" providerId="AD"/>
      </p:ext>
    </p:extLst>
  </p:cmAuthor>
  <p:cmAuthor id="3" name="Said Zerarka" initials="SZ" lastIdx="1" clrIdx="2">
    <p:extLst>
      <p:ext uri="{19B8F6BF-5375-455C-9EA6-DF929625EA0E}">
        <p15:presenceInfo xmlns:p15="http://schemas.microsoft.com/office/powerpoint/2012/main" userId="5ad12d98a9982b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24A316"/>
    <a:srgbClr val="16942A"/>
    <a:srgbClr val="FFC715"/>
    <a:srgbClr val="4472C4"/>
    <a:srgbClr val="FFCB25"/>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3792" autoAdjust="0"/>
  </p:normalViewPr>
  <p:slideViewPr>
    <p:cSldViewPr snapToGrid="0" snapToObjects="1">
      <p:cViewPr varScale="1">
        <p:scale>
          <a:sx n="62" d="100"/>
          <a:sy n="62" d="100"/>
        </p:scale>
        <p:origin x="832" y="7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0"/>
            <a:ext cx="4841550" cy="498134"/>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523875" y="706999"/>
            <a:ext cx="11626955" cy="584775"/>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/02/2022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Falling From Height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B4P </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23875" y="6332758"/>
            <a:ext cx="84989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7" name="Text Box 2">
            <a:extLst>
              <a:ext uri="{FF2B5EF4-FFF2-40B4-BE49-F238E27FC236}">
                <a16:creationId xmlns:a16="http://schemas.microsoft.com/office/drawing/2014/main" id="{684CA765-694F-4624-82C3-99D61136E35E}"/>
              </a:ext>
            </a:extLst>
          </p:cNvPr>
          <p:cNvSpPr txBox="1">
            <a:spLocks noChangeArrowheads="1"/>
          </p:cNvSpPr>
          <p:nvPr/>
        </p:nvSpPr>
        <p:spPr bwMode="auto">
          <a:xfrm>
            <a:off x="369817" y="1171828"/>
            <a:ext cx="7844914" cy="5255285"/>
          </a:xfrm>
          <a:prstGeom prst="rect">
            <a:avLst/>
          </a:prstGeom>
          <a:noFill/>
          <a:ln w="19050">
            <a:noFill/>
            <a:miter lim="800000"/>
            <a:headEnd/>
            <a:tailEnd/>
          </a:ln>
        </p:spPr>
        <p:txBody>
          <a:bodyPr wrap="square">
            <a:spAutoFit/>
          </a:bodyPr>
          <a:lstStyle/>
          <a:p>
            <a:pPr marL="114300" indent="-114300" algn="just" eaLnBrk="0" fontAlgn="base" hangingPunct="0">
              <a:spcBef>
                <a:spcPct val="0"/>
              </a:spcBef>
              <a:spcAft>
                <a:spcPct val="0"/>
              </a:spcAf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pPr lvl="0" eaLnBrk="0" fontAlgn="base" hangingPunct="0">
              <a:spcBef>
                <a:spcPct val="0"/>
              </a:spcBef>
              <a:spcAft>
                <a:spcPct val="0"/>
              </a:spcAft>
              <a:defRPr/>
            </a:pPr>
            <a:endParaRPr lang="en-US" sz="800" b="1" dirty="0">
              <a:latin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sz="1300" dirty="0">
                <a:solidFill>
                  <a:srgbClr val="000000"/>
                </a:solidFill>
                <a:latin typeface="Arial"/>
                <a:cs typeface="Arial" panose="020B0604020202020204" pitchFamily="34" charset="0"/>
              </a:rPr>
              <a:t>On 10th Feb 2022 @ around 15:15hrs while intending to Rig down BOP the Derrickman intended to release and raise the BOP hose, once he stepped on the middle cellar grating, the cellar grating slipped and he fell with cellar grating into cellar pit (1.4 m) resulted him to hit the wellhead, the IP immediately was taken to Sahara clinic for checks then referred to HAIMA Hospital for further X-ray and than referred to NIZWA Hospital for further investigation. </a:t>
            </a:r>
          </a:p>
          <a:p>
            <a:pPr eaLnBrk="0" fontAlgn="base" hangingPunct="0">
              <a:spcBef>
                <a:spcPct val="0"/>
              </a:spcBef>
              <a:spcAft>
                <a:spcPct val="0"/>
              </a:spcAft>
              <a:defRPr/>
            </a:pPr>
            <a:endParaRPr lang="en-US" sz="1300" dirty="0">
              <a:solidFill>
                <a:srgbClr val="000000"/>
              </a:solidFill>
              <a:latin typeface="Arial"/>
              <a:cs typeface="Arial" panose="020B0604020202020204" pitchFamily="34" charset="0"/>
            </a:endParaRPr>
          </a:p>
          <a:p>
            <a:pPr marL="114300" marR="0" lvl="0" indent="-114300" algn="just" eaLnBrk="0" fontAlgn="base" hangingPunct="0">
              <a:lnSpc>
                <a:spcPct val="100000"/>
              </a:lnSpc>
              <a:spcBef>
                <a:spcPct val="0"/>
              </a:spcBef>
              <a:spcAft>
                <a:spcPct val="0"/>
              </a:spcAft>
              <a:buClrTx/>
              <a:buSzTx/>
              <a:buFontTx/>
              <a:buNone/>
              <a:tabLst/>
              <a:defRPr/>
            </a:pPr>
            <a:r>
              <a:rPr lang="en-GB" altLang="zh-CN" sz="1600" b="1" dirty="0">
                <a:solidFill>
                  <a:srgbClr val="0070C0"/>
                </a:solidFill>
                <a:latin typeface="Tahoma" pitchFamily="34" charset="0"/>
              </a:rPr>
              <a:t>Why it happened/Finding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Unsecure cellar grating after nipple up of X-tree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300" dirty="0">
                <a:solidFill>
                  <a:srgbClr val="000000"/>
                </a:solidFill>
                <a:latin typeface="Arial"/>
                <a:cs typeface="Arial" panose="020B0604020202020204" pitchFamily="34" charset="0"/>
              </a:rPr>
              <a:t>No proper check was done on the cellar  grating area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risk wasn’t </a:t>
            </a:r>
            <a:r>
              <a:rPr lang="en-US" sz="1300" dirty="0">
                <a:solidFill>
                  <a:srgbClr val="000000"/>
                </a:solidFill>
                <a:latin typeface="Arial"/>
                <a:cs typeface="Arial" panose="020B0604020202020204" pitchFamily="34" charset="0"/>
              </a:rPr>
              <a:t>identified in the risk assessment </a:t>
            </a:r>
            <a:endParaRPr kumimoji="0" lang="en-US" sz="13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114300" indent="-114300" algn="just" eaLnBrk="0" fontAlgn="base" hangingPunct="0">
              <a:spcBef>
                <a:spcPct val="0"/>
              </a:spcBef>
              <a:spcAft>
                <a:spcPct val="0"/>
              </a:spcAft>
              <a:defRPr/>
            </a:pPr>
            <a:endParaRPr lang="en-US" sz="1600" b="1" dirty="0">
              <a:solidFill>
                <a:srgbClr val="0070C0"/>
              </a:solidFill>
              <a:latin typeface="Tahoma" pitchFamily="34" charset="0"/>
            </a:endParaRPr>
          </a:p>
          <a:p>
            <a:pPr marL="114300" indent="-114300" algn="just" eaLnBrk="0" fontAlgn="base" hangingPunct="0">
              <a:spcBef>
                <a:spcPct val="0"/>
              </a:spcBef>
              <a:spcAft>
                <a:spcPct val="0"/>
              </a:spcAft>
              <a:defRPr/>
            </a:pPr>
            <a:r>
              <a:rPr lang="en-US" sz="1600" b="1" dirty="0">
                <a:solidFill>
                  <a:srgbClr val="0070C0"/>
                </a:solidFill>
                <a:latin typeface="Tahoma" pitchFamily="34" charset="0"/>
              </a:rPr>
              <a:t>Your learning from this incident:</a:t>
            </a:r>
          </a:p>
          <a:p>
            <a:pPr marL="114300" indent="-114300" eaLnBrk="0" fontAlgn="base" hangingPunct="0">
              <a:spcBef>
                <a:spcPct val="0"/>
              </a:spcBef>
              <a:spcAft>
                <a:spcPct val="0"/>
              </a:spcAft>
              <a:defRPr/>
            </a:pPr>
            <a:endParaRPr lang="en-US" sz="1050" dirty="0">
              <a:solidFill>
                <a:srgbClr val="0000FF"/>
              </a:solidFill>
              <a:latin typeface="Arial" charset="0"/>
              <a:cs typeface="Tahoma" pitchFamily="34" charset="0"/>
            </a:endParaRPr>
          </a:p>
          <a:p>
            <a:pPr marL="171450" indent="-171450" eaLnBrk="0" fontAlgn="base" hangingPunct="0">
              <a:spcBef>
                <a:spcPct val="0"/>
              </a:spcBef>
              <a:spcAft>
                <a:spcPct val="0"/>
              </a:spcAft>
              <a:buFont typeface="Wingdings" panose="05000000000000000000" pitchFamily="2" charset="2"/>
              <a:buChar char="§"/>
            </a:pPr>
            <a:r>
              <a:rPr lang="en-US" sz="1300" dirty="0">
                <a:latin typeface="Arial"/>
                <a:cs typeface="Arial" panose="020B0604020202020204" pitchFamily="34" charset="0"/>
              </a:rPr>
              <a:t>Always ensure that step by step activity, risk, control and responsibilities are discussed with all involved personnel.</a:t>
            </a:r>
          </a:p>
          <a:p>
            <a:pPr marL="171450" indent="-171450" eaLnBrk="0" fontAlgn="base" hangingPunct="0">
              <a:spcBef>
                <a:spcPct val="0"/>
              </a:spcBef>
              <a:spcAft>
                <a:spcPct val="0"/>
              </a:spcAft>
              <a:buFont typeface="Wingdings" panose="05000000000000000000" pitchFamily="2" charset="2"/>
              <a:buChar char="§"/>
            </a:pPr>
            <a:r>
              <a:rPr lang="en-US" sz="1400" dirty="0">
                <a:latin typeface="Arial" charset="0"/>
                <a:cs typeface="Tahoma" pitchFamily="34" charset="0"/>
              </a:rPr>
              <a:t>Always consider to Include potential hazard related to cellar in the risk register (HEMP).</a:t>
            </a:r>
          </a:p>
          <a:p>
            <a:pPr marL="171450" indent="-171450" eaLnBrk="0" fontAlgn="base" hangingPunct="0">
              <a:spcBef>
                <a:spcPct val="0"/>
              </a:spcBef>
              <a:spcAft>
                <a:spcPct val="0"/>
              </a:spcAft>
              <a:buFont typeface="Wingdings" panose="05000000000000000000" pitchFamily="2" charset="2"/>
              <a:buChar char="§"/>
            </a:pPr>
            <a:r>
              <a:rPr lang="en-US" sz="1400" dirty="0">
                <a:latin typeface="Arial" charset="0"/>
                <a:cs typeface="Tahoma" pitchFamily="34" charset="0"/>
              </a:rPr>
              <a:t>Always Communicate the learning to all employees and ensure that all grating are fixed properly.</a:t>
            </a:r>
          </a:p>
          <a:p>
            <a:pPr marL="171450" indent="-171450" eaLnBrk="0" fontAlgn="base" hangingPunct="0">
              <a:spcBef>
                <a:spcPct val="0"/>
              </a:spcBef>
              <a:spcAft>
                <a:spcPct val="0"/>
              </a:spcAft>
              <a:buFont typeface="Wingdings" panose="05000000000000000000" pitchFamily="2" charset="2"/>
              <a:buChar char="§"/>
            </a:pPr>
            <a:r>
              <a:rPr lang="en-US" sz="1400" dirty="0">
                <a:latin typeface="Arial" charset="0"/>
                <a:cs typeface="Tahoma" pitchFamily="34" charset="0"/>
              </a:rPr>
              <a:t>Always ensure to put your  feet in the safe area .</a:t>
            </a:r>
          </a:p>
          <a:p>
            <a:pPr eaLnBrk="0" fontAlgn="base" hangingPunct="0">
              <a:spcBef>
                <a:spcPct val="0"/>
              </a:spcBef>
              <a:spcAft>
                <a:spcPct val="0"/>
              </a:spcAft>
            </a:pPr>
            <a:endParaRPr lang="en-US" sz="1400" dirty="0">
              <a:latin typeface="Arial" charset="0"/>
              <a:cs typeface="Tahoma" pitchFamily="34" charset="0"/>
            </a:endParaRPr>
          </a:p>
          <a:p>
            <a:pPr marL="171450" indent="-171450" eaLnBrk="0" fontAlgn="base" hangingPunct="0">
              <a:spcBef>
                <a:spcPct val="0"/>
              </a:spcBef>
              <a:spcAft>
                <a:spcPct val="0"/>
              </a:spcAft>
              <a:buFont typeface="Wingdings" panose="05000000000000000000" pitchFamily="2" charset="2"/>
              <a:buChar char="§"/>
            </a:pPr>
            <a:endParaRPr lang="en-US" sz="1400" dirty="0">
              <a:latin typeface="Arial" charset="0"/>
              <a:cs typeface="Tahoma" pitchFamily="34" charset="0"/>
            </a:endParaRPr>
          </a:p>
          <a:p>
            <a:pPr marL="171450" indent="-171450" eaLnBrk="0" fontAlgn="base" hangingPunct="0">
              <a:spcBef>
                <a:spcPct val="0"/>
              </a:spcBef>
              <a:spcAft>
                <a:spcPct val="0"/>
              </a:spcAft>
              <a:buFont typeface="Wingdings" panose="05000000000000000000" pitchFamily="2" charset="2"/>
              <a:buChar char="§"/>
            </a:pPr>
            <a:endParaRPr lang="en-US" sz="1300" dirty="0">
              <a:solidFill>
                <a:srgbClr val="000000"/>
              </a:solidFill>
              <a:latin typeface="Arial"/>
              <a:cs typeface="Arial" panose="020B0604020202020204" pitchFamily="34" charset="0"/>
            </a:endParaRPr>
          </a:p>
          <a:p>
            <a:pPr marL="171450" indent="-171450" eaLnBrk="0" fontAlgn="base" hangingPunct="0">
              <a:spcBef>
                <a:spcPct val="0"/>
              </a:spcBef>
              <a:spcAft>
                <a:spcPct val="0"/>
              </a:spcAft>
              <a:buFont typeface="Wingdings" panose="05000000000000000000" pitchFamily="2" charset="2"/>
              <a:buChar char="§"/>
            </a:pPr>
            <a:endParaRPr lang="en-US" sz="1300" dirty="0">
              <a:solidFill>
                <a:srgbClr val="000000"/>
              </a:solidFill>
              <a:latin typeface="Arial"/>
              <a:cs typeface="Arial" panose="020B0604020202020204" pitchFamily="34" charset="0"/>
            </a:endParaRPr>
          </a:p>
        </p:txBody>
      </p:sp>
      <p:sp>
        <p:nvSpPr>
          <p:cNvPr id="10" name="Rectangle 9">
            <a:extLst>
              <a:ext uri="{FF2B5EF4-FFF2-40B4-BE49-F238E27FC236}">
                <a16:creationId xmlns:a16="http://schemas.microsoft.com/office/drawing/2014/main" id="{1B2E9A8A-88A6-494A-8DE8-0E3347D9BF2D}"/>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23" name="Rectangle 22">
            <a:extLst>
              <a:ext uri="{FF2B5EF4-FFF2-40B4-BE49-F238E27FC236}">
                <a16:creationId xmlns:a16="http://schemas.microsoft.com/office/drawing/2014/main" id="{BA60CF6E-77AD-471E-B525-32540E3D0A17}"/>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5" name="Picture 4">
            <a:extLst>
              <a:ext uri="{FF2B5EF4-FFF2-40B4-BE49-F238E27FC236}">
                <a16:creationId xmlns:a16="http://schemas.microsoft.com/office/drawing/2014/main" id="{4AFB0E07-55EE-4943-AA3C-2E802A2DF188}"/>
              </a:ext>
            </a:extLst>
          </p:cNvPr>
          <p:cNvPicPr>
            <a:picLocks noChangeAspect="1"/>
          </p:cNvPicPr>
          <p:nvPr/>
        </p:nvPicPr>
        <p:blipFill>
          <a:blip r:embed="rId3"/>
          <a:stretch>
            <a:fillRect/>
          </a:stretch>
        </p:blipFill>
        <p:spPr>
          <a:xfrm rot="16200000">
            <a:off x="9046428" y="554724"/>
            <a:ext cx="2285998" cy="3767251"/>
          </a:xfrm>
          <a:prstGeom prst="rect">
            <a:avLst/>
          </a:prstGeom>
        </p:spPr>
      </p:pic>
      <p:grpSp>
        <p:nvGrpSpPr>
          <p:cNvPr id="26" name="Group 131">
            <a:extLst>
              <a:ext uri="{FF2B5EF4-FFF2-40B4-BE49-F238E27FC236}">
                <a16:creationId xmlns:a16="http://schemas.microsoft.com/office/drawing/2014/main" id="{85C58305-5AC1-435C-9E0D-C2B8F312629B}"/>
              </a:ext>
            </a:extLst>
          </p:cNvPr>
          <p:cNvGrpSpPr>
            <a:grpSpLocks/>
          </p:cNvGrpSpPr>
          <p:nvPr/>
        </p:nvGrpSpPr>
        <p:grpSpPr bwMode="auto">
          <a:xfrm>
            <a:off x="11626850" y="3159342"/>
            <a:ext cx="336550" cy="544513"/>
            <a:chOff x="3504" y="544"/>
            <a:chExt cx="2287" cy="1855"/>
          </a:xfrm>
        </p:grpSpPr>
        <p:sp>
          <p:nvSpPr>
            <p:cNvPr id="27" name="Line 129">
              <a:extLst>
                <a:ext uri="{FF2B5EF4-FFF2-40B4-BE49-F238E27FC236}">
                  <a16:creationId xmlns:a16="http://schemas.microsoft.com/office/drawing/2014/main" id="{7F8E63E3-3246-4BF1-86EC-DE3FF1379BE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Line 130">
              <a:extLst>
                <a:ext uri="{FF2B5EF4-FFF2-40B4-BE49-F238E27FC236}">
                  <a16:creationId xmlns:a16="http://schemas.microsoft.com/office/drawing/2014/main" id="{BE8D8E8F-D8FB-450A-AFE9-C96432954CB0}"/>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 name="Rectangle 2">
            <a:extLst>
              <a:ext uri="{FF2B5EF4-FFF2-40B4-BE49-F238E27FC236}">
                <a16:creationId xmlns:a16="http://schemas.microsoft.com/office/drawing/2014/main" id="{FA9A45DF-531F-4492-B1B1-51245605E9F9}"/>
              </a:ext>
            </a:extLst>
          </p:cNvPr>
          <p:cNvSpPr/>
          <p:nvPr/>
        </p:nvSpPr>
        <p:spPr>
          <a:xfrm>
            <a:off x="2079759" y="5709002"/>
            <a:ext cx="5179170" cy="585718"/>
          </a:xfrm>
          <a:prstGeom prst="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0" fontAlgn="base" latinLnBrk="0" hangingPunct="0">
              <a:lnSpc>
                <a:spcPct val="100000"/>
              </a:lnSpc>
              <a:spcBef>
                <a:spcPct val="0"/>
              </a:spcBef>
              <a:spcAft>
                <a:spcPct val="0"/>
              </a:spcAft>
              <a:buClrTx/>
              <a:buSzTx/>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Tahoma" pitchFamily="34" charset="0"/>
              </a:rPr>
              <a:t>  </a:t>
            </a:r>
            <a:r>
              <a:rPr kumimoji="0" lang="en-US" sz="1600" b="1" i="0" u="none" strike="noStrike" kern="1200" cap="none" spc="0" normalizeH="0" baseline="0" noProof="0" dirty="0">
                <a:ln>
                  <a:noFill/>
                </a:ln>
                <a:solidFill>
                  <a:prstClr val="black"/>
                </a:solidFill>
                <a:effectLst/>
                <a:uLnTx/>
                <a:uFillTx/>
                <a:latin typeface="Arial" charset="0"/>
                <a:ea typeface="+mn-ea"/>
                <a:cs typeface="Tahoma" pitchFamily="34" charset="0"/>
              </a:rPr>
              <a:t>Always ensure to put your  feet in the safe area </a:t>
            </a:r>
            <a:endParaRPr kumimoji="0" lang="en-US" sz="1400" b="1" i="0" u="none" strike="noStrike" kern="1200" cap="none" spc="0" normalizeH="0" baseline="0" noProof="0" dirty="0">
              <a:ln>
                <a:noFill/>
              </a:ln>
              <a:solidFill>
                <a:prstClr val="black"/>
              </a:solidFill>
              <a:effectLst/>
              <a:uLnTx/>
              <a:uFillTx/>
              <a:latin typeface="Arial" charset="0"/>
              <a:ea typeface="+mn-ea"/>
              <a:cs typeface="Tahoma" pitchFamily="34" charset="0"/>
            </a:endParaRPr>
          </a:p>
        </p:txBody>
      </p:sp>
      <p:pic>
        <p:nvPicPr>
          <p:cNvPr id="9" name="Picture 8" descr="A picture containing oven, black, metal, grill&#10;&#10;Description automatically generated">
            <a:extLst>
              <a:ext uri="{FF2B5EF4-FFF2-40B4-BE49-F238E27FC236}">
                <a16:creationId xmlns:a16="http://schemas.microsoft.com/office/drawing/2014/main" id="{8FA41AE4-B5F2-4C6D-9EC9-B2CB4AB3BCC0}"/>
              </a:ext>
            </a:extLst>
          </p:cNvPr>
          <p:cNvPicPr>
            <a:picLocks noChangeAspect="1"/>
          </p:cNvPicPr>
          <p:nvPr/>
        </p:nvPicPr>
        <p:blipFill>
          <a:blip r:embed="rId4"/>
          <a:stretch>
            <a:fillRect/>
          </a:stretch>
        </p:blipFill>
        <p:spPr>
          <a:xfrm>
            <a:off x="8294647" y="3800485"/>
            <a:ext cx="3778406" cy="2305039"/>
          </a:xfrm>
          <a:prstGeom prst="rect">
            <a:avLst/>
          </a:prstGeom>
        </p:spPr>
      </p:pic>
      <p:sp>
        <p:nvSpPr>
          <p:cNvPr id="22" name="Freeform 132">
            <a:extLst>
              <a:ext uri="{FF2B5EF4-FFF2-40B4-BE49-F238E27FC236}">
                <a16:creationId xmlns:a16="http://schemas.microsoft.com/office/drawing/2014/main" id="{F4D46651-0AB6-400F-8218-54BB7C7CEAC7}"/>
              </a:ext>
            </a:extLst>
          </p:cNvPr>
          <p:cNvSpPr>
            <a:spLocks/>
          </p:cNvSpPr>
          <p:nvPr/>
        </p:nvSpPr>
        <p:spPr bwMode="auto">
          <a:xfrm>
            <a:off x="11467693" y="552100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20511" y="-9427"/>
            <a:ext cx="11871489" cy="338554"/>
          </a:xfrm>
          <a:solidFill>
            <a:srgbClr val="FFC715"/>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the cellar grating is safe and secured to walk , work or stand?</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ensure that the pre-check  inspection is conducted properly?</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the risk of falling into the cellar is included in your risk register?</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pre-check done if any change during the operation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ensure that all hazard are captured on the TBT and TRIC ,JSA ?</a:t>
            </a:r>
          </a:p>
          <a:p>
            <a:pPr>
              <a:defRPr/>
            </a:pPr>
            <a:endParaRPr lang="en-US" sz="1600" dirty="0">
              <a:solidFill>
                <a:srgbClr val="0033CC"/>
              </a:solidFill>
              <a:highlight>
                <a:srgbClr val="FFFC00"/>
              </a:highlight>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38C22321-3E63-4723-939D-5DC32C025398}"/>
              </a:ext>
            </a:extLst>
          </p:cNvPr>
          <p:cNvSpPr>
            <a:spLocks noChangeArrowheads="1"/>
          </p:cNvSpPr>
          <p:nvPr/>
        </p:nvSpPr>
        <p:spPr bwMode="auto">
          <a:xfrm>
            <a:off x="523875" y="534871"/>
            <a:ext cx="11626955" cy="553998"/>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a:t>
            </a:r>
            <a:r>
              <a:rPr lang="en-GB" sz="1200" b="1" dirty="0">
                <a:solidFill>
                  <a:srgbClr val="4472C4"/>
                </a:solidFill>
                <a:latin typeface="Tahoma" pitchFamily="34" charset="0"/>
              </a:rPr>
              <a:t>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/02/2022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a:t>
            </a:r>
            <a:r>
              <a:rPr lang="en-US" sz="1200" b="1" dirty="0">
                <a:solidFill>
                  <a:srgbClr val="4472C4"/>
                </a:solidFill>
                <a:latin typeface="Tahoma" pitchFamily="34" charset="0"/>
              </a:rPr>
              <a:t>13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Falling From Height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B4P </a:t>
            </a: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92828</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ad483c2-a27c-44cd-acb6-8713d8ff800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51AF94C2-3582-4F9C-837B-35DC3573F994}"/>
</file>

<file path=docProps/app.xml><?xml version="1.0" encoding="utf-8"?>
<Properties xmlns="http://schemas.openxmlformats.org/officeDocument/2006/extended-properties" xmlns:vt="http://schemas.openxmlformats.org/officeDocument/2006/docPropsVTypes">
  <Template>TM02892315[[fn=Wisp]]</Template>
  <TotalTime>13539</TotalTime>
  <Words>632</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HiPo#13 Final</dc:title>
  <dc:creator>nazar@umsoman.com</dc:creator>
  <cp:lastModifiedBy>Zakwani, Salim MSE36</cp:lastModifiedBy>
  <cp:revision>495</cp:revision>
  <cp:lastPrinted>2021-10-24T03:55:05Z</cp:lastPrinted>
  <dcterms:created xsi:type="dcterms:W3CDTF">2018-09-24T07:27:56Z</dcterms:created>
  <dcterms:modified xsi:type="dcterms:W3CDTF">2024-02-15T12:02:07Z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