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6" r:id="rId5"/>
    <p:sldId id="36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FF7"/>
    <a:srgbClr val="F2F2F2"/>
    <a:srgbClr val="D2DEEF"/>
    <a:srgbClr val="FFFC00"/>
    <a:srgbClr val="24A316"/>
    <a:srgbClr val="BB824B"/>
    <a:srgbClr val="CCA17A"/>
    <a:srgbClr val="B97D47"/>
    <a:srgbClr val="BB7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3" autoAdjust="0"/>
    <p:restoredTop sz="76634" autoAdjust="0"/>
  </p:normalViewPr>
  <p:slideViewPr>
    <p:cSldViewPr snapToGrid="0" snapToObjects="1">
      <p:cViewPr varScale="1">
        <p:scale>
          <a:sx n="51" d="100"/>
          <a:sy n="51" d="100"/>
        </p:scale>
        <p:origin x="1056"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033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pic>
        <p:nvPicPr>
          <p:cNvPr id="18" name="Picture 17">
            <a:extLst>
              <a:ext uri="{FF2B5EF4-FFF2-40B4-BE49-F238E27FC236}">
                <a16:creationId xmlns:a16="http://schemas.microsoft.com/office/drawing/2014/main" id="{3BC38C11-7FE6-6B7A-D90E-C24BF93BDA32}"/>
              </a:ext>
            </a:extLst>
          </p:cNvPr>
          <p:cNvPicPr>
            <a:picLocks noChangeAspect="1"/>
          </p:cNvPicPr>
          <p:nvPr/>
        </p:nvPicPr>
        <p:blipFill>
          <a:blip r:embed="rId3"/>
          <a:stretch>
            <a:fillRect/>
          </a:stretch>
        </p:blipFill>
        <p:spPr>
          <a:xfrm>
            <a:off x="8294760" y="1269122"/>
            <a:ext cx="3719063" cy="2312229"/>
          </a:xfrm>
          <a:prstGeom prst="rect">
            <a:avLst/>
          </a:prstGeom>
          <a:ln>
            <a:solidFill>
              <a:srgbClr val="24A316"/>
            </a:solidFill>
          </a:ln>
        </p:spPr>
      </p:pic>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16" name="Picture 15">
            <a:extLst>
              <a:ext uri="{FF2B5EF4-FFF2-40B4-BE49-F238E27FC236}">
                <a16:creationId xmlns:a16="http://schemas.microsoft.com/office/drawing/2014/main" id="{FA92FD77-1EC1-1FF5-2113-26E0D0551345}"/>
              </a:ext>
            </a:extLst>
          </p:cNvPr>
          <p:cNvPicPr>
            <a:picLocks noChangeAspect="1"/>
          </p:cNvPicPr>
          <p:nvPr/>
        </p:nvPicPr>
        <p:blipFill>
          <a:blip r:embed="rId4"/>
          <a:stretch>
            <a:fillRect/>
          </a:stretch>
        </p:blipFill>
        <p:spPr>
          <a:xfrm>
            <a:off x="8294761" y="3808612"/>
            <a:ext cx="3781235" cy="2287679"/>
          </a:xfrm>
          <a:prstGeom prst="rect">
            <a:avLst/>
          </a:prstGeom>
          <a:ln>
            <a:solidFill>
              <a:srgbClr val="24A316"/>
            </a:solidFill>
          </a:ln>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10" y="1330778"/>
            <a:ext cx="7843582" cy="472437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algn="just">
              <a:spcBef>
                <a:spcPts val="0"/>
              </a:spcBef>
              <a:spcAft>
                <a:spcPts val="0"/>
              </a:spcAft>
            </a:pPr>
            <a:r>
              <a:rPr lang="en-GB" sz="1200" dirty="0"/>
              <a:t>On 03rd April 23 at 10:27 hrs, a motor vehicle incident happened at the road intersection in front of Marmul B station involving a Vacuum Tanker and HGV tipper. The HGV tipper was coming from Marmul direction and the vacuum tanker  was coming from Marmul A station direction. Both vehicles were involved in a collision at the intersection, resulting in vehicle damage to both vehicles. The HGV tipper driver has the right of way, but the VT driver did not stop at the intersection with the STOP Signboard and did not give way. No injury to both drivers only asset damages to the vehicles.</a:t>
            </a:r>
            <a:endParaRPr lang="en-US" sz="1200" b="1" dirty="0">
              <a:solidFill>
                <a:sysClr val="windowText" lastClr="000000"/>
              </a:solidFill>
              <a:effectLst/>
              <a:highlight>
                <a:srgbClr val="FFFF00"/>
              </a:highlight>
            </a:endParaRPr>
          </a:p>
          <a:p>
            <a:pPr marL="0" marR="0" algn="just">
              <a:spcBef>
                <a:spcPts val="0"/>
              </a:spcBef>
              <a:spcAft>
                <a:spcPts val="0"/>
              </a:spcAft>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4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Lack of Identifying distraction from personal problems and fatigue of employees.</a:t>
            </a:r>
          </a:p>
          <a:p>
            <a:pPr>
              <a:buFont typeface="Arial"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Did not apply defensive driving techniques. </a:t>
            </a:r>
            <a:r>
              <a:rPr lang="en-US" sz="1200" dirty="0">
                <a:solidFill>
                  <a:prstClr val="black"/>
                </a:solidFill>
                <a:latin typeface="Calibri" panose="020F0502020204030204" pitchFamily="34" charset="0"/>
                <a:cs typeface="Tahoma" pitchFamily="34" charset="0"/>
              </a:rPr>
              <a:t>Failed to STOP at the intersection with the STOP Signboard.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Non-compliance with SP2000 DD Permit. Operator who drove the VT does not have DD04 Permit. </a:t>
            </a:r>
          </a:p>
          <a:p>
            <a:pPr marL="57150" indent="-57150">
              <a:buFont typeface="Arial"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Lack of Supervision and Management. </a:t>
            </a:r>
            <a:r>
              <a:rPr kumimoji="0" lang="en-GB" sz="1200" b="0" i="0" u="none" strike="noStrike"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Failed </a:t>
            </a:r>
            <a:r>
              <a:rPr lang="en-GB" sz="1200" kern="1200" dirty="0">
                <a:latin typeface="Calibri" panose="020F0502020204030204" pitchFamily="34" charset="0"/>
                <a:ea typeface="+mn-ea"/>
                <a:cs typeface="Calibri" panose="020F0502020204030204" pitchFamily="34" charset="0"/>
              </a:rPr>
              <a:t>to supervise, failed to train and  mentor the </a:t>
            </a:r>
            <a:r>
              <a:rPr lang="en-US" sz="1200" kern="1200" dirty="0">
                <a:latin typeface="Calibri" panose="020F0502020204030204" pitchFamily="34" charset="0"/>
                <a:ea typeface="+mn-ea"/>
                <a:cs typeface="Calibri" panose="020F0502020204030204" pitchFamily="34" charset="0"/>
              </a:rPr>
              <a:t>new employees and subcontractors.</a:t>
            </a: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Always stay alert while driving-if you feel fatigued/tired or distracted, STOP and contact the Journey Manager.</a:t>
            </a:r>
          </a:p>
          <a:p>
            <a:pPr>
              <a:buFont typeface="Arial" pitchFamily="34" charset="0"/>
              <a:buChar char="•"/>
              <a:defRPr/>
            </a:pPr>
            <a:r>
              <a:rPr lang="en-US" sz="1200" dirty="0">
                <a:latin typeface="Calibri" panose="020F0502020204030204" pitchFamily="34" charset="0"/>
                <a:cs typeface="Tahoma" pitchFamily="34" charset="0"/>
              </a:rPr>
              <a:t>Always apply defensive driving techniques by following road signboards such as STOP or YIELD at intersections or junctions.</a:t>
            </a:r>
          </a:p>
          <a:p>
            <a:pPr>
              <a:buFont typeface="Arial" pitchFamily="34" charset="0"/>
              <a:buChar char="•"/>
              <a:defRPr/>
            </a:pPr>
            <a:r>
              <a:rPr lang="en-US" sz="1200" dirty="0">
                <a:latin typeface="Calibri" panose="020F0502020204030204" pitchFamily="34" charset="0"/>
                <a:cs typeface="Tahoma" pitchFamily="34" charset="0"/>
              </a:rPr>
              <a:t>Always ensure you have a valid driving license and driving permit for the type of vehicle you intend to drive</a:t>
            </a:r>
          </a:p>
          <a:p>
            <a:pPr>
              <a:buFont typeface="Arial" pitchFamily="34" charset="0"/>
              <a:buChar char="•"/>
              <a:defRPr/>
            </a:pPr>
            <a:r>
              <a:rPr lang="en-US" sz="1200" dirty="0">
                <a:latin typeface="Calibri" panose="020F0502020204030204" pitchFamily="34" charset="0"/>
                <a:cs typeface="Tahoma" pitchFamily="34" charset="0"/>
              </a:rPr>
              <a:t>Always ensure adequate and competent supervision is provided in your workplace.</a:t>
            </a:r>
          </a:p>
          <a:p>
            <a:pPr>
              <a:buFont typeface="Arial" pitchFamily="34" charset="0"/>
              <a:buChar char="•"/>
              <a:defRPr/>
            </a:pPr>
            <a:r>
              <a:rPr lang="en-US" sz="1200" dirty="0">
                <a:latin typeface="Calibri" panose="020F0502020204030204" pitchFamily="34" charset="0"/>
                <a:cs typeface="Tahoma" pitchFamily="34" charset="0"/>
              </a:rPr>
              <a:t>Always look ahead to the road to assess any signboards, road hazards, and changes to road conditions.</a:t>
            </a: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03/04/2023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HiPo#16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 (P)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Driving</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490852"/>
            <a:ext cx="7629665"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STAY Alert. Avoid Fatigue. STOP at Intersections with STOP Signboards. </a:t>
            </a:r>
          </a:p>
        </p:txBody>
      </p:sp>
      <p:pic>
        <p:nvPicPr>
          <p:cNvPr id="42" name="Picture 41">
            <a:extLst>
              <a:ext uri="{FF2B5EF4-FFF2-40B4-BE49-F238E27FC236}">
                <a16:creationId xmlns:a16="http://schemas.microsoft.com/office/drawing/2014/main" id="{0F291413-2742-75A0-3AE5-90ACB76742E6}"/>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0782644" y="4994068"/>
            <a:ext cx="405130" cy="82524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39596" y="54066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24626" y="2928269"/>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4" name="Picture 53">
            <a:extLst>
              <a:ext uri="{FF2B5EF4-FFF2-40B4-BE49-F238E27FC236}">
                <a16:creationId xmlns:a16="http://schemas.microsoft.com/office/drawing/2014/main" id="{F480A0A0-693B-453A-FEF2-50FFC9952D6B}"/>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0664764" y="2824289"/>
            <a:ext cx="405130" cy="75247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C9AAECAB-5153-32C0-8176-ACC0514AD183}"/>
              </a:ext>
            </a:extLst>
          </p:cNvPr>
          <p:cNvSpPr txBox="1"/>
          <p:nvPr/>
        </p:nvSpPr>
        <p:spPr>
          <a:xfrm>
            <a:off x="9048997" y="3816203"/>
            <a:ext cx="3059546" cy="523220"/>
          </a:xfrm>
          <a:prstGeom prst="rect">
            <a:avLst/>
          </a:prstGeom>
          <a:solidFill>
            <a:srgbClr val="24A316"/>
          </a:solidFill>
        </p:spPr>
        <p:txBody>
          <a:bodyPr wrap="square" rtlCol="0">
            <a:spAutoFit/>
          </a:bodyPr>
          <a:lstStyle/>
          <a:p>
            <a:r>
              <a:rPr lang="en-US" sz="1400" b="1" dirty="0">
                <a:solidFill>
                  <a:srgbClr val="FF0000"/>
                </a:solidFill>
              </a:rPr>
              <a:t>STOPPING</a:t>
            </a:r>
            <a:r>
              <a:rPr lang="en-US" sz="1400" b="1" dirty="0">
                <a:solidFill>
                  <a:schemeClr val="bg1"/>
                </a:solidFill>
              </a:rPr>
              <a:t> at Intersections with STOP Signboards prevents accidents</a:t>
            </a:r>
          </a:p>
        </p:txBody>
      </p:sp>
      <p:sp>
        <p:nvSpPr>
          <p:cNvPr id="58" name="Oval 57">
            <a:extLst>
              <a:ext uri="{FF2B5EF4-FFF2-40B4-BE49-F238E27FC236}">
                <a16:creationId xmlns:a16="http://schemas.microsoft.com/office/drawing/2014/main" id="{ED132C2D-1048-60CC-2CFB-37D5AA980372}"/>
              </a:ext>
            </a:extLst>
          </p:cNvPr>
          <p:cNvSpPr/>
          <p:nvPr/>
        </p:nvSpPr>
        <p:spPr>
          <a:xfrm>
            <a:off x="9961856" y="2269358"/>
            <a:ext cx="1159081" cy="112361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D903681-247F-2DD8-1E13-AE2219E13BA0}"/>
              </a:ext>
            </a:extLst>
          </p:cNvPr>
          <p:cNvSpPr/>
          <p:nvPr/>
        </p:nvSpPr>
        <p:spPr>
          <a:xfrm>
            <a:off x="10000100" y="4784787"/>
            <a:ext cx="1292977" cy="1034529"/>
          </a:xfrm>
          <a:prstGeom prst="ellipse">
            <a:avLst/>
          </a:prstGeom>
          <a:noFill/>
          <a:ln w="57150">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0EDDD0E9-C7B6-055A-11E1-3A3F8CB3FF80}"/>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6905193" y="5260485"/>
            <a:ext cx="1324226" cy="835806"/>
          </a:xfrm>
          <a:prstGeom prst="rect">
            <a:avLst/>
          </a:prstGeom>
        </p:spPr>
      </p:pic>
      <p:sp>
        <p:nvSpPr>
          <p:cNvPr id="20" name="Arrow: Down 19">
            <a:extLst>
              <a:ext uri="{FF2B5EF4-FFF2-40B4-BE49-F238E27FC236}">
                <a16:creationId xmlns:a16="http://schemas.microsoft.com/office/drawing/2014/main" id="{7EE1A2CD-5058-883A-05C6-6E71977CE299}"/>
              </a:ext>
            </a:extLst>
          </p:cNvPr>
          <p:cNvSpPr/>
          <p:nvPr/>
        </p:nvSpPr>
        <p:spPr>
          <a:xfrm>
            <a:off x="10663546" y="4339423"/>
            <a:ext cx="238082" cy="683979"/>
          </a:xfrm>
          <a:prstGeom prst="downArrow">
            <a:avLst/>
          </a:pr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D3ABF1D-034B-E45D-5583-050A975D2099}"/>
              </a:ext>
            </a:extLst>
          </p:cNvPr>
          <p:cNvSpPr txBox="1"/>
          <p:nvPr/>
        </p:nvSpPr>
        <p:spPr>
          <a:xfrm>
            <a:off x="9772363" y="1773438"/>
            <a:ext cx="1415411" cy="307777"/>
          </a:xfrm>
          <a:prstGeom prst="rect">
            <a:avLst/>
          </a:prstGeom>
          <a:solidFill>
            <a:srgbClr val="FF0000"/>
          </a:solidFill>
          <a:ln>
            <a:solidFill>
              <a:schemeClr val="tx1"/>
            </a:solidFill>
          </a:ln>
        </p:spPr>
        <p:txBody>
          <a:bodyPr wrap="square" rtlCol="0">
            <a:spAutoFit/>
          </a:bodyPr>
          <a:lstStyle/>
          <a:p>
            <a:r>
              <a:rPr lang="en-US" sz="1400" b="1" dirty="0">
                <a:solidFill>
                  <a:schemeClr val="bg1"/>
                </a:solidFill>
              </a:rPr>
              <a:t>Vehicle Collision</a:t>
            </a:r>
          </a:p>
        </p:txBody>
      </p:sp>
      <p:sp>
        <p:nvSpPr>
          <p:cNvPr id="23" name="Arrow: Down 22">
            <a:extLst>
              <a:ext uri="{FF2B5EF4-FFF2-40B4-BE49-F238E27FC236}">
                <a16:creationId xmlns:a16="http://schemas.microsoft.com/office/drawing/2014/main" id="{7108BC45-1E2B-5389-3E95-1502FD979C1D}"/>
              </a:ext>
            </a:extLst>
          </p:cNvPr>
          <p:cNvSpPr/>
          <p:nvPr/>
        </p:nvSpPr>
        <p:spPr>
          <a:xfrm>
            <a:off x="10040218" y="2088806"/>
            <a:ext cx="228146" cy="445364"/>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26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97059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How do you ensure your drivers are alert and in good condition before driving? How do you identify distractions from personal issues from family or at work?</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your company has established and implemented an effective Fatigue Management System?</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your drivers are following defensive driving techniques by slowing down and stopping at road intersections and by following signboards?</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your drivers are authorized to drive and complying valid driving licenses and driving permits for vehicles they intend to use?</a:t>
            </a:r>
          </a:p>
          <a:p>
            <a:pPr marL="342900" indent="-342900">
              <a:buFont typeface="+mj-lt"/>
              <a:buAutoNum type="arabicPeriod"/>
              <a:defRPr/>
            </a:pPr>
            <a:r>
              <a:rPr lang="en-US" sz="1600" dirty="0">
                <a:latin typeface="Calibri" panose="020F0502020204030204" pitchFamily="34" charset="0"/>
                <a:sym typeface="Wingdings" pitchFamily="2" charset="2"/>
              </a:rPr>
              <a:t>How do you ensure you have adequate and competent supervision in your workplace?</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03/04/2023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HiPo#16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 (P)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Driving</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313480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95C7ED2C-ABAF-4399-B8F6-089E2886E84B}"/>
</file>

<file path=customXml/itemProps3.xml><?xml version="1.0" encoding="utf-8"?>
<ds:datastoreItem xmlns:ds="http://schemas.openxmlformats.org/officeDocument/2006/customXml" ds:itemID="{ECEB1FCF-0E89-482E-A62E-598FF58845D8}">
  <ds:schemaRefs>
    <ds:schemaRef ds:uri="http://purl.org/dc/elements/1.1/"/>
    <ds:schemaRef ds:uri="9d51eac6-a7d5-47f5-a119-63d146adb134"/>
    <ds:schemaRef ds:uri="http://www.w3.org/XML/1998/namespace"/>
    <ds:schemaRef ds:uri="http://schemas.microsoft.com/office/2006/documentManagement/types"/>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10152</TotalTime>
  <Words>777</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HiPo#16 MVI collision between Vacum taker  &amp; tipper MVI</dc:title>
  <dc:creator>nazar@umsoman.com</dc:creator>
  <cp:lastModifiedBy>Zakwani, Salim MSE36</cp:lastModifiedBy>
  <cp:revision>374</cp:revision>
  <cp:lastPrinted>2023-04-13T08:28:13Z</cp:lastPrinted>
  <dcterms:created xsi:type="dcterms:W3CDTF">2018-09-24T07:27:56Z</dcterms:created>
  <dcterms:modified xsi:type="dcterms:W3CDTF">2024-02-19T10:46:37Z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