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75" r:id="rId2"/>
    <p:sldId id="276" r:id="rId3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78" autoAdjust="0"/>
    <p:restoredTop sz="94660"/>
  </p:normalViewPr>
  <p:slideViewPr>
    <p:cSldViewPr>
      <p:cViewPr varScale="1">
        <p:scale>
          <a:sx n="62" d="100"/>
          <a:sy n="62" d="100"/>
        </p:scale>
        <p:origin x="444" y="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6B7EA-16A1-4CA2-B8B0-2A0548557160}" type="datetimeFigureOut">
              <a:rPr lang="en-US" smtClean="0"/>
              <a:t>15/02/2024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0BE24-5909-48CE-9D47-218DB18B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20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70126" y="0"/>
            <a:ext cx="12022455" cy="6858000"/>
          </a:xfrm>
          <a:custGeom>
            <a:avLst/>
            <a:gdLst/>
            <a:ahLst/>
            <a:cxnLst/>
            <a:rect l="l" t="t" r="r" b="b"/>
            <a:pathLst>
              <a:path w="12022455" h="6858000">
                <a:moveTo>
                  <a:pt x="0" y="6858000"/>
                </a:moveTo>
                <a:lnTo>
                  <a:pt x="12021873" y="6858000"/>
                </a:lnTo>
                <a:lnTo>
                  <a:pt x="1202187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70126" y="0"/>
            <a:ext cx="217170" cy="2103120"/>
          </a:xfrm>
          <a:custGeom>
            <a:avLst/>
            <a:gdLst/>
            <a:ahLst/>
            <a:cxnLst/>
            <a:rect l="l" t="t" r="r" b="b"/>
            <a:pathLst>
              <a:path w="217170" h="2103120">
                <a:moveTo>
                  <a:pt x="0" y="2102729"/>
                </a:moveTo>
                <a:lnTo>
                  <a:pt x="216955" y="2102729"/>
                </a:lnTo>
                <a:lnTo>
                  <a:pt x="216955" y="0"/>
                </a:lnTo>
                <a:lnTo>
                  <a:pt x="0" y="0"/>
                </a:lnTo>
                <a:lnTo>
                  <a:pt x="0" y="2102729"/>
                </a:lnTo>
                <a:close/>
              </a:path>
            </a:pathLst>
          </a:custGeom>
          <a:solidFill>
            <a:srgbClr val="F9C50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170180" cy="6858000"/>
          </a:xfrm>
          <a:custGeom>
            <a:avLst/>
            <a:gdLst/>
            <a:ahLst/>
            <a:cxnLst/>
            <a:rect l="l" t="t" r="r" b="b"/>
            <a:pathLst>
              <a:path w="170180" h="6858000">
                <a:moveTo>
                  <a:pt x="0" y="6857996"/>
                </a:moveTo>
                <a:lnTo>
                  <a:pt x="170126" y="6857996"/>
                </a:lnTo>
                <a:lnTo>
                  <a:pt x="170126" y="0"/>
                </a:lnTo>
                <a:lnTo>
                  <a:pt x="0" y="0"/>
                </a:lnTo>
                <a:lnTo>
                  <a:pt x="0" y="6857996"/>
                </a:lnTo>
                <a:close/>
              </a:path>
            </a:pathLst>
          </a:custGeom>
          <a:solidFill>
            <a:srgbClr val="00A45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90304" y="6117335"/>
            <a:ext cx="2340863" cy="381000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9290303" y="6670545"/>
            <a:ext cx="2338070" cy="167005"/>
          </a:xfrm>
          <a:custGeom>
            <a:avLst/>
            <a:gdLst/>
            <a:ahLst/>
            <a:cxnLst/>
            <a:rect l="l" t="t" r="r" b="b"/>
            <a:pathLst>
              <a:path w="2338070" h="167004">
                <a:moveTo>
                  <a:pt x="2338039" y="0"/>
                </a:moveTo>
                <a:lnTo>
                  <a:pt x="0" y="0"/>
                </a:lnTo>
                <a:lnTo>
                  <a:pt x="0" y="166795"/>
                </a:lnTo>
                <a:lnTo>
                  <a:pt x="2338039" y="166795"/>
                </a:lnTo>
                <a:lnTo>
                  <a:pt x="2338039" y="0"/>
                </a:lnTo>
                <a:close/>
              </a:path>
            </a:pathLst>
          </a:custGeom>
          <a:solidFill>
            <a:srgbClr val="F9C50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84576" y="6498334"/>
            <a:ext cx="5590032" cy="35966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977895" y="12902"/>
            <a:ext cx="6236208" cy="391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AF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15/02/2024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AF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15/02/2024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AF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15/02/2024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70126" y="0"/>
            <a:ext cx="12022455" cy="6858000"/>
          </a:xfrm>
          <a:custGeom>
            <a:avLst/>
            <a:gdLst/>
            <a:ahLst/>
            <a:cxnLst/>
            <a:rect l="l" t="t" r="r" b="b"/>
            <a:pathLst>
              <a:path w="12022455" h="6858000">
                <a:moveTo>
                  <a:pt x="0" y="6858000"/>
                </a:moveTo>
                <a:lnTo>
                  <a:pt x="12021873" y="6858000"/>
                </a:lnTo>
                <a:lnTo>
                  <a:pt x="1202187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70126" y="0"/>
            <a:ext cx="217170" cy="2103120"/>
          </a:xfrm>
          <a:custGeom>
            <a:avLst/>
            <a:gdLst/>
            <a:ahLst/>
            <a:cxnLst/>
            <a:rect l="l" t="t" r="r" b="b"/>
            <a:pathLst>
              <a:path w="217170" h="2103120">
                <a:moveTo>
                  <a:pt x="0" y="2102729"/>
                </a:moveTo>
                <a:lnTo>
                  <a:pt x="216955" y="2102729"/>
                </a:lnTo>
                <a:lnTo>
                  <a:pt x="216955" y="0"/>
                </a:lnTo>
                <a:lnTo>
                  <a:pt x="0" y="0"/>
                </a:lnTo>
                <a:lnTo>
                  <a:pt x="0" y="2102729"/>
                </a:lnTo>
                <a:close/>
              </a:path>
            </a:pathLst>
          </a:custGeom>
          <a:solidFill>
            <a:srgbClr val="F9C50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170180" cy="6858000"/>
          </a:xfrm>
          <a:custGeom>
            <a:avLst/>
            <a:gdLst/>
            <a:ahLst/>
            <a:cxnLst/>
            <a:rect l="l" t="t" r="r" b="b"/>
            <a:pathLst>
              <a:path w="170180" h="6858000">
                <a:moveTo>
                  <a:pt x="0" y="6857996"/>
                </a:moveTo>
                <a:lnTo>
                  <a:pt x="170126" y="6857996"/>
                </a:lnTo>
                <a:lnTo>
                  <a:pt x="170126" y="0"/>
                </a:lnTo>
                <a:lnTo>
                  <a:pt x="0" y="0"/>
                </a:lnTo>
                <a:lnTo>
                  <a:pt x="0" y="6857996"/>
                </a:lnTo>
                <a:close/>
              </a:path>
            </a:pathLst>
          </a:custGeom>
          <a:solidFill>
            <a:srgbClr val="00A45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90304" y="6117335"/>
            <a:ext cx="2340863" cy="381000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9290303" y="6670545"/>
            <a:ext cx="2338070" cy="167005"/>
          </a:xfrm>
          <a:custGeom>
            <a:avLst/>
            <a:gdLst/>
            <a:ahLst/>
            <a:cxnLst/>
            <a:rect l="l" t="t" r="r" b="b"/>
            <a:pathLst>
              <a:path w="2338070" h="167004">
                <a:moveTo>
                  <a:pt x="2338039" y="0"/>
                </a:moveTo>
                <a:lnTo>
                  <a:pt x="0" y="0"/>
                </a:lnTo>
                <a:lnTo>
                  <a:pt x="0" y="166795"/>
                </a:lnTo>
                <a:lnTo>
                  <a:pt x="2338039" y="166795"/>
                </a:lnTo>
                <a:lnTo>
                  <a:pt x="2338039" y="0"/>
                </a:lnTo>
                <a:close/>
              </a:path>
            </a:pathLst>
          </a:custGeom>
          <a:solidFill>
            <a:srgbClr val="F9C50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07792" y="6492239"/>
            <a:ext cx="5590032" cy="36575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AF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15/02/2024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15/02/2024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70126" y="0"/>
            <a:ext cx="12022455" cy="6858000"/>
          </a:xfrm>
          <a:custGeom>
            <a:avLst/>
            <a:gdLst/>
            <a:ahLst/>
            <a:cxnLst/>
            <a:rect l="l" t="t" r="r" b="b"/>
            <a:pathLst>
              <a:path w="12022455" h="6858000">
                <a:moveTo>
                  <a:pt x="0" y="6858000"/>
                </a:moveTo>
                <a:lnTo>
                  <a:pt x="12021873" y="6858000"/>
                </a:lnTo>
                <a:lnTo>
                  <a:pt x="1202187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70126" y="0"/>
            <a:ext cx="217170" cy="2103120"/>
          </a:xfrm>
          <a:custGeom>
            <a:avLst/>
            <a:gdLst/>
            <a:ahLst/>
            <a:cxnLst/>
            <a:rect l="l" t="t" r="r" b="b"/>
            <a:pathLst>
              <a:path w="217170" h="2103120">
                <a:moveTo>
                  <a:pt x="0" y="2102729"/>
                </a:moveTo>
                <a:lnTo>
                  <a:pt x="216955" y="2102729"/>
                </a:lnTo>
                <a:lnTo>
                  <a:pt x="216955" y="0"/>
                </a:lnTo>
                <a:lnTo>
                  <a:pt x="0" y="0"/>
                </a:lnTo>
                <a:lnTo>
                  <a:pt x="0" y="2102729"/>
                </a:lnTo>
                <a:close/>
              </a:path>
            </a:pathLst>
          </a:custGeom>
          <a:solidFill>
            <a:srgbClr val="F9C50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170180" cy="6858000"/>
          </a:xfrm>
          <a:custGeom>
            <a:avLst/>
            <a:gdLst/>
            <a:ahLst/>
            <a:cxnLst/>
            <a:rect l="l" t="t" r="r" b="b"/>
            <a:pathLst>
              <a:path w="170180" h="6858000">
                <a:moveTo>
                  <a:pt x="0" y="6857996"/>
                </a:moveTo>
                <a:lnTo>
                  <a:pt x="170126" y="6857996"/>
                </a:lnTo>
                <a:lnTo>
                  <a:pt x="170126" y="0"/>
                </a:lnTo>
                <a:lnTo>
                  <a:pt x="0" y="0"/>
                </a:lnTo>
                <a:lnTo>
                  <a:pt x="0" y="6857996"/>
                </a:lnTo>
                <a:close/>
              </a:path>
            </a:pathLst>
          </a:custGeom>
          <a:solidFill>
            <a:srgbClr val="00A45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290304" y="6117335"/>
            <a:ext cx="2340863" cy="381000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9290303" y="6670545"/>
            <a:ext cx="2338070" cy="167005"/>
          </a:xfrm>
          <a:custGeom>
            <a:avLst/>
            <a:gdLst/>
            <a:ahLst/>
            <a:cxnLst/>
            <a:rect l="l" t="t" r="r" b="b"/>
            <a:pathLst>
              <a:path w="2338070" h="167004">
                <a:moveTo>
                  <a:pt x="2338039" y="0"/>
                </a:moveTo>
                <a:lnTo>
                  <a:pt x="0" y="0"/>
                </a:lnTo>
                <a:lnTo>
                  <a:pt x="0" y="166795"/>
                </a:lnTo>
                <a:lnTo>
                  <a:pt x="2338039" y="166795"/>
                </a:lnTo>
                <a:lnTo>
                  <a:pt x="2338039" y="0"/>
                </a:lnTo>
                <a:close/>
              </a:path>
            </a:pathLst>
          </a:custGeom>
          <a:solidFill>
            <a:srgbClr val="F9C50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77895" y="12902"/>
            <a:ext cx="6236208" cy="391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AF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1474" y="1492758"/>
            <a:ext cx="10956925" cy="26403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15/02/2024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jp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5096" y="1100073"/>
            <a:ext cx="17545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ahoma"/>
                <a:cs typeface="Tahoma"/>
              </a:rPr>
              <a:t>What</a:t>
            </a:r>
            <a:r>
              <a:rPr sz="1600" b="1" spc="-3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happened?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5096" y="1545082"/>
            <a:ext cx="8293100" cy="486094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operation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was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POOH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and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Lay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down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2-7/8”</a:t>
            </a:r>
            <a:r>
              <a:rPr sz="1400" dirty="0">
                <a:latin typeface="Calibri"/>
                <a:cs typeface="Calibri"/>
              </a:rPr>
              <a:t> HT </a:t>
            </a:r>
            <a:r>
              <a:rPr sz="1400" spc="-40" dirty="0">
                <a:latin typeface="Calibri"/>
                <a:cs typeface="Calibri"/>
              </a:rPr>
              <a:t>PAC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Pipe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(length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9.6m).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Driller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raised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2nd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joint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2-7/8”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HT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40" dirty="0">
                <a:latin typeface="Calibri"/>
                <a:cs typeface="Calibri"/>
              </a:rPr>
              <a:t>PAC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pipe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(weight</a:t>
            </a:r>
            <a:r>
              <a:rPr sz="1400" dirty="0">
                <a:latin typeface="Calibri"/>
                <a:cs typeface="Calibri"/>
              </a:rPr>
              <a:t> - </a:t>
            </a:r>
            <a:r>
              <a:rPr sz="1400" spc="-5" dirty="0">
                <a:latin typeface="Calibri"/>
                <a:cs typeface="Calibri"/>
              </a:rPr>
              <a:t>156kg)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,</a:t>
            </a:r>
            <a:r>
              <a:rPr sz="1400" spc="-5" dirty="0">
                <a:latin typeface="Calibri"/>
                <a:cs typeface="Calibri"/>
              </a:rPr>
              <a:t> set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slips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and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broke</a:t>
            </a:r>
            <a:r>
              <a:rPr sz="1400" spc="-5" dirty="0">
                <a:latin typeface="Calibri"/>
                <a:cs typeface="Calibri"/>
              </a:rPr>
              <a:t> out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connection.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As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Driller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was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raising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joint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to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lay </a:t>
            </a:r>
            <a:r>
              <a:rPr sz="1400" spc="-5" dirty="0">
                <a:latin typeface="Calibri"/>
                <a:cs typeface="Calibri"/>
              </a:rPr>
              <a:t> down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to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Catwalk,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2-7/8”</a:t>
            </a:r>
            <a:r>
              <a:rPr sz="1400" dirty="0">
                <a:latin typeface="Calibri"/>
                <a:cs typeface="Calibri"/>
              </a:rPr>
              <a:t> HT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40" dirty="0">
                <a:latin typeface="Calibri"/>
                <a:cs typeface="Calibri"/>
              </a:rPr>
              <a:t>PAC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pipe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dislodged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from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elevator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causing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joint </a:t>
            </a:r>
            <a:r>
              <a:rPr sz="1400" spc="-10" dirty="0">
                <a:latin typeface="Calibri"/>
                <a:cs typeface="Calibri"/>
              </a:rPr>
              <a:t>to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fall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to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Rig Floor 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from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height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approximately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1.2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m.</a:t>
            </a:r>
            <a:r>
              <a:rPr sz="1400" spc="-10" dirty="0">
                <a:latin typeface="Calibri"/>
                <a:cs typeface="Calibri"/>
              </a:rPr>
              <a:t> Crew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immediately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secured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well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and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stopped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operation.</a:t>
            </a: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Zone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management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was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enforced.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No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injuries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were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sustained.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latin typeface="Tahoma"/>
                <a:cs typeface="Tahoma"/>
              </a:rPr>
              <a:t>Why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it </a:t>
            </a:r>
            <a:r>
              <a:rPr sz="1600" b="1" spc="-10" dirty="0">
                <a:latin typeface="Tahoma"/>
                <a:cs typeface="Tahoma"/>
              </a:rPr>
              <a:t>happened/Finding</a:t>
            </a:r>
            <a:r>
              <a:rPr sz="1600" b="1" spc="5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:</a:t>
            </a:r>
            <a:endParaRPr sz="16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 dirty="0">
              <a:latin typeface="Tahoma"/>
              <a:cs typeface="Tahoma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400" dirty="0">
                <a:latin typeface="Calibri"/>
                <a:cs typeface="Calibri"/>
              </a:rPr>
              <a:t>No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inspection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2-7/8”</a:t>
            </a:r>
            <a:r>
              <a:rPr sz="1400" dirty="0">
                <a:latin typeface="Calibri"/>
                <a:cs typeface="Calibri"/>
              </a:rPr>
              <a:t> HT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40" dirty="0">
                <a:latin typeface="Calibri"/>
                <a:cs typeface="Calibri"/>
              </a:rPr>
              <a:t>PAC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prior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to </a:t>
            </a:r>
            <a:r>
              <a:rPr sz="1400" spc="-5" dirty="0">
                <a:latin typeface="Calibri"/>
                <a:cs typeface="Calibri"/>
              </a:rPr>
              <a:t>RIH</a:t>
            </a:r>
            <a:endParaRPr sz="1400" dirty="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400" spc="-10" dirty="0">
                <a:latin typeface="Calibri"/>
                <a:cs typeface="Calibri"/>
              </a:rPr>
              <a:t>Zone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management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was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</a:t>
            </a:r>
            <a:r>
              <a:rPr sz="1400" spc="-5" dirty="0">
                <a:latin typeface="Calibri"/>
                <a:cs typeface="Calibri"/>
              </a:rPr>
              <a:t> place</a:t>
            </a:r>
            <a:endParaRPr sz="1400" dirty="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400" spc="-5" dirty="0">
                <a:latin typeface="Calibri"/>
                <a:cs typeface="Calibri"/>
              </a:rPr>
              <a:t>The 2-7/8” </a:t>
            </a:r>
            <a:r>
              <a:rPr sz="1400" dirty="0">
                <a:latin typeface="Calibri"/>
                <a:cs typeface="Calibri"/>
              </a:rPr>
              <a:t>HT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40" dirty="0">
                <a:latin typeface="Calibri"/>
                <a:cs typeface="Calibri"/>
              </a:rPr>
              <a:t>PAC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joint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worn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and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undersized</a:t>
            </a:r>
            <a:endParaRPr sz="1400" dirty="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400" spc="-5" dirty="0">
                <a:latin typeface="Calibri"/>
                <a:cs typeface="Calibri"/>
              </a:rPr>
              <a:t>The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2-7/8”</a:t>
            </a:r>
            <a:r>
              <a:rPr sz="1400" dirty="0">
                <a:latin typeface="Calibri"/>
                <a:cs typeface="Calibri"/>
              </a:rPr>
              <a:t> HT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40" dirty="0">
                <a:latin typeface="Calibri"/>
                <a:cs typeface="Calibri"/>
              </a:rPr>
              <a:t>PAC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joint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had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no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identification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number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or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markings</a:t>
            </a:r>
            <a:endParaRPr sz="1400" dirty="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400" spc="-5" dirty="0">
                <a:latin typeface="Calibri"/>
                <a:cs typeface="Calibri"/>
              </a:rPr>
              <a:t>Correct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center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latch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Slip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type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elevators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were</a:t>
            </a:r>
            <a:r>
              <a:rPr sz="1400" spc="-5" dirty="0">
                <a:latin typeface="Calibri"/>
                <a:cs typeface="Calibri"/>
              </a:rPr>
              <a:t> being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used</a:t>
            </a:r>
            <a:endParaRPr sz="1400" dirty="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400" spc="-5" dirty="0">
                <a:latin typeface="Calibri"/>
                <a:cs typeface="Calibri"/>
              </a:rPr>
              <a:t>SOP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5" dirty="0">
                <a:latin typeface="Calibri"/>
                <a:cs typeface="Calibri"/>
              </a:rPr>
              <a:t>Not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available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for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POOH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2-7/8”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HT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40" dirty="0">
                <a:latin typeface="Calibri"/>
                <a:cs typeface="Calibri"/>
              </a:rPr>
              <a:t>PAC</a:t>
            </a:r>
            <a:endParaRPr sz="1400" dirty="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400" dirty="0">
                <a:latin typeface="Calibri"/>
                <a:cs typeface="Calibri"/>
              </a:rPr>
              <a:t>No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crossover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used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as</a:t>
            </a:r>
            <a:r>
              <a:rPr sz="1400" spc="-5" dirty="0">
                <a:latin typeface="Calibri"/>
                <a:cs typeface="Calibri"/>
              </a:rPr>
              <a:t> secondary</a:t>
            </a:r>
            <a:r>
              <a:rPr sz="1400" spc="-10" dirty="0">
                <a:latin typeface="Calibri"/>
                <a:cs typeface="Calibri"/>
              </a:rPr>
              <a:t> retention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r>
              <a:rPr lang="en-US" sz="1250" dirty="0">
                <a:latin typeface="Calibri"/>
                <a:cs typeface="Calibri"/>
              </a:rPr>
              <a:t>   </a:t>
            </a:r>
            <a:r>
              <a:rPr lang="en-US" sz="1400" dirty="0">
                <a:solidFill>
                  <a:srgbClr val="FF0000"/>
                </a:solidFill>
                <a:latin typeface="Calibri"/>
                <a:cs typeface="Calibri"/>
              </a:rPr>
              <a:t>Pipe Tally requirements not followed</a:t>
            </a:r>
            <a:endParaRPr sz="14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b="1" spc="-10" dirty="0">
                <a:latin typeface="Tahoma"/>
                <a:cs typeface="Tahoma"/>
              </a:rPr>
              <a:t>Your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learning</a:t>
            </a:r>
            <a:r>
              <a:rPr sz="1600" b="1" spc="4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from this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incident..</a:t>
            </a:r>
            <a:endParaRPr sz="1600" dirty="0">
              <a:latin typeface="Tahoma"/>
              <a:cs typeface="Tahoma"/>
            </a:endParaRPr>
          </a:p>
          <a:p>
            <a:pPr marL="184785" indent="-172720">
              <a:lnSpc>
                <a:spcPct val="100000"/>
              </a:lnSpc>
              <a:spcBef>
                <a:spcPts val="270"/>
              </a:spcBef>
              <a:buFont typeface="Arial MT"/>
              <a:buChar char="•"/>
              <a:tabLst>
                <a:tab pos="185420" algn="l"/>
              </a:tabLst>
            </a:pPr>
            <a:r>
              <a:rPr sz="1400" spc="-10" dirty="0">
                <a:latin typeface="Calibri"/>
                <a:cs typeface="Calibri"/>
              </a:rPr>
              <a:t>Ensure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all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pipes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are</a:t>
            </a:r>
            <a:r>
              <a:rPr sz="1400" dirty="0">
                <a:latin typeface="Calibri"/>
                <a:cs typeface="Calibri"/>
              </a:rPr>
              <a:t> visually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inspected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prior </a:t>
            </a:r>
            <a:r>
              <a:rPr sz="1400" spc="-10" dirty="0">
                <a:latin typeface="Calibri"/>
                <a:cs typeface="Calibri"/>
              </a:rPr>
              <a:t>to</a:t>
            </a:r>
            <a:r>
              <a:rPr sz="1400" spc="-5" dirty="0">
                <a:latin typeface="Calibri"/>
                <a:cs typeface="Calibri"/>
              </a:rPr>
              <a:t> use</a:t>
            </a:r>
            <a:endParaRPr lang="en-US" sz="1400" spc="-5" dirty="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spcBef>
                <a:spcPts val="270"/>
              </a:spcBef>
              <a:buFont typeface="Arial MT"/>
              <a:buChar char="•"/>
              <a:tabLst>
                <a:tab pos="185420" algn="l"/>
              </a:tabLst>
            </a:pPr>
            <a:r>
              <a:rPr lang="en-US" sz="1400" spc="-5" dirty="0">
                <a:solidFill>
                  <a:srgbClr val="FF0000"/>
                </a:solidFill>
                <a:latin typeface="Calibri"/>
                <a:cs typeface="Calibri"/>
              </a:rPr>
              <a:t>Ensure pipe tally requirements are completed and verified </a:t>
            </a:r>
            <a:endParaRPr sz="14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400" spc="-10" dirty="0">
                <a:latin typeface="Calibri"/>
                <a:cs typeface="Calibri"/>
              </a:rPr>
              <a:t>Ensure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all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inspection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certificates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are </a:t>
            </a:r>
            <a:r>
              <a:rPr sz="1400" spc="-5" dirty="0">
                <a:latin typeface="Calibri"/>
                <a:cs typeface="Calibri"/>
              </a:rPr>
              <a:t>readily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available</a:t>
            </a:r>
            <a:endParaRPr sz="1400" dirty="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400" spc="-10" dirty="0">
                <a:latin typeface="Calibri"/>
                <a:cs typeface="Calibri"/>
              </a:rPr>
              <a:t>Ensure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SOPs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are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available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and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reviewed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prior </a:t>
            </a:r>
            <a:r>
              <a:rPr sz="1400" spc="-10" dirty="0">
                <a:latin typeface="Calibri"/>
                <a:cs typeface="Calibri"/>
              </a:rPr>
              <a:t>to</a:t>
            </a:r>
            <a:r>
              <a:rPr sz="1400" spc="-5" dirty="0">
                <a:latin typeface="Calibri"/>
                <a:cs typeface="Calibri"/>
              </a:rPr>
              <a:t> task</a:t>
            </a:r>
            <a:endParaRPr sz="1400" dirty="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1400" spc="-10" dirty="0">
                <a:latin typeface="Calibri"/>
                <a:cs typeface="Calibri"/>
              </a:rPr>
              <a:t>Ensure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during</a:t>
            </a:r>
            <a:r>
              <a:rPr sz="1400" spc="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all</a:t>
            </a:r>
            <a:r>
              <a:rPr sz="1400" spc="-5" dirty="0">
                <a:latin typeface="Calibri"/>
                <a:cs typeface="Calibri"/>
              </a:rPr>
              <a:t> RIH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/</a:t>
            </a:r>
            <a:r>
              <a:rPr sz="1400" spc="-5" dirty="0">
                <a:latin typeface="Calibri"/>
                <a:cs typeface="Calibri"/>
              </a:rPr>
              <a:t> POOH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2-7/8’’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HT </a:t>
            </a:r>
            <a:r>
              <a:rPr sz="1400" spc="-40" dirty="0">
                <a:latin typeface="Calibri"/>
                <a:cs typeface="Calibri"/>
              </a:rPr>
              <a:t>PAC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pipe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 </a:t>
            </a:r>
            <a:r>
              <a:rPr sz="1400" spc="-5" dirty="0">
                <a:latin typeface="Calibri"/>
                <a:cs typeface="Calibri"/>
              </a:rPr>
              <a:t>X-Over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is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utilized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as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</a:t>
            </a:r>
            <a:r>
              <a:rPr sz="1400" spc="-5" dirty="0">
                <a:latin typeface="Calibri"/>
                <a:cs typeface="Calibri"/>
              </a:rPr>
              <a:t> secondary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retention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5096" y="688086"/>
            <a:ext cx="152019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ahoma"/>
                <a:cs typeface="Tahoma"/>
              </a:rPr>
              <a:t>Date:</a:t>
            </a:r>
            <a:r>
              <a:rPr sz="1400" b="1" spc="-40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02/03/2022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50947" y="688086"/>
            <a:ext cx="2078989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Tahoma"/>
                <a:cs typeface="Tahoma"/>
              </a:rPr>
              <a:t>Incident</a:t>
            </a:r>
            <a:r>
              <a:rPr sz="1400" b="1" spc="-25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title:</a:t>
            </a:r>
            <a:r>
              <a:rPr sz="1400" b="1" spc="15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HiPo</a:t>
            </a:r>
            <a:r>
              <a:rPr sz="1200" b="1" spc="-10" dirty="0">
                <a:latin typeface="Tahoma"/>
                <a:cs typeface="Tahoma"/>
              </a:rPr>
              <a:t> </a:t>
            </a:r>
            <a:r>
              <a:rPr sz="1200" b="1" dirty="0">
                <a:latin typeface="Tahoma"/>
                <a:cs typeface="Tahoma"/>
              </a:rPr>
              <a:t>#</a:t>
            </a:r>
            <a:r>
              <a:rPr sz="1200" b="1" spc="-10" dirty="0">
                <a:latin typeface="Tahoma"/>
                <a:cs typeface="Tahoma"/>
              </a:rPr>
              <a:t> </a:t>
            </a:r>
            <a:r>
              <a:rPr sz="1200" b="1" dirty="0">
                <a:latin typeface="Tahoma"/>
                <a:cs typeface="Tahoma"/>
              </a:rPr>
              <a:t>20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60711" y="688086"/>
            <a:ext cx="202311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Tahoma"/>
                <a:cs typeface="Tahoma"/>
              </a:rPr>
              <a:t>Potential</a:t>
            </a:r>
            <a:r>
              <a:rPr sz="1400" b="1" spc="5" dirty="0">
                <a:latin typeface="Tahoma"/>
                <a:cs typeface="Tahoma"/>
              </a:rPr>
              <a:t> </a:t>
            </a:r>
            <a:r>
              <a:rPr sz="1400" b="1" spc="-5" dirty="0">
                <a:latin typeface="Tahoma"/>
                <a:cs typeface="Tahoma"/>
              </a:rPr>
              <a:t>severity:</a:t>
            </a:r>
            <a:r>
              <a:rPr sz="1400" b="1" spc="10" dirty="0">
                <a:latin typeface="Tahoma"/>
                <a:cs typeface="Tahoma"/>
              </a:rPr>
              <a:t> </a:t>
            </a:r>
            <a:r>
              <a:rPr sz="1200" b="1" dirty="0">
                <a:latin typeface="Tahoma"/>
                <a:cs typeface="Tahoma"/>
              </a:rPr>
              <a:t>C4P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48779" y="688086"/>
            <a:ext cx="3033903" cy="7546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ahoma"/>
                <a:cs typeface="Tahoma"/>
              </a:rPr>
              <a:t>Pattern:</a:t>
            </a:r>
            <a:r>
              <a:rPr sz="1400" b="1" spc="-90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Dropped</a:t>
            </a:r>
            <a:r>
              <a:rPr sz="1200" b="1" spc="-30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Object</a:t>
            </a:r>
            <a:endParaRPr sz="1200" dirty="0">
              <a:latin typeface="Tahoma"/>
              <a:cs typeface="Tahoma"/>
            </a:endParaRPr>
          </a:p>
          <a:p>
            <a:pPr marL="47625">
              <a:lnSpc>
                <a:spcPct val="100000"/>
              </a:lnSpc>
              <a:spcBef>
                <a:spcPts val="1390"/>
              </a:spcBef>
            </a:pPr>
            <a:r>
              <a:rPr sz="1200" b="1" spc="-5" dirty="0">
                <a:latin typeface="Tahoma"/>
                <a:cs typeface="Tahoma"/>
              </a:rPr>
              <a:t>Target</a:t>
            </a:r>
            <a:r>
              <a:rPr sz="1200" b="1" spc="-30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Audience:</a:t>
            </a:r>
            <a:r>
              <a:rPr sz="1200" b="1" spc="-25" dirty="0">
                <a:latin typeface="Tahoma"/>
                <a:cs typeface="Tahoma"/>
              </a:rPr>
              <a:t> </a:t>
            </a:r>
            <a:r>
              <a:rPr lang="en-US" sz="1050" spc="-5" dirty="0">
                <a:solidFill>
                  <a:srgbClr val="FF0000"/>
                </a:solidFill>
                <a:cs typeface="Tahoma"/>
              </a:rPr>
              <a:t>Drilling / Hoists – Rig Managers, Night Tool pusher and Drillers</a:t>
            </a:r>
            <a:endParaRPr sz="1050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45947" y="0"/>
            <a:ext cx="11846560" cy="532130"/>
          </a:xfrm>
          <a:custGeom>
            <a:avLst/>
            <a:gdLst/>
            <a:ahLst/>
            <a:cxnLst/>
            <a:rect l="l" t="t" r="r" b="b"/>
            <a:pathLst>
              <a:path w="11846560" h="532130">
                <a:moveTo>
                  <a:pt x="11846052" y="0"/>
                </a:moveTo>
                <a:lnTo>
                  <a:pt x="0" y="0"/>
                </a:lnTo>
                <a:lnTo>
                  <a:pt x="0" y="531876"/>
                </a:lnTo>
                <a:lnTo>
                  <a:pt x="11846052" y="531876"/>
                </a:lnTo>
                <a:lnTo>
                  <a:pt x="11846052" y="0"/>
                </a:lnTo>
                <a:close/>
              </a:path>
            </a:pathLst>
          </a:custGeom>
          <a:solidFill>
            <a:srgbClr val="FFC8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236211" y="0"/>
            <a:ext cx="40646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Tahoma"/>
                <a:cs typeface="Tahoma"/>
              </a:rPr>
              <a:t>PDO</a:t>
            </a:r>
            <a:r>
              <a:rPr sz="3600" spc="-40" dirty="0">
                <a:latin typeface="Tahoma"/>
                <a:cs typeface="Tahoma"/>
              </a:rPr>
              <a:t> </a:t>
            </a:r>
            <a:r>
              <a:rPr sz="3600" spc="-5" dirty="0">
                <a:latin typeface="Tahoma"/>
                <a:cs typeface="Tahoma"/>
              </a:rPr>
              <a:t>Second</a:t>
            </a:r>
            <a:r>
              <a:rPr sz="3600" spc="-50" dirty="0">
                <a:latin typeface="Tahoma"/>
                <a:cs typeface="Tahoma"/>
              </a:rPr>
              <a:t> </a:t>
            </a:r>
            <a:r>
              <a:rPr sz="3600" spc="-5" dirty="0">
                <a:latin typeface="Tahoma"/>
                <a:cs typeface="Tahoma"/>
              </a:rPr>
              <a:t>Alert</a:t>
            </a:r>
            <a:endParaRPr sz="3600">
              <a:latin typeface="Tahoma"/>
              <a:cs typeface="Tahom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9032747" y="1066800"/>
            <a:ext cx="2956560" cy="5486400"/>
            <a:chOff x="9032747" y="1066800"/>
            <a:chExt cx="2956560" cy="5486400"/>
          </a:xfrm>
        </p:grpSpPr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282683" y="1066800"/>
              <a:ext cx="2706624" cy="272948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32747" y="3256775"/>
              <a:ext cx="767346" cy="703338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282683" y="3956304"/>
              <a:ext cx="2706624" cy="2596896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9330816" y="5987783"/>
              <a:ext cx="563245" cy="483234"/>
            </a:xfrm>
            <a:custGeom>
              <a:avLst/>
              <a:gdLst/>
              <a:ahLst/>
              <a:cxnLst/>
              <a:rect l="l" t="t" r="r" b="b"/>
              <a:pathLst>
                <a:path w="563245" h="483235">
                  <a:moveTo>
                    <a:pt x="504316" y="0"/>
                  </a:moveTo>
                  <a:lnTo>
                    <a:pt x="190246" y="378180"/>
                  </a:lnTo>
                  <a:lnTo>
                    <a:pt x="46227" y="258635"/>
                  </a:lnTo>
                  <a:lnTo>
                    <a:pt x="0" y="314401"/>
                  </a:lnTo>
                  <a:lnTo>
                    <a:pt x="202437" y="482625"/>
                  </a:lnTo>
                  <a:lnTo>
                    <a:pt x="562863" y="48691"/>
                  </a:lnTo>
                  <a:lnTo>
                    <a:pt x="504316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330816" y="5987783"/>
              <a:ext cx="563245" cy="483234"/>
            </a:xfrm>
            <a:custGeom>
              <a:avLst/>
              <a:gdLst/>
              <a:ahLst/>
              <a:cxnLst/>
              <a:rect l="l" t="t" r="r" b="b"/>
              <a:pathLst>
                <a:path w="563245" h="483235">
                  <a:moveTo>
                    <a:pt x="0" y="314401"/>
                  </a:moveTo>
                  <a:lnTo>
                    <a:pt x="46227" y="258635"/>
                  </a:lnTo>
                  <a:lnTo>
                    <a:pt x="190246" y="378180"/>
                  </a:lnTo>
                  <a:lnTo>
                    <a:pt x="504316" y="0"/>
                  </a:lnTo>
                  <a:lnTo>
                    <a:pt x="562863" y="48691"/>
                  </a:lnTo>
                  <a:lnTo>
                    <a:pt x="202437" y="482625"/>
                  </a:lnTo>
                  <a:lnTo>
                    <a:pt x="0" y="314401"/>
                  </a:lnTo>
                  <a:close/>
                </a:path>
              </a:pathLst>
            </a:custGeom>
            <a:ln w="12700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1415796" y="6355078"/>
            <a:ext cx="7554595" cy="455295"/>
            <a:chOff x="1415796" y="6355078"/>
            <a:chExt cx="7554595" cy="455295"/>
          </a:xfrm>
        </p:grpSpPr>
        <p:sp>
          <p:nvSpPr>
            <p:cNvPr id="17" name="object 17"/>
            <p:cNvSpPr/>
            <p:nvPr/>
          </p:nvSpPr>
          <p:spPr>
            <a:xfrm>
              <a:off x="1415796" y="6400800"/>
              <a:ext cx="7554595" cy="394970"/>
            </a:xfrm>
            <a:custGeom>
              <a:avLst/>
              <a:gdLst/>
              <a:ahLst/>
              <a:cxnLst/>
              <a:rect l="l" t="t" r="r" b="b"/>
              <a:pathLst>
                <a:path w="7554595" h="394970">
                  <a:moveTo>
                    <a:pt x="7554468" y="0"/>
                  </a:moveTo>
                  <a:lnTo>
                    <a:pt x="0" y="0"/>
                  </a:lnTo>
                  <a:lnTo>
                    <a:pt x="0" y="394716"/>
                  </a:lnTo>
                  <a:lnTo>
                    <a:pt x="7554468" y="394716"/>
                  </a:lnTo>
                  <a:lnTo>
                    <a:pt x="7554468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43228" y="6355078"/>
              <a:ext cx="1919477" cy="454914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90672" y="6355078"/>
              <a:ext cx="374129" cy="454914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192780" y="6355078"/>
              <a:ext cx="334530" cy="454914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255263" y="6355078"/>
              <a:ext cx="374129" cy="454914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357372" y="6355078"/>
              <a:ext cx="358901" cy="454914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444240" y="6355078"/>
              <a:ext cx="374129" cy="454914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546347" y="6355078"/>
              <a:ext cx="425970" cy="454914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700272" y="6355078"/>
              <a:ext cx="1495805" cy="454914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924043" y="6355078"/>
              <a:ext cx="334530" cy="454914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986528" y="6355078"/>
              <a:ext cx="3972305" cy="454914"/>
            </a:xfrm>
            <a:prstGeom prst="rect">
              <a:avLst/>
            </a:prstGeom>
          </p:spPr>
        </p:pic>
      </p:grpSp>
      <p:sp>
        <p:nvSpPr>
          <p:cNvPr id="28" name="object 28"/>
          <p:cNvSpPr txBox="1"/>
          <p:nvPr/>
        </p:nvSpPr>
        <p:spPr>
          <a:xfrm>
            <a:off x="1558544" y="6398463"/>
            <a:ext cx="72688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FF00"/>
                </a:solidFill>
                <a:latin typeface="Calibri"/>
                <a:cs typeface="Calibri"/>
              </a:rPr>
              <a:t>During</a:t>
            </a:r>
            <a:r>
              <a:rPr sz="1600" b="1" spc="3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00"/>
                </a:solidFill>
                <a:latin typeface="Calibri"/>
                <a:cs typeface="Calibri"/>
              </a:rPr>
              <a:t>RIH</a:t>
            </a:r>
            <a:r>
              <a:rPr sz="1600" b="1" spc="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00"/>
                </a:solidFill>
                <a:latin typeface="Calibri"/>
                <a:cs typeface="Calibri"/>
              </a:rPr>
              <a:t>/</a:t>
            </a:r>
            <a:r>
              <a:rPr sz="1600" b="1" spc="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00"/>
                </a:solidFill>
                <a:latin typeface="Calibri"/>
                <a:cs typeface="Calibri"/>
              </a:rPr>
              <a:t>POOH</a:t>
            </a:r>
            <a:r>
              <a:rPr sz="1600" b="1" spc="2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00"/>
                </a:solidFill>
                <a:latin typeface="Calibri"/>
                <a:cs typeface="Calibri"/>
              </a:rPr>
              <a:t>2-7/8’’</a:t>
            </a:r>
            <a:r>
              <a:rPr sz="1600" b="1" spc="3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00"/>
                </a:solidFill>
                <a:latin typeface="Calibri"/>
                <a:cs typeface="Calibri"/>
              </a:rPr>
              <a:t>HT</a:t>
            </a:r>
            <a:r>
              <a:rPr sz="1600" b="1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600" b="1" spc="-45" dirty="0">
                <a:solidFill>
                  <a:srgbClr val="FFFF00"/>
                </a:solidFill>
                <a:latin typeface="Calibri"/>
                <a:cs typeface="Calibri"/>
              </a:rPr>
              <a:t>PAC</a:t>
            </a:r>
            <a:r>
              <a:rPr sz="1600" b="1" spc="2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00"/>
                </a:solidFill>
                <a:latin typeface="Calibri"/>
                <a:cs typeface="Calibri"/>
              </a:rPr>
              <a:t>pipe,</a:t>
            </a:r>
            <a:r>
              <a:rPr sz="1600" b="1" spc="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00"/>
                </a:solidFill>
                <a:latin typeface="Calibri"/>
                <a:cs typeface="Calibri"/>
              </a:rPr>
              <a:t>X-Over</a:t>
            </a:r>
            <a:r>
              <a:rPr sz="1600" b="1" spc="3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00"/>
                </a:solidFill>
                <a:latin typeface="Calibri"/>
                <a:cs typeface="Calibri"/>
              </a:rPr>
              <a:t>must</a:t>
            </a:r>
            <a:r>
              <a:rPr sz="1600" b="1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00"/>
                </a:solidFill>
                <a:latin typeface="Calibri"/>
                <a:cs typeface="Calibri"/>
              </a:rPr>
              <a:t>be</a:t>
            </a:r>
            <a:r>
              <a:rPr sz="1600" b="1" spc="1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00"/>
                </a:solidFill>
                <a:latin typeface="Calibri"/>
                <a:cs typeface="Calibri"/>
              </a:rPr>
              <a:t>used</a:t>
            </a:r>
            <a:r>
              <a:rPr sz="1600" b="1" spc="2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00"/>
                </a:solidFill>
                <a:latin typeface="Calibri"/>
                <a:cs typeface="Calibri"/>
              </a:rPr>
              <a:t>as</a:t>
            </a:r>
            <a:r>
              <a:rPr sz="1600" b="1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00"/>
                </a:solidFill>
                <a:latin typeface="Calibri"/>
                <a:cs typeface="Calibri"/>
              </a:rPr>
              <a:t>a</a:t>
            </a:r>
            <a:r>
              <a:rPr sz="1600" b="1" spc="5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00"/>
                </a:solidFill>
                <a:latin typeface="Calibri"/>
                <a:cs typeface="Calibri"/>
              </a:rPr>
              <a:t>secondary</a:t>
            </a:r>
            <a:r>
              <a:rPr sz="1600" b="1" spc="4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FFFF00"/>
                </a:solidFill>
                <a:latin typeface="Calibri"/>
                <a:cs typeface="Calibri"/>
              </a:rPr>
              <a:t>retention</a:t>
            </a: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1355" y="0"/>
            <a:ext cx="12011025" cy="447040"/>
          </a:xfrm>
          <a:custGeom>
            <a:avLst/>
            <a:gdLst/>
            <a:ahLst/>
            <a:cxnLst/>
            <a:rect l="l" t="t" r="r" b="b"/>
            <a:pathLst>
              <a:path w="12011025" h="447040">
                <a:moveTo>
                  <a:pt x="0" y="446532"/>
                </a:moveTo>
                <a:lnTo>
                  <a:pt x="12010643" y="446532"/>
                </a:lnTo>
                <a:lnTo>
                  <a:pt x="12010643" y="0"/>
                </a:lnTo>
                <a:lnTo>
                  <a:pt x="0" y="0"/>
                </a:lnTo>
                <a:lnTo>
                  <a:pt x="0" y="446532"/>
                </a:lnTo>
                <a:close/>
              </a:path>
            </a:pathLst>
          </a:custGeom>
          <a:solidFill>
            <a:srgbClr val="FFC8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04715" y="0"/>
            <a:ext cx="29679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Management</a:t>
            </a:r>
            <a:r>
              <a:rPr spc="-45" dirty="0"/>
              <a:t> </a:t>
            </a:r>
            <a:r>
              <a:rPr dirty="0"/>
              <a:t>self</a:t>
            </a:r>
            <a:r>
              <a:rPr spc="-30" dirty="0"/>
              <a:t> </a:t>
            </a:r>
            <a:r>
              <a:rPr dirty="0"/>
              <a:t>audit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84576" y="6498334"/>
            <a:ext cx="5590032" cy="359663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70991" y="1268349"/>
            <a:ext cx="10625455" cy="3420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181610" indent="-3429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ahoma"/>
                <a:cs typeface="Tahoma"/>
              </a:rPr>
              <a:t>As</a:t>
            </a:r>
            <a:r>
              <a:rPr sz="1400" b="1" spc="5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a learning</a:t>
            </a:r>
            <a:r>
              <a:rPr sz="1400" b="1" spc="15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from</a:t>
            </a:r>
            <a:r>
              <a:rPr sz="1400" b="1" spc="-10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this</a:t>
            </a:r>
            <a:r>
              <a:rPr sz="1400" b="1" spc="15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incident</a:t>
            </a:r>
            <a:r>
              <a:rPr sz="1400" b="1" spc="10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and</a:t>
            </a:r>
            <a:r>
              <a:rPr sz="1400" b="1" spc="-5" dirty="0">
                <a:latin typeface="Tahoma"/>
                <a:cs typeface="Tahoma"/>
              </a:rPr>
              <a:t> ensure</a:t>
            </a:r>
            <a:r>
              <a:rPr sz="1400" b="1" spc="20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continual</a:t>
            </a:r>
            <a:r>
              <a:rPr sz="1400" b="1" spc="5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improvement</a:t>
            </a:r>
            <a:r>
              <a:rPr sz="1400" b="1" spc="5" dirty="0">
                <a:latin typeface="Tahoma"/>
                <a:cs typeface="Tahoma"/>
              </a:rPr>
              <a:t> </a:t>
            </a:r>
            <a:r>
              <a:rPr sz="1400" b="1" spc="-5" dirty="0">
                <a:latin typeface="Tahoma"/>
                <a:cs typeface="Tahoma"/>
              </a:rPr>
              <a:t>all</a:t>
            </a:r>
            <a:r>
              <a:rPr sz="1400" b="1" spc="10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contract</a:t>
            </a:r>
            <a:r>
              <a:rPr sz="1400" b="1" spc="-20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managers</a:t>
            </a:r>
            <a:r>
              <a:rPr sz="1400" b="1" spc="5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must</a:t>
            </a:r>
            <a:r>
              <a:rPr sz="1400" b="1" spc="5" dirty="0">
                <a:latin typeface="Tahoma"/>
                <a:cs typeface="Tahoma"/>
              </a:rPr>
              <a:t> </a:t>
            </a:r>
            <a:r>
              <a:rPr sz="1400" b="1" spc="-5" dirty="0">
                <a:latin typeface="Tahoma"/>
                <a:cs typeface="Tahoma"/>
              </a:rPr>
              <a:t>review</a:t>
            </a:r>
            <a:r>
              <a:rPr sz="1400" b="1" spc="35" dirty="0">
                <a:latin typeface="Tahoma"/>
                <a:cs typeface="Tahoma"/>
              </a:rPr>
              <a:t> </a:t>
            </a:r>
            <a:r>
              <a:rPr sz="1400" b="1" spc="-5" dirty="0">
                <a:latin typeface="Tahoma"/>
                <a:cs typeface="Tahoma"/>
              </a:rPr>
              <a:t>their</a:t>
            </a:r>
            <a:r>
              <a:rPr sz="1400" b="1" spc="10" dirty="0">
                <a:latin typeface="Tahoma"/>
                <a:cs typeface="Tahoma"/>
              </a:rPr>
              <a:t> </a:t>
            </a:r>
            <a:r>
              <a:rPr sz="1400" b="1" spc="-5" dirty="0">
                <a:latin typeface="Tahoma"/>
                <a:cs typeface="Tahoma"/>
              </a:rPr>
              <a:t>HSE</a:t>
            </a:r>
            <a:r>
              <a:rPr sz="1400" b="1" spc="15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risk </a:t>
            </a:r>
            <a:r>
              <a:rPr sz="1400" b="1" spc="-395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management</a:t>
            </a:r>
            <a:r>
              <a:rPr sz="1400" b="1" spc="-10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against the</a:t>
            </a:r>
            <a:r>
              <a:rPr sz="1400" b="1" spc="5" dirty="0">
                <a:latin typeface="Tahoma"/>
                <a:cs typeface="Tahoma"/>
              </a:rPr>
              <a:t> </a:t>
            </a:r>
            <a:r>
              <a:rPr sz="1400" b="1" spc="-5" dirty="0">
                <a:latin typeface="Tahoma"/>
                <a:cs typeface="Tahoma"/>
              </a:rPr>
              <a:t>questions</a:t>
            </a:r>
            <a:r>
              <a:rPr sz="1400" b="1" spc="10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asked</a:t>
            </a:r>
            <a:r>
              <a:rPr sz="1400" b="1" spc="5" dirty="0">
                <a:latin typeface="Tahoma"/>
                <a:cs typeface="Tahoma"/>
              </a:rPr>
              <a:t> </a:t>
            </a:r>
            <a:r>
              <a:rPr sz="1400" b="1" spc="-5" dirty="0">
                <a:latin typeface="Tahoma"/>
                <a:cs typeface="Tahoma"/>
              </a:rPr>
              <a:t>below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Tahoma"/>
              <a:cs typeface="Tahoma"/>
            </a:endParaRPr>
          </a:p>
          <a:p>
            <a:pPr marL="151765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Tahoma"/>
                <a:cs typeface="Tahoma"/>
              </a:rPr>
              <a:t>Confirm</a:t>
            </a:r>
            <a:r>
              <a:rPr sz="1800" b="1" spc="-40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the</a:t>
            </a:r>
            <a:r>
              <a:rPr sz="1800" b="1" spc="-20" dirty="0">
                <a:latin typeface="Tahoma"/>
                <a:cs typeface="Tahoma"/>
              </a:rPr>
              <a:t> </a:t>
            </a:r>
            <a:r>
              <a:rPr sz="1800" b="1" spc="-5" dirty="0">
                <a:latin typeface="Tahoma"/>
                <a:cs typeface="Tahoma"/>
              </a:rPr>
              <a:t>following: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100">
              <a:latin typeface="Tahoma"/>
              <a:cs typeface="Tahoma"/>
            </a:endParaRPr>
          </a:p>
          <a:p>
            <a:pPr marL="495300" indent="-344170">
              <a:lnSpc>
                <a:spcPct val="100000"/>
              </a:lnSpc>
              <a:buAutoNum type="arabicPeriod"/>
              <a:tabLst>
                <a:tab pos="495300" algn="l"/>
                <a:tab pos="495934" algn="l"/>
              </a:tabLst>
            </a:pP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Do</a:t>
            </a:r>
            <a:r>
              <a:rPr sz="1600" spc="1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0033CC"/>
                </a:solidFill>
                <a:latin typeface="Calibri"/>
                <a:cs typeface="Calibri"/>
              </a:rPr>
              <a:t>you</a:t>
            </a:r>
            <a:r>
              <a:rPr sz="1600" spc="2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0033CC"/>
                </a:solidFill>
                <a:latin typeface="Calibri"/>
                <a:cs typeface="Calibri"/>
              </a:rPr>
              <a:t>have</a:t>
            </a:r>
            <a:r>
              <a:rPr sz="1600" spc="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an</a:t>
            </a:r>
            <a:r>
              <a:rPr sz="1600" spc="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0033CC"/>
                </a:solidFill>
                <a:latin typeface="Calibri"/>
                <a:cs typeface="Calibri"/>
              </a:rPr>
              <a:t>effective</a:t>
            </a:r>
            <a:r>
              <a:rPr sz="1600" spc="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0033CC"/>
                </a:solidFill>
                <a:latin typeface="Calibri"/>
                <a:cs typeface="Calibri"/>
              </a:rPr>
              <a:t>TBT</a:t>
            </a:r>
            <a:r>
              <a:rPr sz="160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with</a:t>
            </a:r>
            <a:r>
              <a:rPr sz="1600" spc="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TRIC</a:t>
            </a:r>
            <a:r>
              <a:rPr sz="160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and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 JSA</a:t>
            </a:r>
            <a:r>
              <a:rPr sz="1600" spc="1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to</a:t>
            </a:r>
            <a:r>
              <a:rPr sz="1600" spc="1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0033CC"/>
                </a:solidFill>
                <a:latin typeface="Calibri"/>
                <a:cs typeface="Calibri"/>
              </a:rPr>
              <a:t>cover</a:t>
            </a:r>
            <a:r>
              <a:rPr sz="1600" spc="3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0033CC"/>
                </a:solidFill>
                <a:latin typeface="Calibri"/>
                <a:cs typeface="Calibri"/>
              </a:rPr>
              <a:t>all</a:t>
            </a:r>
            <a:r>
              <a:rPr sz="1600" spc="-2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the</a:t>
            </a:r>
            <a:r>
              <a:rPr sz="1600" spc="1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0033CC"/>
                </a:solidFill>
                <a:latin typeface="Calibri"/>
                <a:cs typeface="Calibri"/>
              </a:rPr>
              <a:t>hazards</a:t>
            </a:r>
            <a:r>
              <a:rPr sz="160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/</a:t>
            </a:r>
            <a:r>
              <a:rPr sz="160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risks</a:t>
            </a:r>
            <a:r>
              <a:rPr sz="1600" spc="1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and </a:t>
            </a:r>
            <a:r>
              <a:rPr sz="1600" spc="-15" dirty="0">
                <a:solidFill>
                  <a:srgbClr val="0033CC"/>
                </a:solidFill>
                <a:latin typeface="Calibri"/>
                <a:cs typeface="Calibri"/>
              </a:rPr>
              <a:t>controls</a:t>
            </a:r>
            <a:r>
              <a:rPr sz="1600" spc="1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0033CC"/>
                </a:solidFill>
                <a:latin typeface="Calibri"/>
                <a:cs typeface="Calibri"/>
              </a:rPr>
              <a:t>for</a:t>
            </a:r>
            <a:r>
              <a:rPr sz="1600" spc="1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the</a:t>
            </a:r>
            <a:r>
              <a:rPr sz="1600" spc="1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task?</a:t>
            </a:r>
            <a:endParaRPr sz="1600">
              <a:latin typeface="Calibri"/>
              <a:cs typeface="Calibri"/>
            </a:endParaRPr>
          </a:p>
          <a:p>
            <a:pPr marL="495300" indent="-344170">
              <a:lnSpc>
                <a:spcPct val="100000"/>
              </a:lnSpc>
              <a:buAutoNum type="arabicPeriod"/>
              <a:tabLst>
                <a:tab pos="495300" algn="l"/>
                <a:tab pos="495934" algn="l"/>
              </a:tabLst>
            </a:pP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Do</a:t>
            </a:r>
            <a:r>
              <a:rPr sz="160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0033CC"/>
                </a:solidFill>
                <a:latin typeface="Calibri"/>
                <a:cs typeface="Calibri"/>
              </a:rPr>
              <a:t>you</a:t>
            </a:r>
            <a:r>
              <a:rPr sz="1600" spc="2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ensure</a:t>
            </a:r>
            <a:r>
              <a:rPr sz="1600" spc="1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full</a:t>
            </a:r>
            <a:r>
              <a:rPr sz="1600" spc="-2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inspection of</a:t>
            </a:r>
            <a:r>
              <a:rPr sz="1600" spc="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equipment</a:t>
            </a:r>
            <a:r>
              <a:rPr sz="1600" spc="-1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prior</a:t>
            </a:r>
            <a:r>
              <a:rPr sz="1600" spc="1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to</a:t>
            </a:r>
            <a:r>
              <a:rPr sz="160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use?</a:t>
            </a:r>
            <a:endParaRPr sz="1600">
              <a:latin typeface="Calibri"/>
              <a:cs typeface="Calibri"/>
            </a:endParaRPr>
          </a:p>
          <a:p>
            <a:pPr marL="495300" indent="-344170">
              <a:lnSpc>
                <a:spcPct val="100000"/>
              </a:lnSpc>
              <a:buAutoNum type="arabicPeriod"/>
              <a:tabLst>
                <a:tab pos="495300" algn="l"/>
                <a:tab pos="495934" algn="l"/>
              </a:tabLst>
            </a:pP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Do</a:t>
            </a:r>
            <a:r>
              <a:rPr sz="160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0033CC"/>
                </a:solidFill>
                <a:latin typeface="Calibri"/>
                <a:cs typeface="Calibri"/>
              </a:rPr>
              <a:t>you</a:t>
            </a:r>
            <a:r>
              <a:rPr sz="1600" spc="2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0033CC"/>
                </a:solidFill>
                <a:latin typeface="Calibri"/>
                <a:cs typeface="Calibri"/>
              </a:rPr>
              <a:t>have</a:t>
            </a:r>
            <a:r>
              <a:rPr sz="160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0033CC"/>
                </a:solidFill>
                <a:latin typeface="Calibri"/>
                <a:cs typeface="Calibri"/>
              </a:rPr>
              <a:t>effective</a:t>
            </a:r>
            <a:r>
              <a:rPr sz="160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shared</a:t>
            </a:r>
            <a:r>
              <a:rPr sz="1600" spc="1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assets</a:t>
            </a:r>
            <a:r>
              <a:rPr sz="1600" spc="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0033CC"/>
                </a:solidFill>
                <a:latin typeface="Calibri"/>
                <a:cs typeface="Calibri"/>
              </a:rPr>
              <a:t>system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in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0033CC"/>
                </a:solidFill>
                <a:latin typeface="Calibri"/>
                <a:cs typeface="Calibri"/>
              </a:rPr>
              <a:t>your</a:t>
            </a:r>
            <a:r>
              <a:rPr sz="1600" spc="2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organization?</a:t>
            </a:r>
            <a:endParaRPr sz="1600">
              <a:latin typeface="Calibri"/>
              <a:cs typeface="Calibri"/>
            </a:endParaRPr>
          </a:p>
          <a:p>
            <a:pPr marL="495300" marR="5080" indent="-343535">
              <a:lnSpc>
                <a:spcPct val="100000"/>
              </a:lnSpc>
              <a:buAutoNum type="arabicPeriod"/>
              <a:tabLst>
                <a:tab pos="495300" algn="l"/>
                <a:tab pos="495934" algn="l"/>
              </a:tabLst>
            </a:pP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Do</a:t>
            </a:r>
            <a:r>
              <a:rPr sz="1600" spc="1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0033CC"/>
                </a:solidFill>
                <a:latin typeface="Calibri"/>
                <a:cs typeface="Calibri"/>
              </a:rPr>
              <a:t>you</a:t>
            </a:r>
            <a:r>
              <a:rPr sz="1600" spc="2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empower</a:t>
            </a:r>
            <a:r>
              <a:rPr sz="1600" spc="4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the</a:t>
            </a:r>
            <a:r>
              <a:rPr sz="1600" spc="1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site</a:t>
            </a:r>
            <a:r>
              <a:rPr sz="1600" spc="-1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leadership</a:t>
            </a:r>
            <a:r>
              <a:rPr sz="160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to</a:t>
            </a:r>
            <a:r>
              <a:rPr sz="1600" spc="1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intervene</a:t>
            </a:r>
            <a:r>
              <a:rPr sz="1600" spc="1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and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 ensure</a:t>
            </a:r>
            <a:r>
              <a:rPr sz="1600" spc="3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stop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work</a:t>
            </a:r>
            <a:r>
              <a:rPr sz="1600" spc="3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authority</a:t>
            </a:r>
            <a:r>
              <a:rPr sz="1600" spc="1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0033CC"/>
                </a:solidFill>
                <a:latin typeface="Calibri"/>
                <a:cs typeface="Calibri"/>
              </a:rPr>
              <a:t>(SWA)</a:t>
            </a:r>
            <a:r>
              <a:rPr sz="1600" spc="2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is</a:t>
            </a:r>
            <a:r>
              <a:rPr sz="160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0033CC"/>
                </a:solidFill>
                <a:latin typeface="Calibri"/>
                <a:cs typeface="Calibri"/>
              </a:rPr>
              <a:t>enforced</a:t>
            </a:r>
            <a:r>
              <a:rPr sz="1600" spc="3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when</a:t>
            </a:r>
            <a:r>
              <a:rPr sz="1600" spc="1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they</a:t>
            </a:r>
            <a:r>
              <a:rPr sz="1600" spc="1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witness</a:t>
            </a:r>
            <a:r>
              <a:rPr sz="1600" spc="1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any </a:t>
            </a:r>
            <a:r>
              <a:rPr sz="1600" spc="-34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mishandling</a:t>
            </a:r>
            <a:r>
              <a:rPr sz="1600" spc="-5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of</a:t>
            </a:r>
            <a:r>
              <a:rPr sz="1600" spc="1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equipment</a:t>
            </a:r>
            <a:r>
              <a:rPr sz="160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or</a:t>
            </a:r>
            <a:r>
              <a:rPr sz="1600" spc="1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incorrect</a:t>
            </a:r>
            <a:r>
              <a:rPr sz="1600" spc="3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usage</a:t>
            </a:r>
            <a:r>
              <a:rPr sz="1600" spc="-2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of</a:t>
            </a:r>
            <a:r>
              <a:rPr sz="1600" spc="1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tools?</a:t>
            </a:r>
            <a:endParaRPr sz="1600">
              <a:latin typeface="Calibri"/>
              <a:cs typeface="Calibri"/>
            </a:endParaRPr>
          </a:p>
          <a:p>
            <a:pPr marL="495300" indent="-344170">
              <a:lnSpc>
                <a:spcPct val="100000"/>
              </a:lnSpc>
              <a:buAutoNum type="arabicPeriod"/>
              <a:tabLst>
                <a:tab pos="495300" algn="l"/>
                <a:tab pos="495934" algn="l"/>
              </a:tabLst>
            </a:pP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Do</a:t>
            </a:r>
            <a:r>
              <a:rPr sz="1600" spc="1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0033CC"/>
                </a:solidFill>
                <a:latin typeface="Calibri"/>
                <a:cs typeface="Calibri"/>
              </a:rPr>
              <a:t>you</a:t>
            </a:r>
            <a:r>
              <a:rPr sz="1600" spc="2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0033CC"/>
                </a:solidFill>
                <a:latin typeface="Calibri"/>
                <a:cs typeface="Calibri"/>
              </a:rPr>
              <a:t>have</a:t>
            </a:r>
            <a:r>
              <a:rPr sz="160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an</a:t>
            </a:r>
            <a:r>
              <a:rPr sz="160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effective</a:t>
            </a:r>
            <a:r>
              <a:rPr sz="160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audit/assurance</a:t>
            </a:r>
            <a:r>
              <a:rPr sz="1600" spc="-1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process</a:t>
            </a:r>
            <a:r>
              <a:rPr sz="1600" spc="2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to</a:t>
            </a:r>
            <a:r>
              <a:rPr sz="1600" spc="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identify</a:t>
            </a:r>
            <a:r>
              <a:rPr sz="1600" spc="-2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shortfalls</a:t>
            </a:r>
            <a:r>
              <a:rPr sz="160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in</a:t>
            </a:r>
            <a:r>
              <a:rPr sz="1600" spc="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0033CC"/>
                </a:solidFill>
                <a:latin typeface="Calibri"/>
                <a:cs typeface="Calibri"/>
              </a:rPr>
              <a:t>your</a:t>
            </a:r>
            <a:r>
              <a:rPr sz="1600" spc="1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risk</a:t>
            </a:r>
            <a:r>
              <a:rPr sz="1600" spc="1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management</a:t>
            </a:r>
            <a:r>
              <a:rPr sz="160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tool,</a:t>
            </a:r>
            <a:r>
              <a:rPr sz="1600" spc="1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0033CC"/>
                </a:solidFill>
                <a:latin typeface="Calibri"/>
                <a:cs typeface="Calibri"/>
              </a:rPr>
              <a:t>JSA</a:t>
            </a:r>
            <a:r>
              <a:rPr sz="1600" spc="1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or</a:t>
            </a:r>
            <a:r>
              <a:rPr sz="1600" spc="1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SOP?</a:t>
            </a:r>
            <a:endParaRPr sz="1600">
              <a:latin typeface="Calibri"/>
              <a:cs typeface="Calibri"/>
            </a:endParaRPr>
          </a:p>
          <a:p>
            <a:pPr marL="495300" marR="437515" indent="-343535">
              <a:lnSpc>
                <a:spcPct val="100000"/>
              </a:lnSpc>
              <a:buAutoNum type="arabicPeriod"/>
              <a:tabLst>
                <a:tab pos="495300" algn="l"/>
                <a:tab pos="495934" algn="l"/>
              </a:tabLst>
            </a:pP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Do</a:t>
            </a:r>
            <a:r>
              <a:rPr sz="1600" spc="1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0033CC"/>
                </a:solidFill>
                <a:latin typeface="Calibri"/>
                <a:cs typeface="Calibri"/>
              </a:rPr>
              <a:t>you</a:t>
            </a:r>
            <a:r>
              <a:rPr sz="1600" spc="2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ensure</a:t>
            </a:r>
            <a:r>
              <a:rPr sz="1600" spc="2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LFI</a:t>
            </a:r>
            <a:r>
              <a:rPr sz="1600" spc="1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0033CC"/>
                </a:solidFill>
                <a:latin typeface="Calibri"/>
                <a:cs typeface="Calibri"/>
              </a:rPr>
              <a:t>from</a:t>
            </a:r>
            <a:r>
              <a:rPr sz="1600" spc="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past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 similar</a:t>
            </a:r>
            <a:r>
              <a:rPr sz="1600" spc="-1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incidents</a:t>
            </a:r>
            <a:r>
              <a:rPr sz="1600" spc="-2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0033CC"/>
                </a:solidFill>
                <a:latin typeface="Calibri"/>
                <a:cs typeface="Calibri"/>
              </a:rPr>
              <a:t>are</a:t>
            </a:r>
            <a:r>
              <a:rPr sz="1600" spc="2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widely</a:t>
            </a:r>
            <a:r>
              <a:rPr sz="1600" spc="1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shared</a:t>
            </a:r>
            <a:r>
              <a:rPr sz="1600" spc="1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across</a:t>
            </a:r>
            <a:r>
              <a:rPr sz="1600" spc="2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0033CC"/>
                </a:solidFill>
                <a:latin typeface="Calibri"/>
                <a:cs typeface="Calibri"/>
              </a:rPr>
              <a:t>all</a:t>
            </a:r>
            <a:r>
              <a:rPr sz="1600" spc="-2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levels</a:t>
            </a:r>
            <a:r>
              <a:rPr sz="1600" spc="1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in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the</a:t>
            </a:r>
            <a:r>
              <a:rPr sz="1600" spc="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organization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especially</a:t>
            </a:r>
            <a:r>
              <a:rPr sz="1600" spc="-1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with</a:t>
            </a:r>
            <a:r>
              <a:rPr sz="1600" spc="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site </a:t>
            </a:r>
            <a:r>
              <a:rPr sz="1600" spc="-35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leadership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 teams,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and</a:t>
            </a:r>
            <a:r>
              <a:rPr sz="1600" spc="-1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that</a:t>
            </a:r>
            <a:r>
              <a:rPr sz="1600" spc="-1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effectiveness</a:t>
            </a:r>
            <a:r>
              <a:rPr sz="1600" spc="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of</a:t>
            </a:r>
            <a:r>
              <a:rPr sz="1600" spc="1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understanding</a:t>
            </a:r>
            <a:r>
              <a:rPr sz="1600" spc="-2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33CC"/>
                </a:solidFill>
                <a:latin typeface="Calibri"/>
                <a:cs typeface="Calibri"/>
              </a:rPr>
              <a:t>is</a:t>
            </a:r>
            <a:r>
              <a:rPr sz="1600" spc="-1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33CC"/>
                </a:solidFill>
                <a:latin typeface="Calibri"/>
                <a:cs typeface="Calibri"/>
              </a:rPr>
              <a:t>assured?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0590" y="5878206"/>
            <a:ext cx="5880100" cy="2032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50" i="1" spc="-25" dirty="0">
                <a:solidFill>
                  <a:srgbClr val="4471C4"/>
                </a:solidFill>
                <a:latin typeface="Calibri"/>
                <a:cs typeface="Calibri"/>
              </a:rPr>
              <a:t>*</a:t>
            </a:r>
            <a:r>
              <a:rPr sz="1150" i="1" spc="-10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z="1150" i="1" spc="-15" dirty="0">
                <a:solidFill>
                  <a:srgbClr val="4471C4"/>
                </a:solidFill>
                <a:latin typeface="Calibri"/>
                <a:cs typeface="Calibri"/>
              </a:rPr>
              <a:t>If </a:t>
            </a:r>
            <a:r>
              <a:rPr sz="1150" i="1" spc="-10" dirty="0">
                <a:solidFill>
                  <a:srgbClr val="4471C4"/>
                </a:solidFill>
                <a:latin typeface="Calibri"/>
                <a:cs typeface="Calibri"/>
              </a:rPr>
              <a:t>the</a:t>
            </a:r>
            <a:r>
              <a:rPr sz="1150" i="1" spc="-35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z="1150" i="1" spc="-25" dirty="0">
                <a:solidFill>
                  <a:srgbClr val="4471C4"/>
                </a:solidFill>
                <a:latin typeface="Calibri"/>
                <a:cs typeface="Calibri"/>
              </a:rPr>
              <a:t>answer</a:t>
            </a:r>
            <a:r>
              <a:rPr sz="1150" i="1" spc="-15" dirty="0">
                <a:solidFill>
                  <a:srgbClr val="4471C4"/>
                </a:solidFill>
                <a:latin typeface="Calibri"/>
                <a:cs typeface="Calibri"/>
              </a:rPr>
              <a:t> is</a:t>
            </a:r>
            <a:r>
              <a:rPr sz="1150" i="1" spc="-25" dirty="0">
                <a:solidFill>
                  <a:srgbClr val="4471C4"/>
                </a:solidFill>
                <a:latin typeface="Calibri"/>
                <a:cs typeface="Calibri"/>
              </a:rPr>
              <a:t> NO</a:t>
            </a:r>
            <a:r>
              <a:rPr sz="1150" i="1" spc="-10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z="1150" i="1" spc="-15" dirty="0">
                <a:solidFill>
                  <a:srgbClr val="4471C4"/>
                </a:solidFill>
                <a:latin typeface="Calibri"/>
                <a:cs typeface="Calibri"/>
              </a:rPr>
              <a:t>to</a:t>
            </a:r>
            <a:r>
              <a:rPr sz="1150" i="1" spc="-30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z="1150" i="1" spc="-35" dirty="0">
                <a:solidFill>
                  <a:srgbClr val="4471C4"/>
                </a:solidFill>
                <a:latin typeface="Calibri"/>
                <a:cs typeface="Calibri"/>
              </a:rPr>
              <a:t>any</a:t>
            </a:r>
            <a:r>
              <a:rPr sz="1150" i="1" spc="-15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z="1150" i="1" spc="-10" dirty="0">
                <a:solidFill>
                  <a:srgbClr val="4471C4"/>
                </a:solidFill>
                <a:latin typeface="Calibri"/>
                <a:cs typeface="Calibri"/>
              </a:rPr>
              <a:t>of</a:t>
            </a:r>
            <a:r>
              <a:rPr sz="1150" i="1" spc="-25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z="1150" i="1" spc="-10" dirty="0">
                <a:solidFill>
                  <a:srgbClr val="4471C4"/>
                </a:solidFill>
                <a:latin typeface="Calibri"/>
                <a:cs typeface="Calibri"/>
              </a:rPr>
              <a:t>the</a:t>
            </a:r>
            <a:r>
              <a:rPr sz="1150" i="1" spc="-20" dirty="0">
                <a:solidFill>
                  <a:srgbClr val="4471C4"/>
                </a:solidFill>
                <a:latin typeface="Calibri"/>
                <a:cs typeface="Calibri"/>
              </a:rPr>
              <a:t> above</a:t>
            </a:r>
            <a:r>
              <a:rPr sz="1150" i="1" spc="-45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z="1150" i="1" spc="-15" dirty="0">
                <a:solidFill>
                  <a:srgbClr val="4471C4"/>
                </a:solidFill>
                <a:latin typeface="Calibri"/>
                <a:cs typeface="Calibri"/>
              </a:rPr>
              <a:t>questions</a:t>
            </a:r>
            <a:r>
              <a:rPr sz="1150" i="1" spc="-40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z="1150" i="1" spc="-20" dirty="0">
                <a:solidFill>
                  <a:srgbClr val="4471C4"/>
                </a:solidFill>
                <a:latin typeface="Calibri"/>
                <a:cs typeface="Calibri"/>
              </a:rPr>
              <a:t>please</a:t>
            </a:r>
            <a:r>
              <a:rPr sz="1150" i="1" spc="-30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z="1150" i="1" spc="-10" dirty="0">
                <a:solidFill>
                  <a:srgbClr val="4471C4"/>
                </a:solidFill>
                <a:latin typeface="Calibri"/>
                <a:cs typeface="Calibri"/>
              </a:rPr>
              <a:t>ensure</a:t>
            </a:r>
            <a:r>
              <a:rPr sz="1150" i="1" spc="-20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z="1150" i="1" spc="-10" dirty="0">
                <a:solidFill>
                  <a:srgbClr val="4471C4"/>
                </a:solidFill>
                <a:latin typeface="Calibri"/>
                <a:cs typeface="Calibri"/>
              </a:rPr>
              <a:t>you</a:t>
            </a:r>
            <a:r>
              <a:rPr sz="1150" i="1" spc="-40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z="1150" i="1" spc="-25" dirty="0">
                <a:solidFill>
                  <a:srgbClr val="4471C4"/>
                </a:solidFill>
                <a:latin typeface="Calibri"/>
                <a:cs typeface="Calibri"/>
              </a:rPr>
              <a:t>take</a:t>
            </a:r>
            <a:r>
              <a:rPr sz="1150" i="1" spc="-15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z="1150" i="1" spc="-20" dirty="0">
                <a:solidFill>
                  <a:srgbClr val="4471C4"/>
                </a:solidFill>
                <a:latin typeface="Calibri"/>
                <a:cs typeface="Calibri"/>
              </a:rPr>
              <a:t>action</a:t>
            </a:r>
            <a:r>
              <a:rPr sz="1150" i="1" spc="-50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z="1150" i="1" spc="-15" dirty="0">
                <a:solidFill>
                  <a:srgbClr val="4471C4"/>
                </a:solidFill>
                <a:latin typeface="Calibri"/>
                <a:cs typeface="Calibri"/>
              </a:rPr>
              <a:t>to</a:t>
            </a:r>
            <a:r>
              <a:rPr sz="1150" i="1" spc="-25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z="1150" i="1" spc="-10" dirty="0">
                <a:solidFill>
                  <a:srgbClr val="4471C4"/>
                </a:solidFill>
                <a:latin typeface="Calibri"/>
                <a:cs typeface="Calibri"/>
              </a:rPr>
              <a:t>correct</a:t>
            </a:r>
            <a:r>
              <a:rPr sz="1150" i="1" spc="-45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z="1150" i="1" spc="-15" dirty="0">
                <a:solidFill>
                  <a:srgbClr val="4471C4"/>
                </a:solidFill>
                <a:latin typeface="Calibri"/>
                <a:cs typeface="Calibri"/>
              </a:rPr>
              <a:t>this</a:t>
            </a:r>
            <a:r>
              <a:rPr sz="1150" i="1" spc="-30" dirty="0">
                <a:solidFill>
                  <a:srgbClr val="4471C4"/>
                </a:solidFill>
                <a:latin typeface="Calibri"/>
                <a:cs typeface="Calibri"/>
              </a:rPr>
              <a:t> </a:t>
            </a:r>
            <a:r>
              <a:rPr sz="1150" i="1" spc="-25" dirty="0">
                <a:solidFill>
                  <a:srgbClr val="4471C4"/>
                </a:solidFill>
                <a:latin typeface="Calibri"/>
                <a:cs typeface="Calibri"/>
              </a:rPr>
              <a:t>finding</a:t>
            </a:r>
            <a:endParaRPr sz="11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5096" y="688086"/>
            <a:ext cx="15113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ahoma"/>
                <a:cs typeface="Tahoma"/>
              </a:rPr>
              <a:t>Date:</a:t>
            </a:r>
            <a:r>
              <a:rPr sz="1400" b="1" spc="-105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02/03/2022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76042" y="688086"/>
            <a:ext cx="2078989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Tahoma"/>
                <a:cs typeface="Tahoma"/>
              </a:rPr>
              <a:t>Incident</a:t>
            </a:r>
            <a:r>
              <a:rPr sz="1400" b="1" dirty="0">
                <a:latin typeface="Tahoma"/>
                <a:cs typeface="Tahoma"/>
              </a:rPr>
              <a:t> </a:t>
            </a:r>
            <a:r>
              <a:rPr sz="1400" b="1" spc="-5" dirty="0">
                <a:latin typeface="Tahoma"/>
                <a:cs typeface="Tahoma"/>
              </a:rPr>
              <a:t>title:</a:t>
            </a:r>
            <a:r>
              <a:rPr sz="1400" b="1" spc="10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HiPo </a:t>
            </a:r>
            <a:r>
              <a:rPr sz="1200" b="1" dirty="0">
                <a:latin typeface="Tahoma"/>
                <a:cs typeface="Tahoma"/>
              </a:rPr>
              <a:t>#</a:t>
            </a:r>
            <a:r>
              <a:rPr sz="1200" b="1" spc="-10" dirty="0">
                <a:latin typeface="Tahoma"/>
                <a:cs typeface="Tahoma"/>
              </a:rPr>
              <a:t> </a:t>
            </a:r>
            <a:r>
              <a:rPr sz="1200" b="1" dirty="0">
                <a:latin typeface="Tahoma"/>
                <a:cs typeface="Tahoma"/>
              </a:rPr>
              <a:t>20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67680" y="688086"/>
            <a:ext cx="20066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ahoma"/>
                <a:cs typeface="Tahoma"/>
              </a:rPr>
              <a:t>Pattern:</a:t>
            </a:r>
            <a:r>
              <a:rPr sz="1400" b="1" spc="-90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Dropped</a:t>
            </a:r>
            <a:r>
              <a:rPr sz="1200" b="1" spc="-25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Object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46057" y="688086"/>
            <a:ext cx="202374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Tahoma"/>
                <a:cs typeface="Tahoma"/>
              </a:rPr>
              <a:t>Potential</a:t>
            </a:r>
            <a:r>
              <a:rPr sz="1400" b="1" spc="5" dirty="0">
                <a:latin typeface="Tahoma"/>
                <a:cs typeface="Tahoma"/>
              </a:rPr>
              <a:t> </a:t>
            </a:r>
            <a:r>
              <a:rPr sz="1400" b="1" spc="-5" dirty="0">
                <a:latin typeface="Tahoma"/>
                <a:cs typeface="Tahoma"/>
              </a:rPr>
              <a:t>severity:</a:t>
            </a:r>
            <a:r>
              <a:rPr sz="1400" b="1" spc="10" dirty="0">
                <a:latin typeface="Tahoma"/>
                <a:cs typeface="Tahoma"/>
              </a:rPr>
              <a:t> </a:t>
            </a:r>
            <a:r>
              <a:rPr sz="1200" b="1" dirty="0">
                <a:latin typeface="Tahoma"/>
                <a:cs typeface="Tahoma"/>
              </a:rPr>
              <a:t>C4P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Id xmlns="4880e4f8-4b7d-4bdd-91e3-e10d47036eca">92840</DocId>
    <Language xmlns="4880e4f8-4b7d-4bdd-91e3-e10d47036eca">English</Language>
    <wic_System_Copyright xmlns="http://schemas.microsoft.com/sharepoint/v3/fields" xsi:nil="true"/>
    <ImageCreateDate xmlns="4880E4F8-4B7D-4BDD-91E3-E10D47036ECA" xsi:nil="true"/>
  </documentManagement>
</p:properties>
</file>

<file path=customXml/itemProps1.xml><?xml version="1.0" encoding="utf-8"?>
<ds:datastoreItem xmlns:ds="http://schemas.openxmlformats.org/officeDocument/2006/customXml" ds:itemID="{A4161BB6-3008-4CBF-9D82-D4423BA824D4}"/>
</file>

<file path=customXml/itemProps2.xml><?xml version="1.0" encoding="utf-8"?>
<ds:datastoreItem xmlns:ds="http://schemas.openxmlformats.org/officeDocument/2006/customXml" ds:itemID="{4D1F54FF-F368-4E41-83CE-CD84B86C5465}"/>
</file>

<file path=customXml/itemProps3.xml><?xml version="1.0" encoding="utf-8"?>
<ds:datastoreItem xmlns:ds="http://schemas.openxmlformats.org/officeDocument/2006/customXml" ds:itemID="{D457A9A2-3A79-4C3D-95FB-542296D332D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487</Words>
  <Application>Microsoft Office PowerPoint</Application>
  <PresentationFormat>Widescreen</PresentationFormat>
  <Paragraphs>43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 MT</vt:lpstr>
      <vt:lpstr>Calibri</vt:lpstr>
      <vt:lpstr>Tahoma</vt:lpstr>
      <vt:lpstr>Office Theme</vt:lpstr>
      <vt:lpstr>PDO Second Alert</vt:lpstr>
      <vt:lpstr>Management self audit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HiPo#20 Final Post UWD</dc:title>
  <dc:creator>Bouziane</dc:creator>
  <cp:lastModifiedBy>Zakwani, Salim MSE36</cp:lastModifiedBy>
  <cp:revision>4</cp:revision>
  <dcterms:created xsi:type="dcterms:W3CDTF">2022-04-19T02:24:13Z</dcterms:created>
  <dcterms:modified xsi:type="dcterms:W3CDTF">2024-02-15T14:27:54Z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2022-04-14T00:00:00Z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2022-04-19T00:00:00Z</vt:filetime>
  </property>
  <property fmtid="{D5CDD505-2E9C-101B-9397-08002B2CF9AE}" pid="5" name="ContentTypeId">
    <vt:lpwstr>0x0101009148F5A04DDD49CBA7127AADA5FB792B00AADE34325A8B49CDA8BB4DB53328F214009C4067D375EDA046866D1CFD34BA6725</vt:lpwstr>
  </property>
</Properties>
</file>