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EAEAEA"/>
    <a:srgbClr val="FFC91D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83900" autoAdjust="0"/>
  </p:normalViewPr>
  <p:slideViewPr>
    <p:cSldViewPr snapToGrid="0" snapToObjects="1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26/02/2024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29084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defRPr/>
            </a:pPr>
            <a:r>
              <a:rPr lang="en-GB" sz="1200" dirty="0">
                <a:solidFill>
                  <a:srgbClr val="000000"/>
                </a:solidFill>
              </a:rPr>
              <a:t>	On 26th June 2023 at around 0850hrs, while the damaged wrist pin was being replaced by the maintenance crew on the beam pump at well ID: Marmul-080, the walking beam with the horse head fell down and hit the stuffing box on the wellhead.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Corrective Maintenance (CM) procedure and CM procedure checklist were not available with the crew.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 Downhole force/load/weight was not isolated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000" dirty="0">
                <a:cs typeface="Tahoma" pitchFamily="34" charset="0"/>
              </a:rPr>
              <a:t> </a:t>
            </a:r>
            <a:r>
              <a:rPr lang="en-US" sz="1200" dirty="0">
                <a:cs typeface="Tahoma" pitchFamily="34" charset="0"/>
              </a:rPr>
              <a:t>Always ensure 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Corrective Maintenance (CM) procedure and CM procedure checklist are available with the crew.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ensure the downhole load is isolated before any intervention with the Beam Pumping Unit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conduct Periodic technical refreshment sessions for CM activities involving all crew members.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cs typeface="Tahoma" pitchFamily="34" charset="0"/>
              </a:rPr>
              <a:t> Always conduct quality spot checks for procedure availability and compliance while the crew is at work.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26/06/2023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#</a:t>
            </a:r>
            <a:r>
              <a:rPr lang="en-US" sz="1200" b="1" dirty="0">
                <a:solidFill>
                  <a:srgbClr val="4472C4"/>
                </a:solidFill>
              </a:rPr>
              <a:t>28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</a:rPr>
              <a:t>Asset Damage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</a:rPr>
              <a:t>C4P</a:t>
            </a:r>
            <a:r>
              <a:rPr lang="en-US" sz="1600" b="1" dirty="0">
                <a:solidFill>
                  <a:srgbClr val="4472C4"/>
                </a:solidFill>
              </a:rPr>
              <a:t>  </a:t>
            </a:r>
            <a:r>
              <a:rPr lang="en-US" sz="1400" b="1" dirty="0">
                <a:solidFill>
                  <a:prstClr val="black"/>
                </a:solidFill>
              </a:rPr>
              <a:t>Activity: </a:t>
            </a:r>
            <a:r>
              <a:rPr lang="en-US" sz="1200" b="1" dirty="0">
                <a:solidFill>
                  <a:schemeClr val="accent1"/>
                </a:solidFill>
              </a:rPr>
              <a:t>Beam Pump Corrective Maintenance – Wrist Pin Replacement.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4472C4"/>
                </a:solidFill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Ensure the relevant procedures are available with crew.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A1BF0-3DF4-CBA2-7B2C-529E3B07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70" y="3808612"/>
            <a:ext cx="3670612" cy="2286000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" name="Picture 16" descr="A black and yellow oil rig&#10;&#10;Description automatically generated">
            <a:extLst>
              <a:ext uri="{FF2B5EF4-FFF2-40B4-BE49-F238E27FC236}">
                <a16:creationId xmlns:a16="http://schemas.microsoft.com/office/drawing/2014/main" id="{D0B5C074-CD34-08AE-2E99-BA75D77DB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17" y="1325186"/>
            <a:ext cx="3641765" cy="2227224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/>
              <a:t>Confirm the following:</a:t>
            </a:r>
            <a:endParaRPr lang="en-US" dirty="0"/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the Corrective Maintenance (CM) procedure and CM procedure checklist are available with the crew.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the downhole load is isolated before any intervention with the Beam Pumping Unit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Periodic technical refreshment sessions for CM activities are conducted involving all crew members.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quality spot checks are conducted for procedure availability and compliance while the crew is at work.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sym typeface="Wingdings" pitchFamily="2" charset="2"/>
              </a:rPr>
              <a:t>Do you ensure that the emergency number (2438-5555) is called in every incident?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sym typeface="Wingdings" pitchFamily="2" charset="2"/>
              </a:rPr>
              <a:t>* If the answer is NO to any of the above questions, please ensure you take action to correct this finding</a:t>
            </a:r>
            <a:endParaRPr lang="en-US" sz="1100" dirty="0">
              <a:solidFill>
                <a:schemeClr val="accent1"/>
              </a:solidFill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77E6F41-DA21-4551-B88B-AB540B6A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5" y="565237"/>
            <a:ext cx="11626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26/06/2023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28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Asset Damage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Activity: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Beam Pump Corrective Maintenance – Wrist Pin Replacement.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92859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5D321-0A1F-4C31-B18C-0F39F67B89B5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d51eac6-a7d5-47f5-a119-63d146adb134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7106</TotalTime>
  <Words>612</Words>
  <Application>Microsoft Office PowerPoint</Application>
  <PresentationFormat>Widescreen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HiPo#28 Dropped beam pum unit</dc:title>
  <dc:creator>nazar@umsoman.com</dc:creator>
  <cp:lastModifiedBy>Zakwani, Salim MSE36</cp:lastModifiedBy>
  <cp:revision>393</cp:revision>
  <dcterms:created xsi:type="dcterms:W3CDTF">2018-09-24T07:27:56Z</dcterms:created>
  <dcterms:modified xsi:type="dcterms:W3CDTF">2024-02-26T06:51:34Z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