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Harry, Grahamtew UIPT5X" initials="HGU" lastIdx="3" clrIdx="1">
    <p:extLst>
      <p:ext uri="{19B8F6BF-5375-455C-9EA6-DF929625EA0E}">
        <p15:presenceInfo xmlns:p15="http://schemas.microsoft.com/office/powerpoint/2012/main" userId="S::Grahamtew.GH.Harry@pdo.co.om::1b1ef86c-bccf-428f-a5b3-164189f33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A316"/>
    <a:srgbClr val="FFC91D"/>
    <a:srgbClr val="16942A"/>
    <a:srgbClr val="FFFC00"/>
    <a:srgbClr val="EAEAEA"/>
    <a:srgbClr val="F2F3D7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9630" autoAdjust="0"/>
  </p:normalViewPr>
  <p:slideViewPr>
    <p:cSldViewPr snapToGrid="0" snapToObjects="1">
      <p:cViewPr varScale="1">
        <p:scale>
          <a:sx n="67" d="100"/>
          <a:sy n="67" d="100"/>
        </p:scale>
        <p:origin x="6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21/02/2024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839959" y="1295352"/>
            <a:ext cx="251028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9085403" y="3808612"/>
            <a:ext cx="2264845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674282" y="959765"/>
            <a:ext cx="79974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352228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Check all your equipment before use</a:t>
            </a:r>
          </a:p>
        </p:txBody>
      </p:sp>
      <p:pic>
        <p:nvPicPr>
          <p:cNvPr id="5" name="Picture 4" descr="A fire extinguisher on a street&#10;&#10;Description automatically generated with medium confidence">
            <a:extLst>
              <a:ext uri="{FF2B5EF4-FFF2-40B4-BE49-F238E27FC236}">
                <a16:creationId xmlns:a16="http://schemas.microsoft.com/office/drawing/2014/main" id="{58634F67-26FE-4B83-ABD3-A8CFE07CF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766" y="959766"/>
            <a:ext cx="2484482" cy="264315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5622123-B112-46B0-9969-C5E43288349D}"/>
              </a:ext>
            </a:extLst>
          </p:cNvPr>
          <p:cNvSpPr/>
          <p:nvPr/>
        </p:nvSpPr>
        <p:spPr>
          <a:xfrm>
            <a:off x="8839959" y="2241055"/>
            <a:ext cx="594384" cy="3945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293F61-CA7C-4B99-9851-B67DBDFEB5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217825" y="3159977"/>
            <a:ext cx="609653" cy="426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F415B1-6433-4373-AECA-C0F8778D3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959" y="3624489"/>
            <a:ext cx="2510290" cy="2470124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181973" y="1501498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089839" y="458339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DB958AD6-969E-413D-BA84-D39E7ECFB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45" y="574026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latin typeface="Tahoma" pitchFamily="34" charset="0"/>
              </a:rPr>
              <a:t>08/01/2023</a:t>
            </a:r>
            <a:r>
              <a:rPr lang="en-US" sz="1200" b="1" dirty="0">
                <a:latin typeface="Tahoma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 err="1">
                <a:latin typeface="Tahoma" pitchFamily="34" charset="0"/>
              </a:rPr>
              <a:t>HiPo</a:t>
            </a:r>
            <a:r>
              <a:rPr lang="en-US" sz="1200" b="1" dirty="0">
                <a:latin typeface="Tahoma" pitchFamily="34" charset="0"/>
              </a:rPr>
              <a:t>#3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latin typeface="Tahoma" pitchFamily="34" charset="0"/>
              </a:rPr>
              <a:t>Line of fire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latin typeface="Tahoma" pitchFamily="34" charset="0"/>
              </a:rPr>
              <a:t>Fire Warden Training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62DAD-9412-4390-9FA7-79C28A9B63C8}"/>
              </a:ext>
            </a:extLst>
          </p:cNvPr>
          <p:cNvSpPr txBox="1"/>
          <p:nvPr/>
        </p:nvSpPr>
        <p:spPr>
          <a:xfrm>
            <a:off x="644961" y="1295352"/>
            <a:ext cx="8177486" cy="505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 accident had occurred at the Mina Al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Fahal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(MAF) Fire Station. The incident involved a firefighter sustaining an injury to his stomach whilst demonstrating the use of an extinguisher whilst participating in a Fire Warden Training Session.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5kg Carbon Dioxide extinguisher plastic horn detached violently from the extinguisher supply hose. The pressurized hose connection recoiled causing the injury.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zh-CN" sz="1800" dirty="0">
                <a:ea typeface="宋体" panose="02010600030101010101" pitchFamily="2" charset="-122"/>
              </a:rPr>
              <a:t>Cracked  horn connection to the extinguisher supply hose.                           </a:t>
            </a:r>
            <a:endParaRPr lang="en-GB" altLang="zh-CN" sz="28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zh-CN" sz="1800" dirty="0"/>
              <a:t>No pre inspection of the extinguisher or oversight checks being carried out</a:t>
            </a:r>
            <a:endParaRPr kumimoji="0" lang="en-GB" altLang="zh-CN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You're learning from this incident..</a:t>
            </a:r>
          </a:p>
          <a:p>
            <a:pPr marL="114300" indent="-114300" algn="just">
              <a:defRPr/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Calibri" panose="020F0502020204030204" pitchFamily="34" charset="0"/>
                <a:cs typeface="Tahoma" pitchFamily="34" charset="0"/>
              </a:rPr>
              <a:t>Ensure </a:t>
            </a:r>
            <a:r>
              <a:rPr lang="en-US" dirty="0"/>
              <a:t>fire extinguishers </a:t>
            </a:r>
            <a:r>
              <a:rPr lang="en-US" sz="1800" dirty="0">
                <a:latin typeface="Calibri" panose="020F0502020204030204" pitchFamily="34" charset="0"/>
                <a:cs typeface="Tahoma" pitchFamily="34" charset="0"/>
              </a:rPr>
              <a:t>are visually inspect prior use to identify defect and </a:t>
            </a:r>
            <a:r>
              <a:rPr lang="en-US" sz="1800" dirty="0"/>
              <a:t>replaced</a:t>
            </a:r>
            <a:r>
              <a:rPr lang="en-US" dirty="0"/>
              <a:t> as required.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Damaged extinguisher clearly labelled and </a:t>
            </a:r>
            <a:r>
              <a:rPr lang="en-GB" sz="1800" dirty="0">
                <a:ea typeface="宋体" panose="02010600030101010101" pitchFamily="2" charset="-122"/>
              </a:rPr>
              <a:t>put into quarantine.</a:t>
            </a:r>
            <a:endParaRPr kumimoji="0" lang="en-US" sz="180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 panose="020F0502020204030204" pitchFamily="34" charset="0"/>
                <a:cs typeface="Tahoma" pitchFamily="34" charset="0"/>
              </a:rPr>
              <a:t>   A full oversight of the third-party maintenance, testing  and  inspections are to be carried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35096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proper inspection and maintenance programs in place and carried our regularly?</a:t>
            </a:r>
          </a:p>
          <a:p>
            <a:pPr marL="342900" indent="-342900">
              <a:buAutoNum type="arabicPeriod" startAt="2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fire team are aware that extinguishers should be visually checked prior to their use?   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fire extinguishers on all sites have records of their extinguisher locations and up to date inventories of numbers and types?        </a:t>
            </a:r>
            <a:endParaRPr lang="en-US" sz="1600" i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i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i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40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08/01/2023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 err="1">
                <a:solidFill>
                  <a:schemeClr val="accent1"/>
                </a:solidFill>
                <a:latin typeface="Tahoma" pitchFamily="34" charset="0"/>
              </a:rPr>
              <a:t>HiPo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#3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Line of fire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Fire Warden Training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92853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d51eac6-a7d5-47f5-a119-63d146adb134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C3AE5-5F6A-4380-9134-18A21E8B5642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13354</TotalTime>
  <Words>576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HiPo#3 Fire extinguisher incident </dc:title>
  <dc:creator>nazar@umsoman.com</dc:creator>
  <cp:lastModifiedBy>Zakwani, Salim MSE36</cp:lastModifiedBy>
  <cp:revision>574</cp:revision>
  <dcterms:created xsi:type="dcterms:W3CDTF">2018-09-24T07:27:56Z</dcterms:created>
  <dcterms:modified xsi:type="dcterms:W3CDTF">2024-02-21T09:36:03Z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