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50"/>
    <a:srgbClr val="FFC91D"/>
    <a:srgbClr val="FFFC00"/>
    <a:srgbClr val="EAEAEA"/>
    <a:srgbClr val="F2F3D7"/>
    <a:srgbClr val="24A316"/>
    <a:srgbClr val="16942A"/>
    <a:srgbClr val="FD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 snapToObjects="1">
      <p:cViewPr varScale="1">
        <p:scale>
          <a:sx n="92" d="100"/>
          <a:sy n="92" d="100"/>
        </p:scale>
        <p:origin x="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26/07/2022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484155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33633-02A6-4DB2-ADE3-BBAA1CFEFAA8}"/>
              </a:ext>
            </a:extLst>
          </p:cNvPr>
          <p:cNvSpPr/>
          <p:nvPr userDrawn="1"/>
        </p:nvSpPr>
        <p:spPr>
          <a:xfrm>
            <a:off x="178359" y="0"/>
            <a:ext cx="12021178" cy="400110"/>
          </a:xfrm>
          <a:prstGeom prst="rect">
            <a:avLst/>
          </a:prstGeom>
          <a:solidFill>
            <a:srgbClr val="FFC91D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000" b="1" dirty="0" err="1">
                <a:solidFill>
                  <a:srgbClr val="00B050"/>
                </a:solidFill>
                <a:latin typeface="Calibri" panose="020F0502020204030204" pitchFamily="34" charset="0"/>
                <a:ea typeface="MS PGothic" pitchFamily="34" charset="-128"/>
                <a:cs typeface="+mj-cs"/>
              </a:rPr>
              <a:t>HiPo</a:t>
            </a:r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ea typeface="MS PGothic" pitchFamily="34" charset="-128"/>
                <a:cs typeface="+mj-cs"/>
              </a:rPr>
              <a:t> # 65A , 04.12.2021, RNTC- Subcontractor to AIP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1" y="1341125"/>
            <a:ext cx="8325908" cy="5940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endParaRPr lang="en-US" sz="700" dirty="0"/>
          </a:p>
          <a:p>
            <a:r>
              <a:rPr lang="en-US" sz="1300" dirty="0"/>
              <a:t>On 04.12.2021 at around 05:50 </a:t>
            </a:r>
            <a:r>
              <a:rPr lang="en-US" sz="1300" dirty="0" err="1"/>
              <a:t>hrs</a:t>
            </a:r>
            <a:r>
              <a:rPr lang="en-US" sz="1300" dirty="0"/>
              <a:t> AIP subcontractor (RNTC) vacuum tanker bearing Reg#6490 YS was travelling from HMPS to AIP camp with partially filled jet cleaned oily water. At approx. 4 </a:t>
            </a:r>
            <a:r>
              <a:rPr lang="en-US" sz="1300" dirty="0" err="1"/>
              <a:t>kms</a:t>
            </a:r>
            <a:r>
              <a:rPr lang="en-US" sz="1300" dirty="0"/>
              <a:t> away from HMPS, the road diversion (damaged section of road due to cyclone </a:t>
            </a:r>
            <a:r>
              <a:rPr lang="en-US" sz="1300" dirty="0" err="1"/>
              <a:t>Mekunu</a:t>
            </a:r>
            <a:r>
              <a:rPr lang="en-US" sz="1300" dirty="0"/>
              <a:t> in 2018) area, the tanker drove straight instead of following diversion and landed into the existing dry wadi.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宋体" panose="02010600030101010101" pitchFamily="2" charset="-122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  <a:p>
            <a:pPr marL="231775" indent="-231775" algn="just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Calibri" panose="020F0502020204030204" pitchFamily="34" charset="0"/>
                <a:cs typeface="Calibri" panose="020F0502020204030204" pitchFamily="34" charset="0"/>
              </a:rPr>
              <a:t>Vehicle’s electrical system malfunctioned causing the lights to go off few seconds prior to the incident; this caused distraction of driver focus from the road.</a:t>
            </a:r>
          </a:p>
          <a:p>
            <a:pPr marL="231775" indent="-231775" algn="just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Physical barriers and signs to warn vehicles approaching towards the damaged road section were not adequate.  </a:t>
            </a:r>
          </a:p>
          <a:p>
            <a:pPr marL="231775" indent="-231775" algn="just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Temporary road diversion provided is not signposted to guide the road users; no physical measures (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: signs, lighting, speed breaker, flashing lights) to slow down the approaching vehicles (only sign board, 350 m before the incident location indicating road speed as 80 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kmph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231775" indent="-231775" algn="just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The damaged road section (eroded by wadi flooding during 2018 Cyclone 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Mekhnu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) remained uncorrected till date exposing the road users to this hazard. </a:t>
            </a:r>
            <a:endParaRPr lang="en-US" sz="1300" strike="sngStrik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700" dirty="0">
              <a:solidFill>
                <a:prstClr val="black"/>
              </a:solidFill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chemeClr val="accent1"/>
                </a:solidFill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7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700" dirty="0">
              <a:cs typeface="Tahoma" pitchFamily="34" charset="0"/>
            </a:endParaRP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300" dirty="0">
                <a:cs typeface="Tahoma" pitchFamily="34" charset="0"/>
              </a:rPr>
              <a:t>Always be within safe speed limits that make control easier in unexpected situations.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300" dirty="0">
                <a:cs typeface="Tahoma" pitchFamily="34" charset="0"/>
              </a:rPr>
              <a:t>Stop the vehicle immediately and check if any malfunction occurs in the vehicle while driving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300" dirty="0">
                <a:cs typeface="Tahoma" pitchFamily="34" charset="0"/>
              </a:rPr>
              <a:t>Always follow defensive driving and be observant of the road signs 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300" dirty="0">
                <a:cs typeface="Tahoma" pitchFamily="34" charset="0"/>
              </a:rPr>
              <a:t>Always watch for hazards on the road and be prepared to act defensively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300" dirty="0">
                <a:cs typeface="Tahoma" pitchFamily="34" charset="0"/>
              </a:rPr>
              <a:t>Always call PDO emergency number (5555) immediately after an incident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300" dirty="0">
                <a:cs typeface="Tahoma" pitchFamily="34" charset="0"/>
              </a:rPr>
              <a:t>Report any hazards / road damages observed to PDO for its timely rectification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300" dirty="0">
                <a:cs typeface="Tahoma" pitchFamily="34" charset="0"/>
              </a:rPr>
              <a:t>Ensure proper functioning of the IVMS by actually logging in to the system, not just rely on starting of engine without IVMS key / card. 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endParaRPr lang="en-US" sz="1200" dirty="0">
              <a:cs typeface="Tahoma" pitchFamily="34" charset="0"/>
            </a:endParaRPr>
          </a:p>
          <a:p>
            <a:pPr>
              <a:defRPr/>
            </a:pPr>
            <a:endParaRPr lang="en-US" sz="1200" dirty="0"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488903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04/12/202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HiPo#65  A 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542408" y="884236"/>
            <a:ext cx="6689665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09" y="1610591"/>
            <a:ext cx="3237005" cy="197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49693" y="3304309"/>
            <a:ext cx="336550" cy="428957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340" y="3879543"/>
            <a:ext cx="3243975" cy="197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589368" y="554685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846736"/>
            <a:ext cx="1092819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your drivers / crew provide feedback on the road conditions encountered?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the feedback obtained from drivers / crews related road conditions are communicated and addressed appropriately?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your drivers are communicated and remain updated of the road conditions in the area of operation?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by logging into the system that the IVMS fitted in the vehicle is functioning as required?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your drivers / crews are aware of their empowerment to stop unsafe work?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ADA37E-0941-43BC-B496-81641343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5" y="544985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04/12/202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HiPo#65  A 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92733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dcmitype/"/>
    <ds:schemaRef ds:uri="9d51eac6-a7d5-47f5-a119-63d146adb134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0D5AF98-FA07-4F1C-B459-D776C2AB5D1F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13172</TotalTime>
  <Words>747</Words>
  <Application>Microsoft Office PowerPoint</Application>
  <PresentationFormat>Widescreen</PresentationFormat>
  <Paragraphs>60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HiPo#65A _AIP_Final Pakage</dc:title>
  <dc:creator>nazar@umsoman.com</dc:creator>
  <cp:lastModifiedBy>Balushi, Sumaiya MSE36</cp:lastModifiedBy>
  <cp:revision>561</cp:revision>
  <cp:lastPrinted>2022-01-31T08:40:37Z</cp:lastPrinted>
  <dcterms:created xsi:type="dcterms:W3CDTF">2018-09-24T07:27:56Z</dcterms:created>
  <dcterms:modified xsi:type="dcterms:W3CDTF">2022-07-26T09:58:52Z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