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theme/theme2.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7"/>
  </p:notesMasterIdLst>
  <p:handoutMasterIdLst>
    <p:handoutMasterId r:id="rId8"/>
  </p:handoutMasterIdLst>
  <p:sldIdLst>
    <p:sldId id="316" r:id="rId5"/>
    <p:sldId id="317" r:id="rId6"/>
  </p:sldIdLst>
  <p:sldSz cx="9144000" cy="6858000" type="screen4x3"/>
  <p:notesSz cx="6670675" cy="98758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mari, Anwar UWODM12" initials="MAU" lastIdx="1" clrIdx="0">
    <p:extLst>
      <p:ext uri="{19B8F6BF-5375-455C-9EA6-DF929625EA0E}">
        <p15:presenceInfo xmlns:p15="http://schemas.microsoft.com/office/powerpoint/2012/main" userId="Mamari, Anwar UWODM1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5D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p:cViewPr varScale="1">
        <p:scale>
          <a:sx n="87" d="100"/>
          <a:sy n="87" d="100"/>
        </p:scale>
        <p:origin x="108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3111"/>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779838" y="0"/>
            <a:ext cx="289083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9382125"/>
            <a:ext cx="28908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779838" y="9382125"/>
            <a:ext cx="2890837"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B55AA87-4B92-460C-977B-0D3A2F64F62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779838" y="0"/>
            <a:ext cx="289083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868363" y="741363"/>
            <a:ext cx="4933950" cy="37020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89000" y="4691063"/>
            <a:ext cx="48926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382125"/>
            <a:ext cx="28908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779838" y="9382125"/>
            <a:ext cx="2890837"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7F9EFC2-B0DD-4BF2-8694-068D2DFD78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03166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31040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Confidential - Not to be shared outside of PDO/PDO contractors </a:t>
            </a: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6" cstate="email"/>
          <a:srcRect/>
          <a:stretch>
            <a:fillRect/>
          </a:stretch>
        </p:blipFill>
        <p:spPr bwMode="auto">
          <a:xfrm>
            <a:off x="-11113" y="0"/>
            <a:ext cx="9155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Lst>
  <p:hf sldNum="0" hd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16" name="Text Box 12"/>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8" name="Text Box 2">
            <a:extLst>
              <a:ext uri="{FF2B5EF4-FFF2-40B4-BE49-F238E27FC236}">
                <a16:creationId xmlns:a16="http://schemas.microsoft.com/office/drawing/2014/main" id="{3FF2095E-E88E-4B31-B047-9CA643BB1E55}"/>
              </a:ext>
            </a:extLst>
          </p:cNvPr>
          <p:cNvSpPr txBox="1">
            <a:spLocks noChangeArrowheads="1"/>
          </p:cNvSpPr>
          <p:nvPr/>
        </p:nvSpPr>
        <p:spPr bwMode="auto">
          <a:xfrm>
            <a:off x="0" y="807164"/>
            <a:ext cx="6629400" cy="4993675"/>
          </a:xfrm>
          <a:prstGeom prst="rect">
            <a:avLst/>
          </a:prstGeom>
          <a:noFill/>
          <a:ln w="19050">
            <a:noFill/>
            <a:miter lim="800000"/>
            <a:headEnd/>
            <a:tailEnd/>
          </a:ln>
        </p:spPr>
        <p:txBody>
          <a:bodyPr wrap="square">
            <a:spAutoFit/>
          </a:bodyPr>
          <a:lstStyle/>
          <a:p>
            <a:pPr marL="114300" indent="-114300" algn="just">
              <a:spcBef>
                <a:spcPts val="300"/>
              </a:spcBef>
              <a:spcAft>
                <a:spcPts val="300"/>
              </a:spcAft>
              <a:defRPr/>
            </a:pPr>
            <a:r>
              <a:rPr lang="en-GB" sz="1200" b="1" dirty="0">
                <a:solidFill>
                  <a:srgbClr val="333399"/>
                </a:solidFill>
                <a:latin typeface="Tahoma" pitchFamily="34" charset="0"/>
              </a:rPr>
              <a:t>Date: 22.06.2021                                                        </a:t>
            </a:r>
            <a:r>
              <a:rPr lang="en-US" sz="1200" b="1" dirty="0">
                <a:solidFill>
                  <a:srgbClr val="333399"/>
                </a:solidFill>
                <a:latin typeface="Tahoma" pitchFamily="34" charset="0"/>
              </a:rPr>
              <a:t> Incident type:  HiPo#33</a:t>
            </a:r>
          </a:p>
          <a:p>
            <a:pPr marL="114300" indent="-114300" algn="just">
              <a:spcBef>
                <a:spcPts val="300"/>
              </a:spcBef>
              <a:spcAft>
                <a:spcPts val="300"/>
              </a:spcAft>
              <a:defRPr/>
            </a:pPr>
            <a:endParaRPr lang="en-US" sz="1200" b="1" dirty="0">
              <a:solidFill>
                <a:srgbClr val="333399"/>
              </a:solidFill>
              <a:latin typeface="Tahoma" pitchFamily="34" charset="0"/>
            </a:endParaRPr>
          </a:p>
          <a:p>
            <a:pPr marL="114300" indent="-114300" algn="just">
              <a:spcBef>
                <a:spcPts val="300"/>
              </a:spcBef>
              <a:spcAft>
                <a:spcPts val="300"/>
              </a:spcAft>
              <a:defRPr/>
            </a:pPr>
            <a:r>
              <a:rPr lang="en-US" sz="1600" b="1" dirty="0">
                <a:solidFill>
                  <a:srgbClr val="FF0000"/>
                </a:solidFill>
                <a:latin typeface="Tahoma" pitchFamily="34" charset="0"/>
              </a:rPr>
              <a:t>What happened?</a:t>
            </a:r>
            <a:endParaRPr lang="en-US" sz="1600" dirty="0">
              <a:solidFill>
                <a:srgbClr val="FF0000"/>
              </a:solidFill>
              <a:latin typeface="Tahoma" pitchFamily="34" charset="0"/>
            </a:endParaRPr>
          </a:p>
          <a:p>
            <a:r>
              <a:rPr lang="en-US" sz="1400" dirty="0"/>
              <a:t>After finishing making up 6 1/8" bit with the motor, the driller lifted the whole assembly by BX Elevator then pushed towards </a:t>
            </a:r>
            <a:r>
              <a:rPr lang="en-US" sz="1400" dirty="0" err="1"/>
              <a:t>Drawworks</a:t>
            </a:r>
            <a:r>
              <a:rPr lang="en-US" sz="1400" dirty="0"/>
              <a:t>/Mud tanks side and rested it on the rotary mat to allow the crew to remove the bit breaker by winch from well center. While winch was being prepared to lift the bit breaker, the BX elevator opened and as a result, the drilling assembly which was in a tilted position fell on the rig floor (between the DPs setback and adjacent V door post) and bounced off the rig floor and fell into the ground. Motor got bent, No injury to Personnel.</a:t>
            </a:r>
            <a:endParaRPr lang="en-US" sz="1400" dirty="0">
              <a:solidFill>
                <a:srgbClr val="000000"/>
              </a:solidFill>
              <a:latin typeface="Arial" pitchFamily="34" charset="0"/>
            </a:endParaRPr>
          </a:p>
          <a:p>
            <a:pPr marL="114300" indent="-114300" algn="just">
              <a:spcAft>
                <a:spcPts val="600"/>
              </a:spcAft>
              <a:defRPr/>
            </a:pPr>
            <a:endParaRPr lang="en-US" sz="1600" b="1" dirty="0">
              <a:solidFill>
                <a:srgbClr val="333399"/>
              </a:solidFill>
              <a:latin typeface="Tahoma" pitchFamily="34" charset="0"/>
            </a:endParaRPr>
          </a:p>
          <a:p>
            <a:pPr marL="114300" indent="-114300" algn="just">
              <a:spcAft>
                <a:spcPts val="600"/>
              </a:spcAft>
              <a:defRPr/>
            </a:pPr>
            <a:r>
              <a:rPr lang="en-US" sz="1600" b="1" dirty="0">
                <a:solidFill>
                  <a:srgbClr val="333399"/>
                </a:solidFill>
                <a:latin typeface="Tahoma" pitchFamily="34" charset="0"/>
              </a:rPr>
              <a:t>Your learning from this incident..</a:t>
            </a:r>
          </a:p>
          <a:p>
            <a:r>
              <a:rPr lang="en-US" sz="1200" dirty="0"/>
              <a:t> </a:t>
            </a:r>
            <a:r>
              <a:rPr lang="en-US" sz="1400" dirty="0"/>
              <a:t>Ensure Driller and crew are fully concentrated during operation and while dealing with equipment.</a:t>
            </a:r>
          </a:p>
          <a:p>
            <a:r>
              <a:rPr lang="en-US" sz="1400" dirty="0"/>
              <a:t> Ensure to keep attention to signs of fatigue during crew changes and manage them.</a:t>
            </a:r>
          </a:p>
          <a:p>
            <a:r>
              <a:rPr lang="en-US" sz="1400" dirty="0"/>
              <a:t> Ensure good communication between Driller &amp; Crew.</a:t>
            </a:r>
          </a:p>
          <a:p>
            <a:r>
              <a:rPr lang="en-US" sz="1400" dirty="0"/>
              <a:t> It is safer to keep the elevator door against the inclination of the assembly in case the elevator opens,</a:t>
            </a:r>
          </a:p>
          <a:p>
            <a:r>
              <a:rPr lang="en-US" sz="1400" dirty="0"/>
              <a:t>the assembly will remain in the elevator housing due to tool inclination.</a:t>
            </a:r>
          </a:p>
          <a:p>
            <a:r>
              <a:rPr lang="en-US" sz="1400" dirty="0"/>
              <a:t> Keep weight on elevator (don’t slack off the full weight) to allow mechanism of locking pin engaged</a:t>
            </a:r>
            <a:r>
              <a:rPr lang="en-US" sz="1200" dirty="0"/>
              <a:t>.</a:t>
            </a:r>
            <a:endParaRPr lang="en-US" sz="700" dirty="0">
              <a:solidFill>
                <a:srgbClr val="000000"/>
              </a:solidFill>
              <a:latin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499" y="3461664"/>
            <a:ext cx="2386263" cy="2329536"/>
          </a:xfrm>
          <a:prstGeom prst="rect">
            <a:avLst/>
          </a:prstGeom>
        </p:spPr>
      </p:pic>
      <p:pic>
        <p:nvPicPr>
          <p:cNvPr id="9" name="Picture 8">
            <a:extLst>
              <a:ext uri="{FF2B5EF4-FFF2-40B4-BE49-F238E27FC236}">
                <a16:creationId xmlns:a16="http://schemas.microsoft.com/office/drawing/2014/main" id="{FFF13865-2EE9-45C9-9771-95C057DDE49F}"/>
              </a:ext>
            </a:extLst>
          </p:cNvPr>
          <p:cNvPicPr>
            <a:picLocks noChangeAspect="1"/>
          </p:cNvPicPr>
          <p:nvPr/>
        </p:nvPicPr>
        <p:blipFill>
          <a:blip r:embed="rId4"/>
          <a:stretch>
            <a:fillRect/>
          </a:stretch>
        </p:blipFill>
        <p:spPr>
          <a:xfrm>
            <a:off x="6667500" y="914400"/>
            <a:ext cx="2362200" cy="2438400"/>
          </a:xfrm>
          <a:prstGeom prst="rect">
            <a:avLst/>
          </a:prstGeom>
        </p:spPr>
      </p:pic>
      <p:sp>
        <p:nvSpPr>
          <p:cNvPr id="10" name="TextBox 16">
            <a:extLst>
              <a:ext uri="{FF2B5EF4-FFF2-40B4-BE49-F238E27FC236}">
                <a16:creationId xmlns:a16="http://schemas.microsoft.com/office/drawing/2014/main" id="{97997514-8B93-46B2-BE4C-3E4C62FEA171}"/>
              </a:ext>
            </a:extLst>
          </p:cNvPr>
          <p:cNvSpPr txBox="1">
            <a:spLocks noChangeArrowheads="1"/>
          </p:cNvSpPr>
          <p:nvPr/>
        </p:nvSpPr>
        <p:spPr bwMode="auto">
          <a:xfrm>
            <a:off x="2408238" y="6172200"/>
            <a:ext cx="5867400" cy="584775"/>
          </a:xfrm>
          <a:prstGeom prst="rect">
            <a:avLst/>
          </a:prstGeom>
          <a:solidFill>
            <a:schemeClr val="accent2"/>
          </a:solidFill>
          <a:ln w="9525">
            <a:noFill/>
            <a:miter lim="800000"/>
            <a:headEnd/>
            <a:tailEnd/>
          </a:ln>
        </p:spPr>
        <p:txBody>
          <a:bodyPr wrap="square">
            <a:spAutoFit/>
          </a:bodyPr>
          <a:lstStyle/>
          <a:p>
            <a:pPr algn="ctr" eaLnBrk="1" hangingPunct="1"/>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Observe fatigue during crew change-Empower to Stop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Make sure the crew are focused during the operation</a:t>
            </a:r>
            <a:endParaRPr kumimoji="0" lang="en-US" sz="1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116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1"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39324" y="812734"/>
            <a:ext cx="6947736" cy="307777"/>
          </a:xfrm>
          <a:prstGeom prst="rect">
            <a:avLst/>
          </a:prstGeom>
          <a:noFill/>
          <a:ln w="9525">
            <a:noFill/>
            <a:miter lim="800000"/>
            <a:headEnd/>
            <a:tailEnd/>
          </a:ln>
        </p:spPr>
        <p:txBody>
          <a:bodyPr wrap="none">
            <a:spAutoFit/>
          </a:bodyPr>
          <a:lstStyle/>
          <a:p>
            <a:pPr marL="114300" indent="-114300" algn="just"/>
            <a:r>
              <a:rPr lang="en-GB" sz="1400" b="1" dirty="0">
                <a:solidFill>
                  <a:srgbClr val="333399"/>
                </a:solidFill>
                <a:latin typeface="Tahoma" pitchFamily="34" charset="0"/>
              </a:rPr>
              <a:t>Date: 22.06.2021                                                         Incident type:  HiPo#33</a:t>
            </a:r>
          </a:p>
        </p:txBody>
      </p:sp>
      <p:sp>
        <p:nvSpPr>
          <p:cNvPr id="13" name="Text Box 2">
            <a:extLst>
              <a:ext uri="{FF2B5EF4-FFF2-40B4-BE49-F238E27FC236}">
                <a16:creationId xmlns:a16="http://schemas.microsoft.com/office/drawing/2014/main" id="{6C6B18E6-55E8-4903-BCBC-00D43A9E9936}"/>
              </a:ext>
            </a:extLst>
          </p:cNvPr>
          <p:cNvSpPr txBox="1">
            <a:spLocks noChangeArrowheads="1"/>
          </p:cNvSpPr>
          <p:nvPr/>
        </p:nvSpPr>
        <p:spPr bwMode="auto">
          <a:xfrm>
            <a:off x="261880" y="1279908"/>
            <a:ext cx="8351838" cy="4001095"/>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eaLnBrk="1" hangingPunct="1">
              <a:defRPr/>
            </a:pPr>
            <a:endParaRPr lang="en-US" sz="600" dirty="0">
              <a:solidFill>
                <a:srgbClr val="000000"/>
              </a:solidFill>
              <a:latin typeface="Arial" charset="0"/>
            </a:endParaRPr>
          </a:p>
          <a:p>
            <a:pPr marL="342900" indent="-342900" eaLnBrk="1" hangingPunct="1">
              <a:defRPr/>
            </a:pPr>
            <a:r>
              <a:rPr lang="en-US" sz="1600" b="1" dirty="0">
                <a:solidFill>
                  <a:srgbClr val="FF0000"/>
                </a:solidFill>
                <a:latin typeface="Tahoma" pitchFamily="34" charset="0"/>
              </a:rPr>
              <a:t>As a learning from this incident and ensure continual improvement all contract</a:t>
            </a:r>
          </a:p>
          <a:p>
            <a:pPr marL="342900" indent="-342900" eaLnBrk="1" hangingPunct="1">
              <a:defRPr/>
            </a:pPr>
            <a:r>
              <a:rPr lang="en-US" sz="1600" b="1" dirty="0">
                <a:solidFill>
                  <a:srgbClr val="FF0000"/>
                </a:solidFill>
                <a:latin typeface="Tahoma" pitchFamily="34" charset="0"/>
              </a:rPr>
              <a:t>managers must review their HSE HEMP against the questions asked below        </a:t>
            </a:r>
          </a:p>
          <a:p>
            <a:pPr marL="342900" indent="-342900" eaLnBrk="1" hangingPunct="1">
              <a:defRPr/>
            </a:pPr>
            <a:endParaRPr lang="en-US" sz="1600" b="1" dirty="0">
              <a:solidFill>
                <a:srgbClr val="FF0000"/>
              </a:solidFill>
              <a:latin typeface="Tahoma" pitchFamily="34" charset="0"/>
            </a:endParaRPr>
          </a:p>
          <a:p>
            <a:pPr marL="342900" indent="-342900" eaLnBrk="1" hangingPunct="1">
              <a:defRPr/>
            </a:pPr>
            <a:r>
              <a:rPr lang="en-US" sz="1600" b="1" dirty="0">
                <a:latin typeface="Tahoma" pitchFamily="34" charset="0"/>
              </a:rPr>
              <a:t>Confirm the following:</a:t>
            </a:r>
            <a:endParaRPr lang="en-US" sz="1600" dirty="0">
              <a:latin typeface="Tahoma" pitchFamily="34" charset="0"/>
            </a:endParaRPr>
          </a:p>
          <a:p>
            <a:pPr marL="342900" indent="-342900" eaLnBrk="1" hangingPunct="1">
              <a:defRPr/>
            </a:pPr>
            <a:endParaRPr lang="en-US" sz="1400" dirty="0">
              <a:solidFill>
                <a:srgbClr val="000000"/>
              </a:solidFill>
              <a:latin typeface="Arial" charset="0"/>
            </a:endParaRPr>
          </a:p>
          <a:p>
            <a:pPr marL="342900" indent="-342900" eaLnBrk="1" hangingPunct="1">
              <a:buFont typeface="+mj-lt"/>
              <a:buAutoNum type="arabicPeriod"/>
              <a:defRPr/>
            </a:pPr>
            <a:r>
              <a:rPr lang="en-US" sz="1400" dirty="0">
                <a:solidFill>
                  <a:srgbClr val="0000CC"/>
                </a:solidFill>
                <a:latin typeface="+mj-lt"/>
                <a:sym typeface="Wingdings" pitchFamily="2" charset="2"/>
              </a:rPr>
              <a:t>Do you ensure your team has empowerment to STOP?</a:t>
            </a:r>
          </a:p>
          <a:p>
            <a:pPr marL="342900" indent="-342900" eaLnBrk="1" hangingPunct="1">
              <a:buFont typeface="+mj-lt"/>
              <a:buAutoNum type="arabicPeriod"/>
              <a:defRPr/>
            </a:pPr>
            <a:r>
              <a:rPr lang="en-US" sz="1400" dirty="0">
                <a:solidFill>
                  <a:srgbClr val="0000CC"/>
                </a:solidFill>
                <a:latin typeface="+mj-lt"/>
                <a:sym typeface="Wingdings" pitchFamily="2" charset="2"/>
              </a:rPr>
              <a:t>Do you have Fatigue management plan on your site?</a:t>
            </a:r>
          </a:p>
          <a:p>
            <a:pPr marL="342900" indent="-342900" eaLnBrk="1" hangingPunct="1">
              <a:buFont typeface="+mj-lt"/>
              <a:buAutoNum type="arabicPeriod"/>
              <a:defRPr/>
            </a:pPr>
            <a:r>
              <a:rPr lang="en-US" sz="1400" dirty="0">
                <a:solidFill>
                  <a:srgbClr val="0000CC"/>
                </a:solidFill>
                <a:latin typeface="+mj-lt"/>
                <a:sym typeface="Wingdings" pitchFamily="2" charset="2"/>
              </a:rPr>
              <a:t>Do you have Fatigue awareness training for your crews?</a:t>
            </a:r>
          </a:p>
          <a:p>
            <a:pPr marL="342900" indent="-342900" eaLnBrk="1" hangingPunct="1">
              <a:buFont typeface="+mj-lt"/>
              <a:buAutoNum type="arabicPeriod"/>
              <a:defRPr/>
            </a:pPr>
            <a:r>
              <a:rPr lang="en-US" sz="1400" dirty="0">
                <a:solidFill>
                  <a:srgbClr val="0000CC"/>
                </a:solidFill>
                <a:latin typeface="+mj-lt"/>
                <a:sym typeface="Wingdings" pitchFamily="2" charset="2"/>
              </a:rPr>
              <a:t>Do you ensure your team understands the limitation of the interlocks system?</a:t>
            </a:r>
          </a:p>
          <a:p>
            <a:pPr marL="342900" indent="-342900" eaLnBrk="1" hangingPunct="1">
              <a:buFont typeface="+mj-lt"/>
              <a:buAutoNum type="arabicPeriod"/>
              <a:defRPr/>
            </a:pPr>
            <a:endParaRPr lang="en-US" sz="1400" dirty="0">
              <a:solidFill>
                <a:srgbClr val="0033CC"/>
              </a:solidFill>
              <a:latin typeface="+mj-lt"/>
              <a:sym typeface="Wingdings" pitchFamily="2" charset="2"/>
            </a:endParaRPr>
          </a:p>
          <a:p>
            <a:pPr marL="342900" indent="-342900" eaLnBrk="1" hangingPunct="1">
              <a:buFont typeface="+mj-lt"/>
              <a:buAutoNum type="arabicPeriod"/>
              <a:defRPr/>
            </a:pPr>
            <a:endParaRPr lang="en-US" sz="1400" dirty="0">
              <a:solidFill>
                <a:srgbClr val="0033CC"/>
              </a:solidFill>
              <a:latin typeface="+mj-lt"/>
              <a:sym typeface="Wingdings" pitchFamily="2" charset="2"/>
            </a:endParaRPr>
          </a:p>
          <a:p>
            <a:pPr marL="342900" indent="-342900" eaLnBrk="1" hangingPunct="1">
              <a:buFont typeface="+mj-lt"/>
              <a:buAutoNum type="arabicPeriod"/>
              <a:defRPr/>
            </a:pPr>
            <a:endParaRPr lang="en-US" sz="1400" i="1" dirty="0">
              <a:solidFill>
                <a:srgbClr val="0033CC"/>
              </a:solidFill>
              <a:latin typeface="+mj-lt"/>
              <a:sym typeface="Wingdings" pitchFamily="2" charset="2"/>
            </a:endParaRPr>
          </a:p>
          <a:p>
            <a:pPr marL="342900" indent="-342900" eaLnBrk="1" hangingPunct="1">
              <a:buFont typeface="+mj-lt"/>
              <a:buAutoNum type="arabicPeriod"/>
              <a:defRPr/>
            </a:pPr>
            <a:endParaRPr lang="en-US" sz="1000" i="1" dirty="0">
              <a:solidFill>
                <a:schemeClr val="accent2"/>
              </a:solidFill>
              <a:latin typeface="+mj-lt"/>
              <a:sym typeface="Wingdings" pitchFamily="2" charset="2"/>
            </a:endParaRPr>
          </a:p>
          <a:p>
            <a:pPr marL="342900" indent="-342900" eaLnBrk="1" hangingPunct="1">
              <a:defRPr/>
            </a:pPr>
            <a:endParaRPr lang="en-US" sz="1000" i="1" dirty="0">
              <a:solidFill>
                <a:srgbClr val="0033CC"/>
              </a:solidFill>
              <a:latin typeface="+mj-lt"/>
              <a:sym typeface="Wingdings" pitchFamily="2" charset="2"/>
            </a:endParaRPr>
          </a:p>
          <a:p>
            <a:pPr marL="342900" indent="-342900" eaLnBrk="1" hangingPunct="1">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eaLnBrk="1" hangingPunct="1">
              <a:defRPr/>
            </a:pPr>
            <a:endParaRPr lang="en-US" sz="1400" dirty="0">
              <a:solidFill>
                <a:srgbClr val="000000"/>
              </a:solidFill>
              <a:latin typeface="Arial" charset="0"/>
            </a:endParaRPr>
          </a:p>
          <a:p>
            <a:pPr marL="119063" indent="-119063" eaLnBrk="1" hangingPunct="1">
              <a:defRPr/>
            </a:pPr>
            <a:endParaRPr lang="en-US" sz="1400" dirty="0">
              <a:solidFill>
                <a:srgbClr val="000000"/>
              </a:solidFill>
              <a:latin typeface="Arial" charset="0"/>
            </a:endParaRPr>
          </a:p>
          <a:p>
            <a:pPr marL="173038" indent="-173038" eaLnBrk="1" hangingPunct="1">
              <a:buFont typeface="Arial" pitchFamily="34" charset="0"/>
              <a:buChar char="•"/>
              <a:defRPr/>
            </a:pPr>
            <a:endParaRPr lang="en-US" sz="800" dirty="0">
              <a:solidFill>
                <a:srgbClr val="000000"/>
              </a:solidFill>
              <a:latin typeface="Arial" charset="0"/>
            </a:endParaRPr>
          </a:p>
        </p:txBody>
      </p:sp>
    </p:spTree>
    <p:extLst>
      <p:ext uri="{BB962C8B-B14F-4D97-AF65-F5344CB8AC3E}">
        <p14:creationId xmlns:p14="http://schemas.microsoft.com/office/powerpoint/2010/main" val="426502948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4880e4f8-4b7d-4bdd-91e3-e10d47036eca">English</Language>
    <DocId xmlns="4880e4f8-4b7d-4bdd-91e3-e10d47036eca">92708</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7CDCFD-C2C6-4ECC-85D9-E8AEE3BFF834}">
  <ds:schemaRefs>
    <ds:schemaRef ds:uri="http://purl.org/dc/elements/1.1/"/>
    <ds:schemaRef ds:uri="http://www.w3.org/XML/1998/namespace"/>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ACF46C6F-070D-40A4-B21F-D63FE5060AAE}">
  <ds:schemaRefs>
    <ds:schemaRef ds:uri="http://schemas.microsoft.com/sharepoint/v3/contenttype/forms"/>
  </ds:schemaRefs>
</ds:datastoreItem>
</file>

<file path=customXml/itemProps3.xml><?xml version="1.0" encoding="utf-8"?>
<ds:datastoreItem xmlns:ds="http://schemas.openxmlformats.org/officeDocument/2006/customXml" ds:itemID="{552DFA21-0590-416B-AA52-06A21F3BE146}"/>
</file>

<file path=docProps/app.xml><?xml version="1.0" encoding="utf-8"?>
<Properties xmlns="http://schemas.openxmlformats.org/officeDocument/2006/extended-properties" xmlns:vt="http://schemas.openxmlformats.org/officeDocument/2006/docPropsVTypes">
  <Template/>
  <TotalTime>7502</TotalTime>
  <Words>562</Words>
  <Application>Microsoft Office PowerPoint</Application>
  <PresentationFormat>On-screen Show (4:3)</PresentationFormat>
  <Paragraphs>53</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Tahoma</vt:lpstr>
      <vt:lpstr>Times New Roman</vt:lpstr>
      <vt:lpstr>Default Design</vt:lpstr>
      <vt:lpstr>PowerPoint Presentation</vt:lpstr>
      <vt:lpstr>PowerPoint Presentation</vt:lpstr>
    </vt:vector>
  </TitlesOfParts>
  <Company>Shell Information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Hipo#33 Final update_actions</dc:title>
  <dc:creator>MU93647</dc:creator>
  <cp:lastModifiedBy>Balushi, Sumaiya MSE36</cp:lastModifiedBy>
  <cp:revision>666</cp:revision>
  <dcterms:created xsi:type="dcterms:W3CDTF">2001-05-03T06:07:08Z</dcterms:created>
  <dcterms:modified xsi:type="dcterms:W3CDTF">2022-07-26T06:21:50Z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