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797675" cy="987425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1" autoAdjust="0"/>
    <p:restoredTop sz="93883" autoAdjust="0"/>
  </p:normalViewPr>
  <p:slideViewPr>
    <p:cSldViewPr>
      <p:cViewPr varScale="1">
        <p:scale>
          <a:sx n="87" d="100"/>
          <a:sy n="87" d="100"/>
        </p:scale>
        <p:origin x="124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45875" cy="493634"/>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3634"/>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1" y="9380617"/>
            <a:ext cx="2945875" cy="493634"/>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380617"/>
            <a:ext cx="2945874" cy="493634"/>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5875" cy="493634"/>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3634"/>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7" y="4690309"/>
            <a:ext cx="4985824" cy="4442698"/>
          </a:xfrm>
          <a:prstGeom prst="rect">
            <a:avLst/>
          </a:prstGeom>
          <a:noFill/>
          <a:ln w="9525">
            <a:noFill/>
            <a:miter lim="800000"/>
            <a:headEnd/>
            <a:tailEnd/>
          </a:ln>
          <a:effectLst/>
        </p:spPr>
        <p:txBody>
          <a:bodyPr vert="horz" wrap="square" lIns="91430" tIns="45714" rIns="91430"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1" y="9380617"/>
            <a:ext cx="2945875" cy="493634"/>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380617"/>
            <a:ext cx="2945874" cy="493634"/>
          </a:xfrm>
          <a:prstGeom prst="rect">
            <a:avLst/>
          </a:prstGeom>
          <a:noFill/>
          <a:ln w="9525">
            <a:noFill/>
            <a:miter lim="800000"/>
            <a:headEnd/>
            <a:tailEnd/>
          </a:ln>
          <a:effectLst/>
        </p:spPr>
        <p:txBody>
          <a:bodyPr vert="horz" wrap="square" lIns="91430" tIns="45714" rIns="91430" bIns="45714"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14298">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123801C-1573-4E7B-B5C1-B03A090E55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984667"/>
            <a:ext cx="3256488" cy="2491583"/>
          </a:xfrm>
          <a:prstGeom prst="rect">
            <a:avLst/>
          </a:prstGeom>
        </p:spPr>
      </p:pic>
      <p:pic>
        <p:nvPicPr>
          <p:cNvPr id="3" name="Picture 2">
            <a:extLst>
              <a:ext uri="{FF2B5EF4-FFF2-40B4-BE49-F238E27FC236}">
                <a16:creationId xmlns:a16="http://schemas.microsoft.com/office/drawing/2014/main" id="{25DE057A-6A4A-447C-AE8F-D72A2B478026}"/>
              </a:ext>
            </a:extLst>
          </p:cNvPr>
          <p:cNvPicPr>
            <a:picLocks noChangeAspect="1"/>
          </p:cNvPicPr>
          <p:nvPr/>
        </p:nvPicPr>
        <p:blipFill>
          <a:blip r:embed="rId4"/>
          <a:stretch>
            <a:fillRect/>
          </a:stretch>
        </p:blipFill>
        <p:spPr>
          <a:xfrm>
            <a:off x="5762498" y="3814804"/>
            <a:ext cx="3278763" cy="2491583"/>
          </a:xfrm>
          <a:prstGeom prst="rect">
            <a:avLst/>
          </a:prstGeom>
        </p:spPr>
      </p:pic>
      <p:sp>
        <p:nvSpPr>
          <p:cNvPr id="14339" name="Text Box 2"/>
          <p:cNvSpPr txBox="1">
            <a:spLocks noChangeArrowheads="1"/>
          </p:cNvSpPr>
          <p:nvPr/>
        </p:nvSpPr>
        <p:spPr bwMode="auto">
          <a:xfrm>
            <a:off x="168953" y="984667"/>
            <a:ext cx="5460594" cy="428578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11.01.2021    Incident title : LTI -02</a:t>
            </a:r>
          </a:p>
          <a:p>
            <a:pPr marL="114300" indent="-114300" algn="just">
              <a:defRPr/>
            </a:pPr>
            <a:endParaRPr lang="en-US" sz="1600" b="1" dirty="0">
              <a:solidFill>
                <a:srgbClr val="FF0000"/>
              </a:solidFill>
              <a:latin typeface="+mj-lt"/>
            </a:endParaRPr>
          </a:p>
          <a:p>
            <a:pPr marL="114300" indent="-114300" algn="just">
              <a:defRPr/>
            </a:pPr>
            <a:r>
              <a:rPr lang="en-US" sz="1600" b="1" dirty="0">
                <a:solidFill>
                  <a:srgbClr val="FF0000"/>
                </a:solidFill>
                <a:latin typeface="Calibri" panose="020F0502020204030204" pitchFamily="34" charset="0"/>
                <a:cs typeface="Calibri" panose="020F0502020204030204" pitchFamily="34" charset="0"/>
              </a:rPr>
              <a:t>What happened?</a:t>
            </a:r>
            <a:endParaRPr lang="en-US" sz="1600" dirty="0">
              <a:solidFill>
                <a:srgbClr val="FF0000"/>
              </a:solidFill>
              <a:latin typeface="Calibri" panose="020F0502020204030204" pitchFamily="34" charset="0"/>
              <a:cs typeface="Calibri" panose="020F0502020204030204" pitchFamily="34" charset="0"/>
            </a:endParaRPr>
          </a:p>
          <a:p>
            <a:pPr algn="just">
              <a:defRPr/>
            </a:pPr>
            <a:endParaRPr lang="en-US" sz="1200" dirty="0">
              <a:latin typeface="+mj-lt"/>
              <a:cs typeface="Calibri" panose="020F0502020204030204" pitchFamily="34" charset="0"/>
            </a:endParaRPr>
          </a:p>
          <a:p>
            <a:pPr algn="just">
              <a:defRPr/>
            </a:pPr>
            <a:r>
              <a:rPr lang="en-US" sz="1400" dirty="0">
                <a:latin typeface="Calibri" panose="020F0502020204030204" pitchFamily="34" charset="0"/>
                <a:cs typeface="Calibri" panose="020F0502020204030204" pitchFamily="34" charset="0"/>
              </a:rPr>
              <a:t>Tyreman was carrying out fixing the tyre of the tipper meanwhile the driver rotated the standby tyre which was kept leaning towards the truck for filling of air. After filling, the driver stood close to the same tyre and was observing the Tyreman's activity. Suddenly the standby wheel fell on the driver’s lower leg resulted in pain, swelling and restricted movement of the right lower leg. </a:t>
            </a:r>
          </a:p>
          <a:p>
            <a:pPr marL="342900" indent="-342900" eaLnBrk="1" hangingPunct="1">
              <a:defRPr/>
            </a:pPr>
            <a:endParaRPr lang="en-US" sz="1050" dirty="0">
              <a:solidFill>
                <a:srgbClr val="000000"/>
              </a:solidFill>
              <a:latin typeface="+mj-lt"/>
            </a:endParaRPr>
          </a:p>
          <a:p>
            <a:pPr marL="114300" indent="-114300" algn="just">
              <a:defRPr/>
            </a:pPr>
            <a:r>
              <a:rPr lang="en-US" sz="14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indent="-171450">
              <a:buFont typeface="Wingdings" panose="05000000000000000000" pitchFamily="2" charset="2"/>
              <a:buChar char="§"/>
              <a:defRPr/>
            </a:pPr>
            <a:r>
              <a:rPr lang="en-US" sz="1400" dirty="0">
                <a:latin typeface="Calibri" panose="020F0502020204030204" pitchFamily="34" charset="0"/>
                <a:cs typeface="Calibri" panose="020F0502020204030204" pitchFamily="34" charset="0"/>
              </a:rPr>
              <a:t>Always stay away from restricted areas.</a:t>
            </a:r>
          </a:p>
          <a:p>
            <a:pPr marL="171450" indent="-171450">
              <a:buFont typeface="Wingdings" panose="05000000000000000000" pitchFamily="2" charset="2"/>
              <a:buChar char="§"/>
              <a:defRPr/>
            </a:pPr>
            <a:r>
              <a:rPr lang="en-US" sz="1400" dirty="0">
                <a:latin typeface="Calibri" panose="020F0502020204030204" pitchFamily="34" charset="0"/>
                <a:cs typeface="Calibri" panose="020F0502020204030204" pitchFamily="34" charset="0"/>
              </a:rPr>
              <a:t>Always ensure the objects are kept in stable position.</a:t>
            </a:r>
          </a:p>
          <a:p>
            <a:pPr marL="171450" indent="-171450">
              <a:buFont typeface="Wingdings" panose="05000000000000000000" pitchFamily="2" charset="2"/>
              <a:buChar char="§"/>
              <a:defRPr/>
            </a:pPr>
            <a:r>
              <a:rPr lang="en-US" sz="1400" dirty="0">
                <a:latin typeface="Calibri" panose="020F0502020204030204" pitchFamily="34" charset="0"/>
                <a:cs typeface="Calibri" panose="020F0502020204030204" pitchFamily="34" charset="0"/>
              </a:rPr>
              <a:t>Avoid unauthorized or unassigned work in workshops.</a:t>
            </a:r>
          </a:p>
          <a:p>
            <a:pPr marL="171450" indent="-171450">
              <a:buFont typeface="Wingdings" panose="05000000000000000000" pitchFamily="2" charset="2"/>
              <a:buChar char="§"/>
              <a:defRPr/>
            </a:pPr>
            <a:r>
              <a:rPr lang="en-US" sz="1400" dirty="0">
                <a:latin typeface="Calibri" panose="020F0502020204030204" pitchFamily="34" charset="0"/>
                <a:cs typeface="Calibri" panose="020F0502020204030204" pitchFamily="34" charset="0"/>
              </a:rPr>
              <a:t>Always Intervene when you notice unsafe action.</a:t>
            </a:r>
          </a:p>
          <a:p>
            <a:pPr marL="171450" indent="-171450">
              <a:buFont typeface="Wingdings" panose="05000000000000000000" pitchFamily="2" charset="2"/>
              <a:buChar char="§"/>
              <a:defRPr/>
            </a:pPr>
            <a:r>
              <a:rPr lang="en-US" sz="1400" dirty="0">
                <a:latin typeface="Calibri" panose="020F0502020204030204" pitchFamily="34" charset="0"/>
                <a:cs typeface="Calibri" panose="020F0502020204030204" pitchFamily="34" charset="0"/>
              </a:rPr>
              <a:t>Always ensure adequate supervision.</a:t>
            </a:r>
          </a:p>
          <a:p>
            <a:pPr marL="171450" indent="-171450">
              <a:buFont typeface="Wingdings" panose="05000000000000000000" pitchFamily="2" charset="2"/>
              <a:buChar char="§"/>
              <a:defRPr/>
            </a:pPr>
            <a:r>
              <a:rPr lang="en-US" sz="1400" dirty="0">
                <a:latin typeface="Calibri" panose="020F0502020204030204" pitchFamily="34" charset="0"/>
                <a:cs typeface="Calibri" panose="020F0502020204030204" pitchFamily="34" charset="0"/>
              </a:rPr>
              <a:t>Ensure drivers utilize the waiting rooms in workshops to rest during short maintenance activities. </a:t>
            </a:r>
            <a:endParaRPr lang="en-US" sz="1400" dirty="0">
              <a:solidFill>
                <a:srgbClr val="000000"/>
              </a:solidFill>
              <a:latin typeface="Arial" charset="0"/>
            </a:endParaRPr>
          </a:p>
        </p:txBody>
      </p:sp>
      <p:sp>
        <p:nvSpPr>
          <p:cNvPr id="26628" name="TextBox 16"/>
          <p:cNvSpPr txBox="1">
            <a:spLocks noChangeArrowheads="1"/>
          </p:cNvSpPr>
          <p:nvPr/>
        </p:nvSpPr>
        <p:spPr bwMode="auto">
          <a:xfrm>
            <a:off x="102739" y="5455121"/>
            <a:ext cx="5434889" cy="307777"/>
          </a:xfrm>
          <a:prstGeom prst="rect">
            <a:avLst/>
          </a:prstGeom>
          <a:solidFill>
            <a:schemeClr val="accent2"/>
          </a:solidFill>
          <a:ln w="9525">
            <a:noFill/>
            <a:miter lim="800000"/>
            <a:headEnd/>
            <a:tailEnd/>
          </a:ln>
        </p:spPr>
        <p:txBody>
          <a:bodyPr wrap="square">
            <a:spAutoFit/>
          </a:bodyPr>
          <a:lstStyle/>
          <a:p>
            <a:pPr eaLnBrk="1" hangingPunct="1"/>
            <a:r>
              <a:rPr lang="en-US" sz="1400" b="1" dirty="0">
                <a:solidFill>
                  <a:srgbClr val="FFFF00"/>
                </a:solidFill>
                <a:latin typeface="Tahoma" pitchFamily="34" charset="0"/>
              </a:rPr>
              <a:t>Do not leave loads / Heavy equipment parts unrestrained</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608950" y="604330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26633" name="Group 131"/>
          <p:cNvGrpSpPr>
            <a:grpSpLocks/>
          </p:cNvGrpSpPr>
          <p:nvPr/>
        </p:nvGrpSpPr>
        <p:grpSpPr bwMode="auto">
          <a:xfrm>
            <a:off x="8638497" y="306987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8404" y="1047119"/>
            <a:ext cx="8590572" cy="400109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mj-lt"/>
              </a:rPr>
              <a:t>As a learning from this incident and ensure continual improvement all contract</a:t>
            </a:r>
          </a:p>
          <a:p>
            <a:pPr marL="342900" indent="-342900" eaLnBrk="1" hangingPunct="1">
              <a:defRPr/>
            </a:pPr>
            <a:r>
              <a:rPr lang="en-US" sz="1600" b="1" dirty="0">
                <a:solidFill>
                  <a:srgbClr val="FF0000"/>
                </a:solidFill>
                <a:latin typeface="+mj-lt"/>
              </a:rPr>
              <a:t>managers must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dirty="0">
                <a:solidFill>
                  <a:srgbClr val="0000FF"/>
                </a:solidFill>
                <a:latin typeface="+mj-lt"/>
              </a:rPr>
              <a:t>Confirm the following:</a:t>
            </a:r>
            <a:endParaRPr lang="en-US" sz="1600" dirty="0">
              <a:solidFill>
                <a:srgbClr val="0000FF"/>
              </a:solidFill>
              <a:latin typeface="+mj-lt"/>
            </a:endParaRPr>
          </a:p>
          <a:p>
            <a:pPr eaLnBrk="1" hangingPunct="1">
              <a:defRPr/>
            </a:pPr>
            <a:endParaRPr lang="en-US" sz="1400" dirty="0">
              <a:solidFill>
                <a:srgbClr val="0033CC"/>
              </a:solidFill>
              <a:latin typeface="+mj-lt"/>
              <a:sym typeface="Wingdings" pitchFamily="2" charset="2"/>
            </a:endParaRPr>
          </a:p>
          <a:p>
            <a:pPr marL="119063" indent="-119063" eaLnBrk="1" hangingPunct="1">
              <a:lnSpc>
                <a:spcPct val="150000"/>
              </a:lnSpc>
              <a:buFontTx/>
              <a:buChar char="•"/>
              <a:defRPr/>
            </a:pPr>
            <a:r>
              <a:rPr lang="en-US" sz="1200" dirty="0">
                <a:solidFill>
                  <a:srgbClr val="0033CC"/>
                </a:solidFill>
                <a:latin typeface="+mj-lt"/>
              </a:rPr>
              <a:t>Do you ensure visitors to workshops follow work instruction fundamentals?</a:t>
            </a:r>
          </a:p>
          <a:p>
            <a:pPr marL="119063" indent="-119063" eaLnBrk="1" hangingPunct="1">
              <a:lnSpc>
                <a:spcPct val="150000"/>
              </a:lnSpc>
              <a:buFontTx/>
              <a:buChar char="•"/>
              <a:defRPr/>
            </a:pPr>
            <a:r>
              <a:rPr lang="en-GB" sz="1200" dirty="0">
                <a:solidFill>
                  <a:srgbClr val="0033CC"/>
                </a:solidFill>
                <a:latin typeface="+mj-lt"/>
              </a:rPr>
              <a:t>Do you ensure your assurance checks on procedures are present, adequate and effective for out of site locations? </a:t>
            </a:r>
            <a:endParaRPr lang="en-US" sz="1200" dirty="0">
              <a:solidFill>
                <a:srgbClr val="FF0000"/>
              </a:solidFill>
              <a:latin typeface="+mj-lt"/>
            </a:endParaRPr>
          </a:p>
          <a:p>
            <a:pPr marL="119063" indent="-119063" eaLnBrk="1" hangingPunct="1">
              <a:lnSpc>
                <a:spcPct val="150000"/>
              </a:lnSpc>
              <a:buFontTx/>
              <a:buChar char="•"/>
              <a:defRPr/>
            </a:pPr>
            <a:r>
              <a:rPr lang="en-US" sz="1200" dirty="0">
                <a:solidFill>
                  <a:srgbClr val="0033CC"/>
                </a:solidFill>
                <a:latin typeface="+mj-lt"/>
              </a:rPr>
              <a:t>Do you ensure that workers are educated to stay away from line of fire ?</a:t>
            </a:r>
            <a:endParaRPr lang="en-US" sz="1200" dirty="0">
              <a:solidFill>
                <a:srgbClr val="0033CC"/>
              </a:solidFill>
              <a:latin typeface="+mj-lt"/>
              <a:sym typeface="Wingdings" pitchFamily="2" charset="2"/>
            </a:endParaRPr>
          </a:p>
          <a:p>
            <a:pPr marL="119063" indent="-119063" eaLnBrk="1" hangingPunct="1">
              <a:lnSpc>
                <a:spcPct val="150000"/>
              </a:lnSpc>
              <a:buFontTx/>
              <a:buChar char="•"/>
              <a:defRPr/>
            </a:pPr>
            <a:r>
              <a:rPr lang="en-US" sz="1200" dirty="0">
                <a:solidFill>
                  <a:srgbClr val="0033CC"/>
                </a:solidFill>
                <a:latin typeface="+mj-lt"/>
                <a:sym typeface="Wingdings" pitchFamily="2" charset="2"/>
              </a:rPr>
              <a:t>Do you ensure that employees do not to carryout unauthorized activity ?</a:t>
            </a:r>
          </a:p>
          <a:p>
            <a:pPr marL="119063" indent="-119063" eaLnBrk="1" hangingPunct="1">
              <a:lnSpc>
                <a:spcPct val="150000"/>
              </a:lnSpc>
              <a:buFontTx/>
              <a:buChar char="•"/>
              <a:defRPr/>
            </a:pPr>
            <a:r>
              <a:rPr lang="en-US" sz="1200" dirty="0">
                <a:solidFill>
                  <a:srgbClr val="0033CC"/>
                </a:solidFill>
                <a:latin typeface="+mj-lt"/>
              </a:rPr>
              <a:t>Do you ensure hazards are identified for the task you performing? </a:t>
            </a:r>
          </a:p>
          <a:p>
            <a:pPr marL="119063" indent="-119063" eaLnBrk="1" hangingPunct="1">
              <a:lnSpc>
                <a:spcPct val="150000"/>
              </a:lnSpc>
              <a:buFontTx/>
              <a:buChar char="•"/>
              <a:defRPr/>
            </a:pPr>
            <a:r>
              <a:rPr lang="en-US" sz="1200" dirty="0">
                <a:solidFill>
                  <a:srgbClr val="0033CC"/>
                </a:solidFill>
                <a:latin typeface="+mj-lt"/>
              </a:rPr>
              <a:t>Do you ensure that employees are made aware to intervene in unsafe action ?</a:t>
            </a:r>
          </a:p>
          <a:p>
            <a:pPr marL="119063" indent="-119063" eaLnBrk="1" hangingPunct="1">
              <a:lnSpc>
                <a:spcPct val="150000"/>
              </a:lnSpc>
              <a:buFontTx/>
              <a:buChar char="•"/>
              <a:defRPr/>
            </a:pPr>
            <a:r>
              <a:rPr lang="en-US" sz="1200" dirty="0">
                <a:solidFill>
                  <a:srgbClr val="0033CC"/>
                </a:solidFill>
                <a:latin typeface="+mj-lt"/>
                <a:sym typeface="Wingdings" pitchFamily="2" charset="2"/>
              </a:rPr>
              <a:t>Do you ensure LFI are cascaded and regularly discussed during the HSE meetings ?</a:t>
            </a:r>
            <a:endParaRPr lang="en-US" sz="1200" dirty="0">
              <a:solidFill>
                <a:srgbClr val="FF0000"/>
              </a:solidFill>
              <a:latin typeface="+mj-lt"/>
              <a:sym typeface="Wingdings" pitchFamily="2" charset="2"/>
            </a:endParaRPr>
          </a:p>
          <a:p>
            <a:pPr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endParaRPr lang="en-US" sz="1400" dirty="0">
              <a:solidFill>
                <a:srgbClr val="000000"/>
              </a:solidFill>
              <a:latin typeface="+mj-lt"/>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41514" y="882128"/>
            <a:ext cx="7467021"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11.01.2021   Incident title:   LTI# 02</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92639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983B8E6C-929D-4131-873B-B72C4699D044}"/>
</file>

<file path=customXml/itemProps3.xml><?xml version="1.0" encoding="utf-8"?>
<ds:datastoreItem xmlns:ds="http://schemas.openxmlformats.org/officeDocument/2006/customXml" ds:itemID="{417CDCFD-C2C6-4ECC-85D9-E8AEE3BFF834}">
  <ds:schemaRefs>
    <ds:schemaRef ds:uri="http://www.w3.org/XML/1998/namespace"/>
    <ds:schemaRef ds:uri="http://schemas.microsoft.com/office/2006/documentManagement/types"/>
    <ds:schemaRef ds:uri="http://schemas.openxmlformats.org/package/2006/metadata/core-properties"/>
    <ds:schemaRef ds:uri="ce6069e0-ebb4-4736-a338-9269c29cf3ec"/>
    <ds:schemaRef ds:uri="http://schemas.microsoft.com/office/2006/metadata/properties"/>
    <ds:schemaRef ds:uri="http://schemas.microsoft.com/office/infopath/2007/PartnerControls"/>
    <ds:schemaRef ds:uri="http://purl.org/dc/dcmitype/"/>
    <ds:schemaRef ds:uri="http://purl.org/dc/elements/1.1/"/>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9300</TotalTime>
  <Words>521</Words>
  <Application>Microsoft Office PowerPoint</Application>
  <PresentationFormat>On-screen Show (4:3)</PresentationFormat>
  <Paragraphs>53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LTI#02 Galfar Final POST DPIRC</dc:title>
  <dc:creator>MU93647</dc:creator>
  <cp:lastModifiedBy>Balushi, Sumaiya MSE36</cp:lastModifiedBy>
  <cp:revision>652</cp:revision>
  <cp:lastPrinted>2021-02-22T11:39:30Z</cp:lastPrinted>
  <dcterms:created xsi:type="dcterms:W3CDTF">2001-05-03T06:07:08Z</dcterms:created>
  <dcterms:modified xsi:type="dcterms:W3CDTF">2022-07-25T09:44:47Z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