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60"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6942A"/>
    <a:srgbClr val="FFFC00"/>
    <a:srgbClr val="FFC91D"/>
    <a:srgbClr val="EAEAEA"/>
    <a:srgbClr val="F2F3D7"/>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2634" autoAdjust="0"/>
  </p:normalViewPr>
  <p:slideViewPr>
    <p:cSldViewPr snapToGrid="0" snapToObjects="1">
      <p:cViewPr varScale="1">
        <p:scale>
          <a:sx n="98" d="100"/>
          <a:sy n="98" d="100"/>
        </p:scale>
        <p:origin x="210" y="9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26/10/2022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26/10/2022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a:t>
            </a: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short description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8371338" cy="4493538"/>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US" sz="1300" dirty="0">
                <a:solidFill>
                  <a:prstClr val="black"/>
                </a:solidFill>
                <a:latin typeface="Calibri" panose="020F0502020204030204" pitchFamily="34" charset="0"/>
                <a:cs typeface="Tahoma" pitchFamily="34" charset="0"/>
              </a:rPr>
              <a:t>After Pressure Testing (PT) the 11”-5K shooting nipple, Derrick man and FM unscrew the ACME coupling of the Pressure Testing (PT) cap, pick it up to the RF using the winch and remove the ACME coupling from the PT cap by hands from below. They laid down the ACME coupling on the RF and picked from the top side. When they tried to install it on the shooting nipple Crossover (XO); the ACME coupling slipped from the FM side and the DM middle finger got trapped between the ACME coupling and the shooting nipple Crossover (XO).</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lvl="0">
              <a:buFont typeface="Arial" pitchFamily="34" charset="0"/>
              <a:buChar char="•"/>
              <a:defRPr/>
            </a:pPr>
            <a:r>
              <a:rPr lang="en-US" sz="1400" dirty="0">
                <a:solidFill>
                  <a:prstClr val="black"/>
                </a:solidFill>
                <a:latin typeface="Calibri" panose="020F0502020204030204" pitchFamily="34" charset="0"/>
                <a:cs typeface="Tahoma" pitchFamily="34" charset="0"/>
              </a:rPr>
              <a:t>SOP is not available for the activity</a:t>
            </a:r>
          </a:p>
          <a:p>
            <a:pPr lvl="0">
              <a:buFont typeface="Arial" pitchFamily="34" charset="0"/>
              <a:buChar char="•"/>
              <a:defRPr/>
            </a:pPr>
            <a:r>
              <a:rPr lang="en-US" sz="1400" dirty="0">
                <a:solidFill>
                  <a:prstClr val="black"/>
                </a:solidFill>
                <a:latin typeface="Calibri" panose="020F0502020204030204" pitchFamily="34" charset="0"/>
                <a:cs typeface="Tahoma" pitchFamily="34" charset="0"/>
              </a:rPr>
              <a:t>Pinch points were not identified and marked</a:t>
            </a:r>
          </a:p>
          <a:p>
            <a:pPr lvl="0">
              <a:buFont typeface="Arial" pitchFamily="34" charset="0"/>
              <a:buChar char="•"/>
              <a:defRPr/>
            </a:pPr>
            <a:r>
              <a:rPr lang="en-US" sz="1400" dirty="0">
                <a:solidFill>
                  <a:prstClr val="black"/>
                </a:solidFill>
                <a:latin typeface="Calibri" panose="020F0502020204030204" pitchFamily="34" charset="0"/>
                <a:cs typeface="Tahoma" pitchFamily="34" charset="0"/>
              </a:rPr>
              <a:t>Same coupling was used for pressure testing of the shooting nipple cap and on the shooting nipple crossover.</a:t>
            </a:r>
          </a:p>
          <a:p>
            <a:pPr lvl="0">
              <a:buFont typeface="Arial" pitchFamily="34" charset="0"/>
              <a:buChar char="•"/>
              <a:defRPr/>
            </a:pPr>
            <a:r>
              <a:rPr lang="en-US" sz="1400" dirty="0">
                <a:solidFill>
                  <a:prstClr val="black"/>
                </a:solidFill>
                <a:latin typeface="Calibri" panose="020F0502020204030204" pitchFamily="34" charset="0"/>
                <a:cs typeface="Tahoma" pitchFamily="34" charset="0"/>
              </a:rPr>
              <a:t>Impact gloves were used during the activity</a:t>
            </a:r>
          </a:p>
          <a:p>
            <a:pPr lvl="0">
              <a:buFont typeface="Arial" pitchFamily="34" charset="0"/>
              <a:buChar char="•"/>
              <a:defRPr/>
            </a:pPr>
            <a:r>
              <a:rPr lang="en-US" sz="1400" dirty="0">
                <a:solidFill>
                  <a:prstClr val="black"/>
                </a:solidFill>
                <a:latin typeface="Calibri" panose="020F0502020204030204" pitchFamily="34" charset="0"/>
                <a:cs typeface="Tahoma" pitchFamily="34" charset="0"/>
              </a:rPr>
              <a:t>Generic TBT and TRIC Card was done but not specific to the task.</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endParaRPr lang="en-US" dirty="0">
              <a:latin typeface="Calibri" panose="020F0502020204030204" pitchFamily="34" charset="0"/>
              <a:cs typeface="Tahoma" pitchFamily="34" charset="0"/>
            </a:endParaRPr>
          </a:p>
          <a:p>
            <a:pPr>
              <a:buFont typeface="Arial" pitchFamily="34" charset="0"/>
              <a:buChar char="•"/>
              <a:defRPr/>
            </a:pPr>
            <a:r>
              <a:rPr lang="en-US" sz="1400" dirty="0">
                <a:latin typeface="Calibri" panose="020F0502020204030204" pitchFamily="34" charset="0"/>
                <a:cs typeface="Tahoma" pitchFamily="34" charset="0"/>
              </a:rPr>
              <a:t>Never perform the task without approved SOP for shooting nipple activity</a:t>
            </a:r>
          </a:p>
          <a:p>
            <a:pPr>
              <a:buFont typeface="Arial" pitchFamily="34" charset="0"/>
              <a:buChar char="•"/>
              <a:defRPr/>
            </a:pPr>
            <a:r>
              <a:rPr lang="en-US" sz="1400" dirty="0">
                <a:latin typeface="Calibri" panose="020F0502020204030204" pitchFamily="34" charset="0"/>
                <a:cs typeface="Tahoma" pitchFamily="34" charset="0"/>
              </a:rPr>
              <a:t>Always carryout specific TBT and TRIC card for shooting nipple activity</a:t>
            </a:r>
          </a:p>
          <a:p>
            <a:pPr>
              <a:buFont typeface="Arial" pitchFamily="34" charset="0"/>
              <a:buChar char="•"/>
              <a:defRPr/>
            </a:pPr>
            <a:r>
              <a:rPr lang="en-US" sz="1400" dirty="0">
                <a:latin typeface="Calibri" panose="020F0502020204030204" pitchFamily="34" charset="0"/>
                <a:cs typeface="Tahoma" pitchFamily="34" charset="0"/>
              </a:rPr>
              <a:t>Always use specific coupling for each element (PT and XO)</a:t>
            </a:r>
          </a:p>
          <a:p>
            <a:pPr>
              <a:buFont typeface="Arial" pitchFamily="34" charset="0"/>
              <a:buChar char="•"/>
              <a:defRPr/>
            </a:pPr>
            <a:r>
              <a:rPr lang="en-US" sz="1400" dirty="0">
                <a:latin typeface="Calibri" panose="020F0502020204030204" pitchFamily="34" charset="0"/>
                <a:cs typeface="Tahoma" pitchFamily="34" charset="0"/>
              </a:rPr>
              <a:t>Always make sure all the required materials for the job is on site before the job.</a:t>
            </a:r>
          </a:p>
          <a:p>
            <a:pPr>
              <a:buFont typeface="Arial" pitchFamily="34" charset="0"/>
              <a:buChar char="•"/>
              <a:defRPr/>
            </a:pPr>
            <a:endParaRPr lang="en-US" sz="14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591254"/>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  Date:</a:t>
            </a:r>
            <a:r>
              <a:rPr lang="en-GB" sz="1200" b="1" noProof="0" dirty="0">
                <a:solidFill>
                  <a:srgbClr val="4472C4"/>
                </a:solidFill>
                <a:latin typeface="Tahoma" pitchFamily="34" charset="0"/>
              </a:rPr>
              <a:t>21</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/03/2022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 #7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Drops and OHL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kumimoji="0" lang="en-US" sz="1400" b="1" i="0" u="none" strike="noStrike" kern="1200" cap="none" spc="0" normalizeH="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C3P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33680" y="997580"/>
            <a:ext cx="4515561" cy="338554"/>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a:t>
            </a:r>
            <a:r>
              <a:rPr kumimoji="0" lang="en-US" sz="1600" b="1" i="0" u="none" strike="noStrike" kern="1200" cap="none" spc="0" normalizeH="0" noProof="0" dirty="0">
                <a:ln>
                  <a:noFill/>
                </a:ln>
                <a:solidFill>
                  <a:srgbClr val="0D38B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Driller, AD, Derrick man</a:t>
            </a:r>
            <a:endParaRPr kumimoji="0" lang="en-US" sz="16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1729374" y="5998949"/>
            <a:ext cx="5361868"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a:solidFill>
                  <a:srgbClr val="FFFF00"/>
                </a:solidFill>
                <a:latin typeface="Tahoma" pitchFamily="34" charset="0"/>
                <a:ea typeface="MS PGothic" pitchFamily="34" charset="-128"/>
              </a:rPr>
              <a:t>Always use specific coupling for each element</a:t>
            </a:r>
            <a:endParaRPr lang="en-US" sz="1600" b="1" dirty="0">
              <a:solidFill>
                <a:srgbClr val="FFFF00"/>
              </a:solidFill>
              <a:latin typeface="Tahoma" pitchFamily="34" charset="0"/>
              <a:ea typeface="MS PGothic" pitchFamily="34" charset="-128"/>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946" y="1468640"/>
            <a:ext cx="3140369" cy="1942760"/>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38305" y="2984365"/>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2945" y="3679170"/>
            <a:ext cx="1773159" cy="222950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39334" y="3679171"/>
            <a:ext cx="1333713" cy="2229507"/>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5626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4739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157261"/>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2042142"/>
            <a:ext cx="10928195" cy="3247043"/>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the there is an approved SOP for shooting nipple activity?</a:t>
            </a:r>
          </a:p>
          <a:p>
            <a:pPr marL="342900" indent="-342900">
              <a:buFont typeface="+mj-lt"/>
              <a:buAutoNum type="arabicPeriod"/>
              <a:defRPr/>
            </a:pPr>
            <a:r>
              <a:rPr lang="en-US" sz="1600" dirty="0">
                <a:latin typeface="Calibri" panose="020F0502020204030204" pitchFamily="34" charset="0"/>
                <a:sym typeface="Wingdings" pitchFamily="2" charset="2"/>
              </a:rPr>
              <a:t>Do you ensure specific TBT and TRIC card are carried out for shooting nipple activity?</a:t>
            </a:r>
          </a:p>
          <a:p>
            <a:pPr marL="342900" indent="-342900">
              <a:buFont typeface="+mj-lt"/>
              <a:buAutoNum type="arabicPeriod"/>
              <a:defRPr/>
            </a:pPr>
            <a:r>
              <a:rPr lang="en-US" sz="1600" dirty="0">
                <a:latin typeface="Calibri" panose="020F0502020204030204" pitchFamily="34" charset="0"/>
                <a:sym typeface="Wingdings" pitchFamily="2" charset="2"/>
              </a:rPr>
              <a:t>Do you always use specific coupling for each element (Pressure Testing and Crossover)?</a:t>
            </a:r>
          </a:p>
          <a:p>
            <a:pPr marL="342900" indent="-342900">
              <a:buFont typeface="+mj-lt"/>
              <a:buAutoNum type="arabicPeriod"/>
              <a:defRPr/>
            </a:pPr>
            <a:r>
              <a:rPr lang="en-US" sz="1600" dirty="0">
                <a:latin typeface="Calibri" panose="020F0502020204030204" pitchFamily="34" charset="0"/>
                <a:sym typeface="Wingdings" pitchFamily="2" charset="2"/>
              </a:rPr>
              <a:t>Do you ensure an effective process of managing materials / equipment received from PDO and third party? </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ABA5FE0C-3063-4212-8E62-9F7DDEF88643}"/>
              </a:ext>
            </a:extLst>
          </p:cNvPr>
          <p:cNvSpPr>
            <a:spLocks noChangeArrowheads="1"/>
          </p:cNvSpPr>
          <p:nvPr/>
        </p:nvSpPr>
        <p:spPr bwMode="auto">
          <a:xfrm>
            <a:off x="416361" y="591254"/>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  Date:</a:t>
            </a:r>
            <a:r>
              <a:rPr lang="en-GB" sz="1200" b="1" noProof="0" dirty="0">
                <a:solidFill>
                  <a:srgbClr val="4472C4"/>
                </a:solidFill>
                <a:latin typeface="Tahoma" pitchFamily="34" charset="0"/>
              </a:rPr>
              <a:t>21</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/03/2022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 #7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Drops and OHL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kumimoji="0" lang="en-US" sz="1400" b="1" i="0" u="none" strike="noStrike" kern="1200" cap="none" spc="0" normalizeH="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C3P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92746</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493A8B6E-AB18-49A8-B833-1CDE24CEF6F4}"/>
</file>

<file path=customXml/itemProps3.xml><?xml version="1.0" encoding="utf-8"?>
<ds:datastoreItem xmlns:ds="http://schemas.openxmlformats.org/officeDocument/2006/customXml" ds:itemID="{ECEB1FCF-0E89-482E-A62E-598FF58845D8}">
  <ds:schemaRefs>
    <ds:schemaRef ds:uri="http://schemas.microsoft.com/sharepoint/v3"/>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purl.org/dc/terms/"/>
    <ds:schemaRef ds:uri="9d51eac6-a7d5-47f5-a119-63d146adb134"/>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TM02892315[[fn=Wisp]]</Template>
  <TotalTime>9908</TotalTime>
  <Words>647</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LTI#07 Final Post UWD</dc:title>
  <dc:creator>nazar@umsoman.com</dc:creator>
  <cp:lastModifiedBy>Balushi, Sumaiya MSE36</cp:lastModifiedBy>
  <cp:revision>303</cp:revision>
  <dcterms:created xsi:type="dcterms:W3CDTF">2018-09-24T07:27:56Z</dcterms:created>
  <dcterms:modified xsi:type="dcterms:W3CDTF">2022-10-26T07:24:30Z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