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91D"/>
    <a:srgbClr val="FFFC00"/>
    <a:srgbClr val="EAEAEA"/>
    <a:srgbClr val="F2F3D7"/>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9135" autoAdjust="0"/>
  </p:normalViewPr>
  <p:slideViewPr>
    <p:cSldViewPr snapToGrid="0" snapToObjects="1">
      <p:cViewPr varScale="1">
        <p:scale>
          <a:sx n="98" d="100"/>
          <a:sy n="98" d="100"/>
        </p:scale>
        <p:origin x="264"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26/10/2022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26/10/2022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28583"/>
            <a:ext cx="4841550" cy="498055"/>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26/10/2022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26/10/2022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77555" y="1516413"/>
            <a:ext cx="8668500" cy="4501232"/>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indent="-342900" rtl="1">
              <a:defRPr/>
            </a:pPr>
            <a:r>
              <a:rPr lang="en-US" sz="1300" dirty="0">
                <a:latin typeface="Arial" charset="0"/>
                <a:cs typeface="Tahoma" pitchFamily="34" charset="0"/>
              </a:rPr>
              <a:t>Catering store attendant while descending from the freezer van his heel slipped on the step, lost balance and fell down on concrete floor. He landed on the ground placing his right hand on concrete floor resulting in injury to his right wrist. The catering attendant was shifted to PAC Tawoos clinic and doctor after initial treatment and referred to Salalah for further medical management at Badar al Samaa hospital.</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285750" lvl="1" indent="-285750">
              <a:buFont typeface="Arial" panose="020B0604020202020204" pitchFamily="34" charset="0"/>
              <a:buChar char="•"/>
              <a:defRPr/>
            </a:pPr>
            <a:r>
              <a:rPr lang="en-US" sz="1300" dirty="0">
                <a:latin typeface="Arial" charset="0"/>
                <a:cs typeface="Tahoma" pitchFamily="34" charset="0"/>
              </a:rPr>
              <a:t>Design of the vehicle not appropriate with no proper access/egress.</a:t>
            </a:r>
          </a:p>
          <a:p>
            <a:pPr marL="285750" lvl="1" indent="-285750">
              <a:buFont typeface="Arial" panose="020B0604020202020204" pitchFamily="34" charset="0"/>
              <a:buChar char="•"/>
              <a:defRPr/>
            </a:pPr>
            <a:r>
              <a:rPr lang="en-GB" sz="1300" dirty="0">
                <a:latin typeface="Arial" charset="0"/>
                <a:cs typeface="Tahoma" pitchFamily="34" charset="0"/>
              </a:rPr>
              <a:t>The catering attendant failed to pay enough attention while placing his leg.</a:t>
            </a:r>
          </a:p>
          <a:p>
            <a:pPr marL="285750" lvl="1" indent="-285750">
              <a:buFont typeface="Arial" panose="020B0604020202020204" pitchFamily="34" charset="0"/>
              <a:buChar char="•"/>
              <a:defRPr/>
            </a:pPr>
            <a:r>
              <a:rPr lang="en-US" sz="1300" dirty="0">
                <a:latin typeface="Arial" charset="0"/>
                <a:cs typeface="Tahoma" pitchFamily="34" charset="0"/>
              </a:rPr>
              <a:t>No process identified for loading / unloading of domestic goods in camp.</a:t>
            </a:r>
          </a:p>
          <a:p>
            <a:pPr marL="285750" lvl="1" indent="-285750">
              <a:buFont typeface="Arial" panose="020B0604020202020204" pitchFamily="34" charset="0"/>
              <a:buChar char="•"/>
              <a:defRPr/>
            </a:pPr>
            <a:r>
              <a:rPr lang="en-GB" sz="1300" dirty="0">
                <a:latin typeface="Arial" charset="0"/>
                <a:cs typeface="Tahoma" pitchFamily="34" charset="0"/>
              </a:rPr>
              <a:t>The footing step provided at the side door was not easily accessible/visible while descending.</a:t>
            </a:r>
            <a:endParaRPr lang="en-US" sz="1300" dirty="0">
              <a:latin typeface="Arial" charset="0"/>
              <a:cs typeface="Tahoma" pitchFamily="34" charset="0"/>
            </a:endParaRPr>
          </a:p>
          <a:p>
            <a:pPr marL="0" lvl="1">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a:defRPr/>
            </a:pPr>
            <a:endParaRPr lang="en-US" sz="1050" dirty="0">
              <a:latin typeface="Arial" charset="0"/>
              <a:cs typeface="Tahoma" pitchFamily="34" charset="0"/>
            </a:endParaRPr>
          </a:p>
          <a:p>
            <a:pPr marL="285750" indent="-285750">
              <a:buFont typeface="Arial" panose="020B0604020202020204" pitchFamily="34" charset="0"/>
              <a:buChar char="•"/>
              <a:defRPr/>
            </a:pPr>
            <a:r>
              <a:rPr lang="en-US" sz="1300" dirty="0">
                <a:latin typeface="Arial" charset="0"/>
                <a:cs typeface="Tahoma" pitchFamily="34" charset="0"/>
              </a:rPr>
              <a:t>Always ensure proper access arrangements on all vehicles.</a:t>
            </a:r>
          </a:p>
          <a:p>
            <a:pPr marL="285750" indent="-285750">
              <a:buFont typeface="Arial" panose="020B0604020202020204" pitchFamily="34" charset="0"/>
              <a:buChar char="•"/>
              <a:defRPr/>
            </a:pPr>
            <a:r>
              <a:rPr lang="en-US" sz="1300" dirty="0">
                <a:latin typeface="Arial" charset="0"/>
                <a:cs typeface="Tahoma" pitchFamily="34" charset="0"/>
              </a:rPr>
              <a:t>Always descend and ascend steps by facing towards vehicle.</a:t>
            </a:r>
          </a:p>
          <a:p>
            <a:pPr marL="285750" indent="-285750">
              <a:buFont typeface="Arial" panose="020B0604020202020204" pitchFamily="34" charset="0"/>
              <a:buChar char="•"/>
              <a:defRPr/>
            </a:pPr>
            <a:r>
              <a:rPr lang="en-US" sz="1300" dirty="0">
                <a:latin typeface="Arial" charset="0"/>
                <a:cs typeface="Tahoma" pitchFamily="34" charset="0"/>
              </a:rPr>
              <a:t>Always ensure 3 point contact while climbing up and down.</a:t>
            </a:r>
          </a:p>
          <a:p>
            <a:pPr marL="171450" indent="-171450">
              <a:buFont typeface="Wingdings" panose="05000000000000000000" pitchFamily="2" charset="2"/>
              <a:buChar char="§"/>
              <a:defRPr/>
            </a:pPr>
            <a:endParaRPr lang="en-US" sz="1400" dirty="0">
              <a:latin typeface="Arial" charset="0"/>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01/05/2022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a:t>
            </a:r>
            <a:r>
              <a:rPr lang="en-US" sz="1200" b="1" dirty="0">
                <a:solidFill>
                  <a:srgbClr val="4472C4"/>
                </a:solidFill>
                <a:latin typeface="Tahoma" pitchFamily="34" charset="0"/>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#14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noProof="0" dirty="0">
                <a:solidFill>
                  <a:srgbClr val="4472C4"/>
                </a:solidFill>
                <a:latin typeface="Tahoma" pitchFamily="34" charset="0"/>
              </a:rPr>
              <a:t>S</a:t>
            </a:r>
            <a:r>
              <a:rPr lang="en-US" sz="1200" b="1" dirty="0">
                <a:solidFill>
                  <a:srgbClr val="4472C4"/>
                </a:solidFill>
                <a:latin typeface="Tahoma" pitchFamily="34" charset="0"/>
              </a:rPr>
              <a:t>lip, Trip &amp; Fall</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400" b="1" noProof="0" dirty="0">
                <a:solidFill>
                  <a:srgbClr val="4472C4"/>
                </a:solidFill>
                <a:latin typeface="Tahoma" pitchFamily="34" charset="0"/>
              </a:rPr>
              <a:t>C</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3P</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77555" y="1042639"/>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Catering Attendants, Store Employees</a:t>
            </a:r>
            <a:r>
              <a:rPr kumimoji="0" lang="en-US" sz="1400" b="1" i="0" u="none" strike="noStrike" kern="1200" cap="none" spc="0" normalizeH="0" baseline="0" noProof="0" dirty="0">
                <a:ln>
                  <a:noFill/>
                </a:ln>
                <a:solidFill>
                  <a:srgbClr val="FF0000"/>
                </a:solidFill>
                <a:effectLst/>
                <a:uLnTx/>
                <a:uFillTx/>
                <a:latin typeface="Calibri" panose="020F0502020204030204"/>
                <a:ea typeface="+mn-ea"/>
              </a:rPr>
              <a:t>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11286" y="0"/>
            <a:ext cx="11950566"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p>
        </p:txBody>
      </p:sp>
      <p:sp>
        <p:nvSpPr>
          <p:cNvPr id="2" name="TextBox 1">
            <a:extLst>
              <a:ext uri="{FF2B5EF4-FFF2-40B4-BE49-F238E27FC236}">
                <a16:creationId xmlns:a16="http://schemas.microsoft.com/office/drawing/2014/main" id="{79534F91-FFF5-4BE2-969F-08BDA81C29D8}"/>
              </a:ext>
            </a:extLst>
          </p:cNvPr>
          <p:cNvSpPr txBox="1"/>
          <p:nvPr/>
        </p:nvSpPr>
        <p:spPr>
          <a:xfrm>
            <a:off x="1519744" y="6047676"/>
            <a:ext cx="5772567"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Ensure 3 point contact while climbing up and down</a:t>
            </a:r>
          </a:p>
        </p:txBody>
      </p:sp>
      <p:pic>
        <p:nvPicPr>
          <p:cNvPr id="5" name="Picture 4">
            <a:extLst>
              <a:ext uri="{FF2B5EF4-FFF2-40B4-BE49-F238E27FC236}">
                <a16:creationId xmlns:a16="http://schemas.microsoft.com/office/drawing/2014/main" id="{3C0FF888-6E27-5892-81C4-5C749D8D9A86}"/>
              </a:ext>
            </a:extLst>
          </p:cNvPr>
          <p:cNvPicPr>
            <a:picLocks noChangeAspect="1"/>
          </p:cNvPicPr>
          <p:nvPr/>
        </p:nvPicPr>
        <p:blipFill>
          <a:blip r:embed="rId3"/>
          <a:stretch>
            <a:fillRect/>
          </a:stretch>
        </p:blipFill>
        <p:spPr>
          <a:xfrm>
            <a:off x="9251004" y="1118260"/>
            <a:ext cx="2792312" cy="2180278"/>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06766" y="2884487"/>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pic>
        <p:nvPicPr>
          <p:cNvPr id="1026" name="Picture 2" descr="689779568254656674238192"/>
          <p:cNvPicPr>
            <a:picLocks noChangeAspect="1" noChangeArrowheads="1"/>
          </p:cNvPicPr>
          <p:nvPr/>
        </p:nvPicPr>
        <p:blipFill rotWithShape="1">
          <a:blip r:embed="rId4">
            <a:extLst>
              <a:ext uri="{28A0092B-C50C-407E-A947-70E740481C1C}">
                <a14:useLocalDpi xmlns:a14="http://schemas.microsoft.com/office/drawing/2010/main" val="0"/>
              </a:ext>
            </a:extLst>
          </a:blip>
          <a:srcRect t="8538" b="12867"/>
          <a:stretch/>
        </p:blipFill>
        <p:spPr bwMode="auto">
          <a:xfrm>
            <a:off x="9251004" y="3559462"/>
            <a:ext cx="2704763" cy="211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446940" y="5233982"/>
            <a:ext cx="613776" cy="587829"/>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A4C66E9-CF65-4A0F-9A16-76B64C582F3A}"/>
              </a:ext>
            </a:extLst>
          </p:cNvPr>
          <p:cNvSpPr/>
          <p:nvPr/>
        </p:nvSpPr>
        <p:spPr>
          <a:xfrm>
            <a:off x="425605" y="1241019"/>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2036284"/>
            <a:ext cx="10928195" cy="3247043"/>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latin typeface="Calibri" panose="020F0502020204030204" pitchFamily="34" charset="0"/>
            </a:endParaRPr>
          </a:p>
          <a:p>
            <a:pPr>
              <a:defRPr/>
            </a:pPr>
            <a:endParaRPr lang="en-US" sz="1600" dirty="0">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Do you ensure that your employees are complying with safe access egress methods? </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your employees are using three point contacts while using ladders?</a:t>
            </a:r>
          </a:p>
          <a:p>
            <a:pPr marL="342900" indent="-342900">
              <a:buFont typeface="+mj-lt"/>
              <a:buAutoNum type="arabicPeriod"/>
              <a:defRPr/>
            </a:pPr>
            <a:r>
              <a:rPr lang="en-US" sz="1600" dirty="0">
                <a:latin typeface="Calibri" panose="020F0502020204030204" pitchFamily="34" charset="0"/>
                <a:sym typeface="Wingdings" pitchFamily="2" charset="2"/>
              </a:rPr>
              <a:t>Do you ensure that your employees are not taking short cuts while descending from vehicles?</a:t>
            </a:r>
          </a:p>
          <a:p>
            <a:pPr marL="342900" indent="-342900">
              <a:buFont typeface="+mj-lt"/>
              <a:buAutoNum type="arabicPeriod"/>
              <a:defRPr/>
            </a:pPr>
            <a:r>
              <a:rPr lang="en-US" sz="1600" dirty="0">
                <a:latin typeface="Calibri" panose="020F0502020204030204" pitchFamily="34" charset="0"/>
                <a:sym typeface="Wingdings" pitchFamily="2" charset="2"/>
              </a:rPr>
              <a:t>Do you ensure all your vehicles are meeting safety requirements prior inducting to the system?</a:t>
            </a:r>
          </a:p>
          <a:p>
            <a:pPr marL="342900" indent="-342900">
              <a:buFont typeface="+mj-lt"/>
              <a:buAutoNum type="arabicPeriod"/>
              <a:defRPr/>
            </a:pPr>
            <a:r>
              <a:rPr lang="en-US" sz="1600" dirty="0">
                <a:latin typeface="Calibri" panose="020F0502020204030204" pitchFamily="34" charset="0"/>
                <a:sym typeface="Wingdings" pitchFamily="2" charset="2"/>
              </a:rPr>
              <a:t>Do you ensure that risk assessment is conducted for all the activities ?</a:t>
            </a: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9" name="Rectangle 8">
            <a:extLst>
              <a:ext uri="{FF2B5EF4-FFF2-40B4-BE49-F238E27FC236}">
                <a16:creationId xmlns:a16="http://schemas.microsoft.com/office/drawing/2014/main" id="{CAA8B273-0E8A-46D7-8EF4-5713020C311E}"/>
              </a:ext>
            </a:extLst>
          </p:cNvPr>
          <p:cNvSpPr/>
          <p:nvPr/>
        </p:nvSpPr>
        <p:spPr>
          <a:xfrm>
            <a:off x="167473" y="0"/>
            <a:ext cx="12021178" cy="523220"/>
          </a:xfrm>
          <a:prstGeom prst="rect">
            <a:avLst/>
          </a:prstGeom>
          <a:solidFill>
            <a:srgbClr val="FFC91D"/>
          </a:solidFill>
        </p:spPr>
        <p:txBody>
          <a:bodyPr wrap="square">
            <a:spAutoFit/>
          </a:bodyPr>
          <a:lstStyle/>
          <a:p>
            <a:pPr lvl="0" algn="ctr">
              <a:defRPr/>
            </a:pPr>
            <a:r>
              <a:rPr lang="en-GB" sz="2800" b="1" dirty="0">
                <a:solidFill>
                  <a:srgbClr val="00B050"/>
                </a:solidFill>
                <a:latin typeface="Calibri" panose="020F0502020204030204" pitchFamily="34" charset="0"/>
                <a:ea typeface="MS PGothic" pitchFamily="34" charset="-128"/>
                <a:cs typeface="+mj-cs"/>
              </a:rPr>
              <a:t>Management self audit </a:t>
            </a:r>
            <a:endParaRPr lang="en-US" sz="2800" kern="0" dirty="0">
              <a:latin typeface="Times New Roman" panose="02020603050405020304" pitchFamily="18" charset="0"/>
              <a:cs typeface="Times New Roman" panose="02020603050405020304" pitchFamily="18" charset="0"/>
            </a:endParaRPr>
          </a:p>
        </p:txBody>
      </p:sp>
      <p:sp>
        <p:nvSpPr>
          <p:cNvPr id="8" name="Rectangle 8">
            <a:extLst>
              <a:ext uri="{FF2B5EF4-FFF2-40B4-BE49-F238E27FC236}">
                <a16:creationId xmlns:a16="http://schemas.microsoft.com/office/drawing/2014/main" id="{95E64EB5-86F4-40F1-8E75-74174E16D69C}"/>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01/05/2022</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a:t>
            </a:r>
            <a:r>
              <a:rPr lang="en-US" sz="1200" b="1" dirty="0">
                <a:solidFill>
                  <a:srgbClr val="4472C4"/>
                </a:solidFill>
                <a:latin typeface="Tahoma" pitchFamily="34" charset="0"/>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#14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lang="en-US" sz="1200" b="1" noProof="0" dirty="0">
                <a:solidFill>
                  <a:srgbClr val="4472C4"/>
                </a:solidFill>
                <a:latin typeface="Tahoma" pitchFamily="34" charset="0"/>
              </a:rPr>
              <a:t>S</a:t>
            </a:r>
            <a:r>
              <a:rPr lang="en-US" sz="1200" b="1" dirty="0">
                <a:solidFill>
                  <a:srgbClr val="4472C4"/>
                </a:solidFill>
                <a:latin typeface="Tahoma" pitchFamily="34" charset="0"/>
              </a:rPr>
              <a:t>lip, Trip &amp; Fall</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400" b="1" noProof="0" dirty="0">
                <a:solidFill>
                  <a:srgbClr val="4472C4"/>
                </a:solidFill>
                <a:latin typeface="Tahoma" pitchFamily="34" charset="0"/>
              </a:rPr>
              <a:t>C</a:t>
            </a:r>
            <a:r>
              <a:rPr kumimoji="0" lang="en-US" sz="1400" b="1" i="0" u="none" strike="noStrike" kern="1200" cap="none" spc="0" normalizeH="0" baseline="0" noProof="0" dirty="0">
                <a:ln>
                  <a:noFill/>
                </a:ln>
                <a:solidFill>
                  <a:srgbClr val="4472C4"/>
                </a:solidFill>
                <a:effectLst/>
                <a:uLnTx/>
                <a:uFillTx/>
                <a:latin typeface="Tahoma" pitchFamily="34" charset="0"/>
                <a:ea typeface="+mn-ea"/>
                <a:cs typeface="+mn-cs"/>
              </a:rPr>
              <a:t>3P</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92794</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purl.org/dc/dcmitype/"/>
    <ds:schemaRef ds:uri="http://schemas.microsoft.com/office/2006/documentManagement/type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infopath/2007/PartnerControls"/>
    <ds:schemaRef ds:uri="9d51eac6-a7d5-47f5-a119-63d146adb134"/>
    <ds:schemaRef ds:uri="http://www.w3.org/XML/1998/namespace"/>
  </ds:schemaRefs>
</ds:datastoreItem>
</file>

<file path=customXml/itemProps3.xml><?xml version="1.0" encoding="utf-8"?>
<ds:datastoreItem xmlns:ds="http://schemas.openxmlformats.org/officeDocument/2006/customXml" ds:itemID="{A1E1C3BB-CB20-4A8E-ACD1-5394BF3C9DD1}"/>
</file>

<file path=docProps/app.xml><?xml version="1.0" encoding="utf-8"?>
<Properties xmlns="http://schemas.openxmlformats.org/officeDocument/2006/extended-properties" xmlns:vt="http://schemas.openxmlformats.org/officeDocument/2006/docPropsVTypes">
  <Template>TM02892315[[fn=Wisp]]</Template>
  <TotalTime>9893</TotalTime>
  <Words>592</Words>
  <Application>Microsoft Office PowerPoint</Application>
  <PresentationFormat>Widescreen</PresentationFormat>
  <Paragraphs>58</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Tahoma</vt:lpstr>
      <vt:lpstr>Times New Roman</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LTI#14 Final POST DPIRC</dc:title>
  <dc:creator>nazar@umsoman.com</dc:creator>
  <cp:lastModifiedBy>Balushi, Sumaiya MSE36</cp:lastModifiedBy>
  <cp:revision>776</cp:revision>
  <cp:lastPrinted>2022-05-16T13:26:50Z</cp:lastPrinted>
  <dcterms:created xsi:type="dcterms:W3CDTF">2018-09-24T07:27:56Z</dcterms:created>
  <dcterms:modified xsi:type="dcterms:W3CDTF">2022-10-26T07:40:25Z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