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787" r:id="rId5"/>
    <p:sldId id="350" r:id="rId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 Mahrooqi, Al Mutasem UWZ4" initials="AMAM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FFFC00"/>
    <a:srgbClr val="0000FF"/>
    <a:srgbClr val="FFC91D"/>
    <a:srgbClr val="EAEAEA"/>
    <a:srgbClr val="F2F3D7"/>
    <a:srgbClr val="24A316"/>
    <a:srgbClr val="16942A"/>
    <a:srgbClr val="FDD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68" autoAdjust="0"/>
    <p:restoredTop sz="95407" autoAdjust="0"/>
  </p:normalViewPr>
  <p:slideViewPr>
    <p:cSldViewPr snapToGrid="0" snapToObjects="1">
      <p:cViewPr varScale="1">
        <p:scale>
          <a:sx n="98" d="100"/>
          <a:sy n="98" d="100"/>
        </p:scale>
        <p:origin x="246" y="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7" d="100"/>
          <a:sy n="87" d="100"/>
        </p:scale>
        <p:origin x="298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B13D376-C7B6-419B-9FF1-F3C3290284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7192C6-1C95-48A1-A4C6-F94F132F0AA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8341AC-BC74-4FAA-A2BA-136D509060EF}" type="datetimeFigureOut">
              <a:rPr lang="en-US" smtClean="0">
                <a:latin typeface="Calibri" panose="020F0502020204030204" pitchFamily="34" charset="0"/>
              </a:rPr>
              <a:t>26/10/2022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45D574-C9C3-4949-A04E-C02C11D306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>
                <a:latin typeface="Calibri" panose="020F0502020204030204" pitchFamily="34" charset="0"/>
              </a:rPr>
              <a:t>Confidential - Not to be shared outside of PDO/PDO contractors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27CE67-CCF6-43EA-9EB4-FFC01F182A7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1C225E-C8CB-4D13-B3BD-590B7CA9FD0A}" type="slidenum">
              <a:rPr lang="en-US" smtClean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99176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EF51F27E-834E-4F26-A38E-D9AD78458120}" type="datetimeFigureOut">
              <a:rPr lang="en-US" smtClean="0"/>
              <a:pPr/>
              <a:t>26/10/2022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484155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88714CE-FB4E-4316-BED5-DE0DF6B1D8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36823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Ensure all dates and titles are input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short description should be provided without mentioning names of contractors or individuals.  You should include, what happened, to who (by job title) and what injuries this resulted in.  Nothing more!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Four to five bullet points highlighting the main findings from the investigation.  Remember the target audience is the front line staff so this should be written in simple terms in a way that everyone can understand.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strap line should be the main point you want to get across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images should be self explanatory, what went wrong (if you create a reconstruction please ensure you do not put people at risk) and below how it should be done.  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Confidential - Not to be shared outside of PDO/PDO contractors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8714CE-FB4E-4316-BED5-DE0DF6B1D8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1354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Ensure all dates and titles are input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ea typeface="+mn-ea"/>
              <a:cs typeface="Calibri" panose="020F0502020204030204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Make a list of closed questions (only ‘yes’ or ‘no’ as an answer) to ask others if they have the same issues based on the management or HSE-MS failings or shortfalls identified in the investigation.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ea typeface="+mn-ea"/>
              <a:cs typeface="Calibri" panose="020F0502020204030204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Imagine you have to audit other companies to see if they could have the same issues.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ea typeface="+mn-ea"/>
              <a:cs typeface="Calibri" panose="020F0502020204030204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These questions should start with: Do you ensure…………………?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Confidential - Not to be shared outside of PDO/PDO contractors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8714CE-FB4E-4316-BED5-DE0DF6B1D8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0545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26/10/2022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26/10/2022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26/10/2022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26/10/2022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26/10/2022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26/10/2022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26/10/2022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26/10/2022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26/10/2022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26/10/2022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26/10/2022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26/10/2022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0D2A6903-33DC-A423-D994-67922BC247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630"/>
          <a:stretch/>
        </p:blipFill>
        <p:spPr>
          <a:xfrm>
            <a:off x="9007812" y="1241408"/>
            <a:ext cx="2951105" cy="2046541"/>
          </a:xfrm>
          <a:prstGeom prst="rect">
            <a:avLst/>
          </a:prstGeom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id="{B8F5D341-9478-460E-8ACF-8E2BF1B80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023" y="1363603"/>
            <a:ext cx="8459334" cy="47705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What happened?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342900" indent="-342900" algn="just">
              <a:defRPr/>
            </a:pPr>
            <a:r>
              <a:rPr lang="en-US" sz="1300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On 01st May 2022, two pipe sections were bolted together for PE pulling activity. The bolting was done to arrest the</a:t>
            </a:r>
          </a:p>
          <a:p>
            <a:pPr marL="342900" indent="-342900" algn="just">
              <a:defRPr/>
            </a:pPr>
            <a:r>
              <a:rPr lang="en-US" sz="1300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anticipated movements on host pipe during PE pulling. When PE pulling was completed, both lines were in tension </a:t>
            </a:r>
          </a:p>
          <a:p>
            <a:pPr marL="342900" indent="-342900" algn="just">
              <a:defRPr/>
            </a:pPr>
            <a:r>
              <a:rPr lang="en-US" sz="1300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to one another. In order to arrest lateral movement of the host pipe, rigger attached the host pipe to a 07 ton HIAB </a:t>
            </a:r>
          </a:p>
          <a:p>
            <a:pPr marL="342900" indent="-342900" algn="just">
              <a:defRPr/>
            </a:pPr>
            <a:r>
              <a:rPr lang="en-US" sz="1300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by using web slings. After this, the rigger approached the other pipe section to remove the bolt. Rigger observed </a:t>
            </a:r>
          </a:p>
          <a:p>
            <a:pPr marL="342900" indent="-342900" algn="just">
              <a:defRPr/>
            </a:pPr>
            <a:r>
              <a:rPr lang="en-US" sz="1300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that tension is still there on the pipeline and the bolt was not coming manually.  He decided to remove the bolt by </a:t>
            </a:r>
          </a:p>
          <a:p>
            <a:pPr marL="342900" indent="-342900" algn="just">
              <a:defRPr/>
            </a:pPr>
            <a:r>
              <a:rPr lang="en-US" sz="1300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hammering it. For removing the bolt, he positioned himself parallelly with the line and hammered it. As soon as the </a:t>
            </a:r>
          </a:p>
          <a:p>
            <a:pPr marL="342900" indent="-342900" algn="just">
              <a:defRPr/>
            </a:pPr>
            <a:r>
              <a:rPr lang="en-US" sz="1300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bolt detached from pipeline, the line made an abrupt movement towards the rigger. Seeing this movement, rigger </a:t>
            </a:r>
          </a:p>
          <a:p>
            <a:pPr marL="342900" indent="-342900" algn="just">
              <a:defRPr/>
            </a:pPr>
            <a:r>
              <a:rPr lang="en-US" sz="1300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tried to move back, but his right leg made contact with the pipeline, injuring him. The rigger then shifted to Tawoos </a:t>
            </a:r>
          </a:p>
          <a:p>
            <a:pPr marL="342900" indent="-342900" algn="just">
              <a:defRPr/>
            </a:pPr>
            <a:r>
              <a:rPr lang="en-US" sz="1300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PAC Clinic and subsequently to SQH Salalah for further medical management.</a:t>
            </a:r>
          </a:p>
          <a:p>
            <a:pPr marL="342900" indent="-342900" algn="just">
              <a:defRPr/>
            </a:pPr>
            <a:endParaRPr lang="en-US" sz="1300" dirty="0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itchFamily="34" charset="0"/>
                <a:ea typeface="宋体" panose="02010600030101010101" pitchFamily="2" charset="-122"/>
                <a:cs typeface="+mn-cs"/>
              </a:rPr>
              <a:t>Why it happened/Finding :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300" dirty="0">
                <a:latin typeface="Calibri" panose="020F0502020204030204" pitchFamily="34" charset="0"/>
                <a:cs typeface="Mangal" panose="02040503050203030202" pitchFamily="18" charset="0"/>
              </a:rPr>
              <a:t>Rigger removed the stiffened pin from a tensed pipe by standing in line of fire</a:t>
            </a:r>
            <a:r>
              <a:rPr lang="en-GB" sz="1300" dirty="0">
                <a:latin typeface="Calibri" panose="020F0502020204030204" pitchFamily="34" charset="0"/>
                <a:cs typeface="Mangal" panose="02040503050203030202" pitchFamily="18" charset="0"/>
              </a:rPr>
              <a:t>. 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sz="1300" dirty="0">
                <a:latin typeface="Calibri" panose="020F0502020204030204" pitchFamily="34" charset="0"/>
                <a:cs typeface="Mangal" panose="02040503050203030202" pitchFamily="18" charset="0"/>
              </a:rPr>
              <a:t>House keeping of the work place was inadequate to avoid slip, trip &amp; fall.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sz="1300" dirty="0">
                <a:latin typeface="Calibri" panose="020F0502020204030204" pitchFamily="34" charset="0"/>
                <a:cs typeface="Mangal" panose="02040503050203030202" pitchFamily="18" charset="0"/>
              </a:rPr>
              <a:t>Site specific hazards not identified by crew before job commencement.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sz="1300" dirty="0">
                <a:latin typeface="Calibri" panose="020F0502020204030204" pitchFamily="34" charset="0"/>
                <a:cs typeface="Mangal" panose="02040503050203030202" pitchFamily="18" charset="0"/>
              </a:rPr>
              <a:t>Procedure for anchoring of pipe line was not followed   </a:t>
            </a:r>
          </a:p>
          <a:p>
            <a:pPr marL="0"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ahoma" pitchFamily="34" charset="0"/>
            </a:endParaRPr>
          </a:p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itchFamily="34" charset="0"/>
                <a:ea typeface="宋体" panose="02010600030101010101" pitchFamily="2" charset="-122"/>
                <a:cs typeface="+mn-cs"/>
              </a:rPr>
              <a:t>Your learning from this incident..</a:t>
            </a:r>
          </a:p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§"/>
              <a:defRPr/>
            </a:pPr>
            <a:r>
              <a:rPr lang="en-US" sz="1300" dirty="0">
                <a:latin typeface="Calibri" panose="020F0502020204030204" pitchFamily="34" charset="0"/>
                <a:cs typeface="Mangal" panose="02040503050203030202" pitchFamily="18" charset="0"/>
              </a:rPr>
              <a:t>Always use earth moving equipment for anchoring during PE pulling activity.</a:t>
            </a:r>
          </a:p>
          <a:p>
            <a:pPr marL="171450" indent="-171450">
              <a:buFont typeface="Wingdings" panose="05000000000000000000" pitchFamily="2" charset="2"/>
              <a:buChar char="§"/>
              <a:defRPr/>
            </a:pPr>
            <a:r>
              <a:rPr lang="en-US" sz="1300" dirty="0">
                <a:latin typeface="Calibri" panose="020F0502020204030204" pitchFamily="34" charset="0"/>
                <a:cs typeface="Mangal" panose="02040503050203030202" pitchFamily="18" charset="0"/>
              </a:rPr>
              <a:t>Always identify the tension in pipe line and stay away from line of fire. </a:t>
            </a:r>
          </a:p>
          <a:p>
            <a:pPr marL="171450" indent="-171450">
              <a:buFont typeface="Wingdings" panose="05000000000000000000" pitchFamily="2" charset="2"/>
              <a:buChar char="§"/>
              <a:defRPr/>
            </a:pPr>
            <a:r>
              <a:rPr lang="en-US" sz="1300" dirty="0">
                <a:latin typeface="Calibri" panose="020F0502020204030204" pitchFamily="34" charset="0"/>
                <a:cs typeface="Mangal" panose="02040503050203030202" pitchFamily="18" charset="0"/>
              </a:rPr>
              <a:t>Always discuss all the potential line of fire and pinch points in you activities. </a:t>
            </a:r>
          </a:p>
          <a:p>
            <a:pPr marL="171450" indent="-171450">
              <a:buFont typeface="Wingdings" panose="05000000000000000000" pitchFamily="2" charset="2"/>
              <a:buChar char="§"/>
              <a:defRPr/>
            </a:pPr>
            <a:r>
              <a:rPr lang="en-US" sz="1300" dirty="0">
                <a:latin typeface="Calibri" panose="020F0502020204030204" pitchFamily="34" charset="0"/>
                <a:cs typeface="Mangal" panose="02040503050203030202" pitchFamily="18" charset="0"/>
              </a:rPr>
              <a:t>Always follow safe work procedure</a:t>
            </a:r>
          </a:p>
          <a:p>
            <a:pPr marL="171450" indent="-171450">
              <a:buFont typeface="Wingdings" panose="05000000000000000000" pitchFamily="2" charset="2"/>
              <a:buChar char="§"/>
              <a:defRPr/>
            </a:pPr>
            <a:r>
              <a:rPr lang="en-US" sz="1300" dirty="0">
                <a:latin typeface="Calibri" panose="020F0502020204030204" pitchFamily="34" charset="0"/>
                <a:cs typeface="Mangal" panose="02040503050203030202" pitchFamily="18" charset="0"/>
              </a:rPr>
              <a:t>Always conduct thorough housekeeping before commencing activities  </a:t>
            </a: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59D43B35-686F-4F9F-AEB7-36497BC78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041" y="564192"/>
            <a:ext cx="116269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Date: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01/05/2022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                 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Incident title: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LTI #15                 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Pattern: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Released Energy                 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Potential severity: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C3P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AC772E-6015-4076-A0DC-005445BF4556}"/>
              </a:ext>
            </a:extLst>
          </p:cNvPr>
          <p:cNvSpPr/>
          <p:nvPr/>
        </p:nvSpPr>
        <p:spPr>
          <a:xfrm>
            <a:off x="439023" y="964244"/>
            <a:ext cx="6814756" cy="4001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Target Audience: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 Pulling team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Calibri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C774F04-A5A4-4EBD-93B5-DF1F74CE87CA}"/>
              </a:ext>
            </a:extLst>
          </p:cNvPr>
          <p:cNvSpPr txBox="1">
            <a:spLocks/>
          </p:cNvSpPr>
          <p:nvPr/>
        </p:nvSpPr>
        <p:spPr>
          <a:xfrm>
            <a:off x="333809" y="402"/>
            <a:ext cx="11845491" cy="532596"/>
          </a:xfrm>
          <a:prstGeom prst="rect">
            <a:avLst/>
          </a:prstGeom>
          <a:solidFill>
            <a:srgbClr val="FFC91D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ill Sans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PDO Second Alert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534F91-FFF5-4BE2-969F-08BDA81C29D8}"/>
              </a:ext>
            </a:extLst>
          </p:cNvPr>
          <p:cNvSpPr txBox="1"/>
          <p:nvPr/>
        </p:nvSpPr>
        <p:spPr>
          <a:xfrm>
            <a:off x="2349781" y="6247228"/>
            <a:ext cx="4488764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Follow procedure to execute the job</a:t>
            </a:r>
          </a:p>
        </p:txBody>
      </p:sp>
      <p:grpSp>
        <p:nvGrpSpPr>
          <p:cNvPr id="10" name="Group 131">
            <a:extLst>
              <a:ext uri="{FF2B5EF4-FFF2-40B4-BE49-F238E27FC236}">
                <a16:creationId xmlns:a16="http://schemas.microsoft.com/office/drawing/2014/main" id="{AB7F76C3-B921-4139-99D6-E25E2E64024C}"/>
              </a:ext>
            </a:extLst>
          </p:cNvPr>
          <p:cNvGrpSpPr>
            <a:grpSpLocks/>
          </p:cNvGrpSpPr>
          <p:nvPr/>
        </p:nvGrpSpPr>
        <p:grpSpPr bwMode="auto">
          <a:xfrm>
            <a:off x="11749334" y="2853271"/>
            <a:ext cx="336550" cy="544513"/>
            <a:chOff x="3504" y="544"/>
            <a:chExt cx="2287" cy="1855"/>
          </a:xfrm>
        </p:grpSpPr>
        <p:sp>
          <p:nvSpPr>
            <p:cNvPr id="11" name="Line 129">
              <a:extLst>
                <a:ext uri="{FF2B5EF4-FFF2-40B4-BE49-F238E27FC236}">
                  <a16:creationId xmlns:a16="http://schemas.microsoft.com/office/drawing/2014/main" id="{7C9DB3BB-4C45-4E1C-8153-70932167E5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568"/>
              <a:ext cx="2287" cy="1831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2" name="Line 130">
              <a:extLst>
                <a:ext uri="{FF2B5EF4-FFF2-40B4-BE49-F238E27FC236}">
                  <a16:creationId xmlns:a16="http://schemas.microsoft.com/office/drawing/2014/main" id="{7E9AC540-A978-46C0-A6CF-A0428D4BD3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28" y="544"/>
              <a:ext cx="2144" cy="1807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B63548C3-B9BA-18A0-8F4C-118B4431F7F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18946" y="3446541"/>
            <a:ext cx="2939972" cy="2442167"/>
          </a:xfrm>
          <a:prstGeom prst="rect">
            <a:avLst/>
          </a:prstGeom>
        </p:spPr>
      </p:pic>
      <p:sp>
        <p:nvSpPr>
          <p:cNvPr id="9" name="Freeform 132">
            <a:extLst>
              <a:ext uri="{FF2B5EF4-FFF2-40B4-BE49-F238E27FC236}">
                <a16:creationId xmlns:a16="http://schemas.microsoft.com/office/drawing/2014/main" id="{A68310E0-CF63-4276-BC7B-52B36A6230C6}"/>
              </a:ext>
            </a:extLst>
          </p:cNvPr>
          <p:cNvSpPr>
            <a:spLocks/>
          </p:cNvSpPr>
          <p:nvPr/>
        </p:nvSpPr>
        <p:spPr bwMode="auto">
          <a:xfrm>
            <a:off x="11589300" y="5660108"/>
            <a:ext cx="457200" cy="457200"/>
          </a:xfrm>
          <a:custGeom>
            <a:avLst/>
            <a:gdLst>
              <a:gd name="T0" fmla="*/ 0 w 1336"/>
              <a:gd name="T1" fmla="*/ 2147483647 h 888"/>
              <a:gd name="T2" fmla="*/ 2147483647 w 1336"/>
              <a:gd name="T3" fmla="*/ 2147483647 h 888"/>
              <a:gd name="T4" fmla="*/ 2147483647 w 1336"/>
              <a:gd name="T5" fmla="*/ 0 h 888"/>
              <a:gd name="T6" fmla="*/ 0 60000 65536"/>
              <a:gd name="T7" fmla="*/ 0 60000 65536"/>
              <a:gd name="T8" fmla="*/ 0 60000 65536"/>
              <a:gd name="T9" fmla="*/ 0 w 1336"/>
              <a:gd name="T10" fmla="*/ 0 h 888"/>
              <a:gd name="T11" fmla="*/ 1336 w 1336"/>
              <a:gd name="T12" fmla="*/ 888 h 8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6" h="888">
                <a:moveTo>
                  <a:pt x="0" y="600"/>
                </a:moveTo>
                <a:lnTo>
                  <a:pt x="312" y="888"/>
                </a:lnTo>
                <a:lnTo>
                  <a:pt x="1336" y="0"/>
                </a:lnTo>
              </a:path>
            </a:pathLst>
          </a:custGeom>
          <a:noFill/>
          <a:ln w="133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3418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A4C66E9-CF65-4A0F-9A16-76B64C582F3A}"/>
              </a:ext>
            </a:extLst>
          </p:cNvPr>
          <p:cNvSpPr/>
          <p:nvPr/>
        </p:nvSpPr>
        <p:spPr>
          <a:xfrm>
            <a:off x="425605" y="1280898"/>
            <a:ext cx="109281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As a learning from this incident and ensure continual improvement all contract managers must review their HSE risk management against the questions asked below      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883F2B-B3CE-4AB4-AB99-0AA90A5717A9}"/>
              </a:ext>
            </a:extLst>
          </p:cNvPr>
          <p:cNvSpPr/>
          <p:nvPr/>
        </p:nvSpPr>
        <p:spPr>
          <a:xfrm>
            <a:off x="609133" y="2133630"/>
            <a:ext cx="10928195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Confirm the following: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Wingdings" pitchFamily="2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Wingdings" pitchFamily="2" charset="2"/>
              </a:rPr>
              <a:t>Do you ensure that your employees follow procedures for the task?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Wingdings" pitchFamily="2" charset="2"/>
              </a:rPr>
              <a:t>Do you ensure that appropriate equipment is provided to perform the activity?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Wingdings" pitchFamily="2" charset="2"/>
              </a:rPr>
              <a:t>Do you ensure that your employees are away from the line of fire?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Wingdings" pitchFamily="2" charset="2"/>
              </a:rPr>
              <a:t>Do you ensure housekeeping is conducted prior commencing the activity?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600" dirty="0">
                <a:latin typeface="Calibri" panose="020F0502020204030204" pitchFamily="34" charset="0"/>
                <a:sym typeface="Wingdings" pitchFamily="2" charset="2"/>
              </a:rPr>
              <a:t>Do you ensure all hazards are identified and risk register updated ?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Wingdings" pitchFamily="2" charset="2"/>
              </a:rPr>
              <a:t>* If the answer is NO to any of the above questions please ensure you take action to correct this finding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43C19B-3D0B-D991-FBC4-3215B85A2EF0}"/>
              </a:ext>
            </a:extLst>
          </p:cNvPr>
          <p:cNvSpPr/>
          <p:nvPr/>
        </p:nvSpPr>
        <p:spPr>
          <a:xfrm>
            <a:off x="167473" y="0"/>
            <a:ext cx="12021178" cy="523220"/>
          </a:xfrm>
          <a:prstGeom prst="rect">
            <a:avLst/>
          </a:prstGeom>
          <a:solidFill>
            <a:srgbClr val="FFC91D"/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2800" b="1" dirty="0">
                <a:solidFill>
                  <a:srgbClr val="00B050"/>
                </a:solidFill>
                <a:ea typeface="MS PGothic" pitchFamily="34" charset="-128"/>
              </a:rPr>
              <a:t>Management self audit</a:t>
            </a:r>
            <a:endParaRPr lang="en-US" sz="28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DD99D7-D658-49C2-BCAB-82E1F425D2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361" y="630421"/>
            <a:ext cx="116269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Date: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01/05/2022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                 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Incident title: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LTI #15                 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Pattern: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Released Energy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Potential severity: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C3P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0717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</Language>
    <DocId xmlns="4880e4f8-4b7d-4bdd-91e3-e10d47036eca">92795</DocId>
    <ImageCreateDate xmlns="4880E4F8-4B7D-4BDD-91E3-E10D47036ECA" xsi:nil="true"/>
    <wic_System_Copyright xmlns="http://schemas.microsoft.com/sharepoint/v3/fields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809bc6af44041ef507fcb8c845449721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c6cb684b9f311d0fba83640743edc78d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CEB1FCF-0E89-482E-A62E-598FF58845D8}">
  <ds:schemaRefs>
    <ds:schemaRef ds:uri="http://purl.org/dc/elements/1.1/"/>
    <ds:schemaRef ds:uri="9d51eac6-a7d5-47f5-a119-63d146adb134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643A46C-72B3-4012-8CB2-E0E23D8B71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B7901EE-B782-4A6F-967E-45B87B4BABA0}"/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13362</TotalTime>
  <Words>708</Words>
  <Application>Microsoft Office PowerPoint</Application>
  <PresentationFormat>Widescreen</PresentationFormat>
  <Paragraphs>63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Tahoma</vt:lpstr>
      <vt:lpstr>Times New Roman</vt:lpstr>
      <vt:lpstr>Wingdings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LTI#15 Final</dc:title>
  <dc:creator>nazar@umsoman.com</dc:creator>
  <cp:lastModifiedBy>Balushi, Sumaiya MSE36</cp:lastModifiedBy>
  <cp:revision>711</cp:revision>
  <cp:lastPrinted>2022-05-22T12:57:25Z</cp:lastPrinted>
  <dcterms:created xsi:type="dcterms:W3CDTF">2018-09-24T07:27:56Z</dcterms:created>
  <dcterms:modified xsi:type="dcterms:W3CDTF">2022-10-26T07:51:33Z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