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7" autoAdjust="0"/>
    <p:restoredTop sz="88249" autoAdjust="0"/>
  </p:normalViewPr>
  <p:slideViewPr>
    <p:cSldViewPr snapToGrid="0">
      <p:cViewPr varScale="1">
        <p:scale>
          <a:sx n="100" d="100"/>
          <a:sy n="100" d="100"/>
        </p:scale>
        <p:origin x="8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BBD99F54-A174-4D85-9BE8-70FE616A6BFB}"/>
    <pc:docChg chg="modSld">
      <pc:chgData name="Konduru, Raju IDI63X" userId="d8c4c54e-792b-4728-ba18-36787d9218e6" providerId="ADAL" clId="{BBD99F54-A174-4D85-9BE8-70FE616A6BFB}" dt="2024-03-27T05:02:47.765" v="1" actId="6549"/>
      <pc:docMkLst>
        <pc:docMk/>
      </pc:docMkLst>
      <pc:sldChg chg="modSp mod">
        <pc:chgData name="Konduru, Raju IDI63X" userId="d8c4c54e-792b-4728-ba18-36787d9218e6" providerId="ADAL" clId="{BBD99F54-A174-4D85-9BE8-70FE616A6BFB}" dt="2024-03-27T05:02:47.765" v="1" actId="6549"/>
        <pc:sldMkLst>
          <pc:docMk/>
          <pc:sldMk cId="2964227638" sldId="270"/>
        </pc:sldMkLst>
        <pc:graphicFrameChg chg="modGraphic">
          <ac:chgData name="Konduru, Raju IDI63X" userId="d8c4c54e-792b-4728-ba18-36787d9218e6" providerId="ADAL" clId="{BBD99F54-A174-4D85-9BE8-70FE616A6BFB}" dt="2024-03-27T05:02:47.765" v="1" actId="6549"/>
          <ac:graphicFrameMkLst>
            <pc:docMk/>
            <pc:sldMk cId="2964227638" sldId="270"/>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27/03/2024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27/03/2024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close-up of a machine">
            <a:extLst>
              <a:ext uri="{FF2B5EF4-FFF2-40B4-BE49-F238E27FC236}">
                <a16:creationId xmlns:a16="http://schemas.microsoft.com/office/drawing/2014/main" id="{72BB6F57-5D08-814D-2C24-4DBD61139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801" y="2344835"/>
            <a:ext cx="2641600" cy="1946195"/>
          </a:xfrm>
          <a:prstGeom prst="rect">
            <a:avLst/>
          </a:prstGeom>
        </p:spPr>
      </p:pic>
      <p:pic>
        <p:nvPicPr>
          <p:cNvPr id="14" name="Picture 13" descr="A close-up of a pressure gauge&#10;&#10;Description automatically generated">
            <a:extLst>
              <a:ext uri="{FF2B5EF4-FFF2-40B4-BE49-F238E27FC236}">
                <a16:creationId xmlns:a16="http://schemas.microsoft.com/office/drawing/2014/main" id="{2CFCCE71-6B5A-2AE5-F9F9-F17ED6B33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6801" y="4361196"/>
            <a:ext cx="2641600" cy="1619372"/>
          </a:xfrm>
          <a:prstGeom prst="rect">
            <a:avLst/>
          </a:prstGeom>
        </p:spPr>
      </p:pic>
      <p:sp>
        <p:nvSpPr>
          <p:cNvPr id="64" name="Freeform 132">
            <a:extLst>
              <a:ext uri="{FF2B5EF4-FFF2-40B4-BE49-F238E27FC236}">
                <a16:creationId xmlns:a16="http://schemas.microsoft.com/office/drawing/2014/main" id="{54EEFF28-5A0A-E4EB-56C3-5B689A4DBEA9}"/>
              </a:ext>
            </a:extLst>
          </p:cNvPr>
          <p:cNvSpPr/>
          <p:nvPr/>
        </p:nvSpPr>
        <p:spPr bwMode="auto">
          <a:xfrm>
            <a:off x="11255370" y="5311920"/>
            <a:ext cx="547571" cy="479021"/>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 name="Rectangle 15"/>
          <p:cNvSpPr>
            <a:spLocks noGrp="1" noChangeArrowheads="1"/>
          </p:cNvSpPr>
          <p:nvPr>
            <p:ph type="title"/>
          </p:nvPr>
        </p:nvSpPr>
        <p:spPr bwMode="auto">
          <a:xfrm>
            <a:off x="1916638" y="7721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03599" y="2045949"/>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What happened</a:t>
            </a:r>
          </a:p>
        </p:txBody>
      </p:sp>
      <p:sp>
        <p:nvSpPr>
          <p:cNvPr id="8" name="Rectangle 1"/>
          <p:cNvSpPr>
            <a:spLocks noChangeArrowheads="1"/>
          </p:cNvSpPr>
          <p:nvPr/>
        </p:nvSpPr>
        <p:spPr bwMode="auto">
          <a:xfrm>
            <a:off x="303596" y="2365957"/>
            <a:ext cx="887328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en-US" sz="1400" dirty="0">
                <a:solidFill>
                  <a:srgbClr val="000000"/>
                </a:solidFill>
                <a:latin typeface="Calibri" panose="020F0502020204030204" charset="0"/>
                <a:ea typeface="MS PGothic" panose="020B0600070205080204" pitchFamily="34" charset="-128"/>
              </a:rPr>
              <a:t>While carrying hydrotest for the flow line in Burhan, technician went to open the valve and suddenly the hose got detached from the manifold and hit his right hand dorsum and right leg resulted in a </a:t>
            </a:r>
            <a:r>
              <a:rPr lang="en-GB" sz="1400" dirty="0">
                <a:solidFill>
                  <a:srgbClr val="000000"/>
                </a:solidFill>
                <a:latin typeface="Calibri" panose="020F0502020204030204" charset="0"/>
                <a:ea typeface="MS PGothic" panose="020B0600070205080204" pitchFamily="34" charset="-128"/>
              </a:rPr>
              <a:t>fracture to fourth metacarpal bone right hand. </a:t>
            </a:r>
            <a:endParaRPr lang="en-US" sz="1400" dirty="0">
              <a:solidFill>
                <a:srgbClr val="000000"/>
              </a:solidFill>
              <a:latin typeface="Calibri" panose="020F0502020204030204" charset="0"/>
              <a:ea typeface="MS PGothic" panose="020B0600070205080204" pitchFamily="34" charset="-128"/>
            </a:endParaRPr>
          </a:p>
          <a:p>
            <a:pPr>
              <a:defRPr/>
            </a:pPr>
            <a:endParaRPr lang="en-US" sz="1400" dirty="0">
              <a:solidFill>
                <a:srgbClr val="000000"/>
              </a:solidFill>
              <a:latin typeface="Calibri" panose="020F0502020204030204" charset="0"/>
              <a:ea typeface="MS PGothic" panose="020B0600070205080204" pitchFamily="34" charset="-128"/>
            </a:endParaRPr>
          </a:p>
        </p:txBody>
      </p:sp>
      <p:graphicFrame>
        <p:nvGraphicFramePr>
          <p:cNvPr id="13" name="Table 12"/>
          <p:cNvGraphicFramePr>
            <a:graphicFrameLocks noGrp="1"/>
          </p:cNvGraphicFramePr>
          <p:nvPr>
            <p:extLst>
              <p:ext uri="{D42A27DB-BD31-4B8C-83A1-F6EECF244321}">
                <p14:modId xmlns:p14="http://schemas.microsoft.com/office/powerpoint/2010/main" val="201088796"/>
              </p:ext>
            </p:extLst>
          </p:nvPr>
        </p:nvGraphicFramePr>
        <p:xfrm>
          <a:off x="1916638" y="652190"/>
          <a:ext cx="8876375" cy="987133"/>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411183">
                  <a:extLst>
                    <a:ext uri="{9D8B030D-6E8A-4147-A177-3AD203B41FA5}">
                      <a16:colId xmlns:a16="http://schemas.microsoft.com/office/drawing/2014/main" val="425046032"/>
                    </a:ext>
                  </a:extLst>
                </a:gridCol>
                <a:gridCol w="986319">
                  <a:extLst>
                    <a:ext uri="{9D8B030D-6E8A-4147-A177-3AD203B41FA5}">
                      <a16:colId xmlns:a16="http://schemas.microsoft.com/office/drawing/2014/main" val="4255786960"/>
                    </a:ext>
                  </a:extLst>
                </a:gridCol>
                <a:gridCol w="1232899">
                  <a:extLst>
                    <a:ext uri="{9D8B030D-6E8A-4147-A177-3AD203B41FA5}">
                      <a16:colId xmlns:a16="http://schemas.microsoft.com/office/drawing/2014/main" val="2009492886"/>
                    </a:ext>
                  </a:extLst>
                </a:gridCol>
                <a:gridCol w="1315092">
                  <a:extLst>
                    <a:ext uri="{9D8B030D-6E8A-4147-A177-3AD203B41FA5}">
                      <a16:colId xmlns:a16="http://schemas.microsoft.com/office/drawing/2014/main" val="1090560065"/>
                    </a:ext>
                  </a:extLst>
                </a:gridCol>
                <a:gridCol w="2761313">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j-lt"/>
                          <a:ea typeface="+mn-ea"/>
                          <a:cs typeface="Calibri" pitchFamily="34" charset="0"/>
                        </a:rPr>
                        <a:t>1160459</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a:solidFill>
                            <a:schemeClr val="tx1"/>
                          </a:solidFill>
                          <a:latin typeface="+mj-lt"/>
                          <a:ea typeface="+mn-ea"/>
                          <a:cs typeface="Calibri" pitchFamily="34" charset="0"/>
                        </a:rPr>
                        <a:t>27.10.2023</a:t>
                      </a:r>
                      <a:endParaRPr lang="en-US" sz="1300" b="0" kern="1200" dirty="0">
                        <a:solidFill>
                          <a:schemeClr val="tx1"/>
                        </a:solidFill>
                        <a:latin typeface="+mj-lt"/>
                        <a:ea typeface="+mn-ea"/>
                        <a:cs typeface="Calibri" pitchFamily="34" charset="0"/>
                      </a:endParaRP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Direct / Depart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latin typeface="+mj-lt"/>
                        <a:ea typeface="+mn-ea"/>
                        <a:cs typeface="Calibri" pitchFamily="34" charset="0"/>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j-lt"/>
                          <a:ea typeface="+mn-ea"/>
                          <a:cs typeface="Calibri" pitchFamily="34" charset="0"/>
                        </a:rPr>
                        <a:t>LTI#19</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j-lt"/>
                          <a:ea typeface="+mn-ea"/>
                          <a:cs typeface="Calibri" pitchFamily="34" charset="0"/>
                        </a:rPr>
                        <a:t>09:15 </a:t>
                      </a:r>
                      <a:r>
                        <a:rPr lang="en-US" sz="1300" b="0" kern="1200" dirty="0" err="1">
                          <a:solidFill>
                            <a:schemeClr val="tx1"/>
                          </a:solidFill>
                          <a:latin typeface="+mj-lt"/>
                          <a:ea typeface="+mn-ea"/>
                          <a:cs typeface="Calibri" pitchFamily="34" charset="0"/>
                        </a:rPr>
                        <a:t>Hrs</a:t>
                      </a:r>
                      <a:endParaRPr lang="en-US" sz="1300" b="0" kern="1200" dirty="0">
                        <a:solidFill>
                          <a:schemeClr val="tx1"/>
                        </a:solidFill>
                        <a:latin typeface="+mj-lt"/>
                        <a:ea typeface="+mn-ea"/>
                        <a:cs typeface="Calibri"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kern="1200" dirty="0">
                          <a:solidFill>
                            <a:schemeClr val="tx1"/>
                          </a:solidFill>
                          <a:latin typeface="+mj-lt"/>
                          <a:ea typeface="+mn-ea"/>
                          <a:cs typeface="Calibri" pitchFamily="34" charset="0"/>
                        </a:rPr>
                        <a:t>Q</a:t>
                      </a:r>
                      <a:r>
                        <a:rPr lang="en-US" sz="1300" b="0" kern="1200" dirty="0">
                          <a:solidFill>
                            <a:schemeClr val="tx1"/>
                          </a:solidFill>
                          <a:latin typeface="+mj-lt"/>
                          <a:ea typeface="+mn-ea"/>
                          <a:cs typeface="Calibri" pitchFamily="34" charset="0"/>
                        </a:rPr>
                        <a:t>urn Alam </a:t>
                      </a:r>
                    </a:p>
                  </a:txBody>
                  <a:tcPr/>
                </a:tc>
                <a:extLst>
                  <a:ext uri="{0D108BD9-81ED-4DB2-BD59-A6C34878D82A}">
                    <a16:rowId xmlns:a16="http://schemas.microsoft.com/office/drawing/2014/main" val="2836305567"/>
                  </a:ext>
                </a:extLst>
              </a:tr>
              <a:tr h="37753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Pattern</a:t>
                      </a:r>
                    </a:p>
                  </a:txBody>
                  <a:tcPr/>
                </a:tc>
                <a:tc>
                  <a:txBody>
                    <a:bodyPr/>
                    <a:lstStyle/>
                    <a:p>
                      <a:r>
                        <a:rPr lang="en-US" sz="1300" b="0" kern="1200" dirty="0">
                          <a:solidFill>
                            <a:schemeClr val="dk1"/>
                          </a:solidFill>
                          <a:latin typeface="+mn-lt"/>
                          <a:ea typeface="+mn-ea"/>
                          <a:cs typeface="+mn-cs"/>
                        </a:rPr>
                        <a:t>Released energy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Contractor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latin typeface="+mj-lt"/>
                        <a:ea typeface="+mn-ea"/>
                        <a:cs typeface="Calibri"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kern="1200" noProof="0" dirty="0">
                          <a:solidFill>
                            <a:schemeClr val="tx1"/>
                          </a:solidFill>
                          <a:latin typeface="+mj-lt"/>
                          <a:ea typeface="+mn-ea"/>
                          <a:cs typeface="Calibri" pitchFamily="34" charset="0"/>
                        </a:rPr>
                        <a:t>Hydrotest </a:t>
                      </a:r>
                      <a:endParaRPr lang="en-US" sz="1300" b="0" kern="1200" noProof="0" dirty="0">
                        <a:solidFill>
                          <a:schemeClr val="tx1"/>
                        </a:solidFill>
                        <a:latin typeface="+mj-lt"/>
                        <a:ea typeface="+mn-ea"/>
                        <a:cs typeface="Calibri" pitchFamily="34" charset="0"/>
                      </a:endParaRPr>
                    </a:p>
                  </a:txBody>
                  <a:tcPr/>
                </a:tc>
                <a:extLst>
                  <a:ext uri="{0D108BD9-81ED-4DB2-BD59-A6C34878D82A}">
                    <a16:rowId xmlns:a16="http://schemas.microsoft.com/office/drawing/2014/main" val="3519593395"/>
                  </a:ext>
                </a:extLst>
              </a:tr>
            </a:tbl>
          </a:graphicData>
        </a:graphic>
      </p:graphicFrame>
      <p:sp>
        <p:nvSpPr>
          <p:cNvPr id="18" name="Rectangle 17"/>
          <p:cNvSpPr>
            <a:spLocks noChangeArrowheads="1"/>
          </p:cNvSpPr>
          <p:nvPr/>
        </p:nvSpPr>
        <p:spPr bwMode="auto">
          <a:xfrm>
            <a:off x="1916638" y="1598601"/>
            <a:ext cx="8873284"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 </a:t>
            </a:r>
          </a:p>
        </p:txBody>
      </p:sp>
      <p:sp>
        <p:nvSpPr>
          <p:cNvPr id="22" name="TextBox 21">
            <a:extLst>
              <a:ext uri="{FF2B5EF4-FFF2-40B4-BE49-F238E27FC236}">
                <a16:creationId xmlns:a16="http://schemas.microsoft.com/office/drawing/2014/main" id="{D947B715-5C32-4379-84C8-46A5B939CA2A}"/>
              </a:ext>
            </a:extLst>
          </p:cNvPr>
          <p:cNvSpPr txBox="1"/>
          <p:nvPr/>
        </p:nvSpPr>
        <p:spPr>
          <a:xfrm>
            <a:off x="2541955" y="6566846"/>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5" name="Rectangle 17">
            <a:extLst>
              <a:ext uri="{FF2B5EF4-FFF2-40B4-BE49-F238E27FC236}">
                <a16:creationId xmlns:a16="http://schemas.microsoft.com/office/drawing/2014/main" id="{52258D6B-D1CE-4063-85C9-AFC0CFF35F8C}"/>
              </a:ext>
            </a:extLst>
          </p:cNvPr>
          <p:cNvSpPr>
            <a:spLocks noChangeArrowheads="1"/>
          </p:cNvSpPr>
          <p:nvPr/>
        </p:nvSpPr>
        <p:spPr bwMode="auto">
          <a:xfrm>
            <a:off x="394208" y="4678655"/>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Initial Learnings</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394208" y="3211861"/>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Initial Findings</a:t>
            </a:r>
          </a:p>
        </p:txBody>
      </p:sp>
      <p:sp>
        <p:nvSpPr>
          <p:cNvPr id="38" name="Rectangle 1">
            <a:extLst>
              <a:ext uri="{FF2B5EF4-FFF2-40B4-BE49-F238E27FC236}">
                <a16:creationId xmlns:a16="http://schemas.microsoft.com/office/drawing/2014/main" id="{4D4D9B9C-D08B-49B5-A2A2-29777BE26A27}"/>
              </a:ext>
            </a:extLst>
          </p:cNvPr>
          <p:cNvSpPr>
            <a:spLocks noChangeArrowheads="1"/>
          </p:cNvSpPr>
          <p:nvPr/>
        </p:nvSpPr>
        <p:spPr bwMode="auto">
          <a:xfrm>
            <a:off x="303596" y="5210502"/>
            <a:ext cx="8802547"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defRPr/>
            </a:pPr>
            <a:r>
              <a:rPr lang="en-US" sz="1400" dirty="0">
                <a:solidFill>
                  <a:srgbClr val="000000"/>
                </a:solidFill>
                <a:latin typeface="Calibri" panose="020F0502020204030204" charset="0"/>
                <a:ea typeface="MS PGothic" panose="020B0600070205080204" pitchFamily="34" charset="-128"/>
              </a:rPr>
              <a:t>How do you ensure the compliance to the </a:t>
            </a:r>
            <a:r>
              <a:rPr lang="en-US" sz="1400" dirty="0">
                <a:solidFill>
                  <a:srgbClr val="000000"/>
                </a:solidFill>
                <a:latin typeface="Calibri" panose="020F0502020204030204" charset="0"/>
                <a:ea typeface="MS PGothic" panose="020B0600070205080204" pitchFamily="34" charset="-128"/>
                <a:sym typeface="+mn-ea"/>
              </a:rPr>
              <a:t>hydro test procedures?</a:t>
            </a:r>
          </a:p>
          <a:p>
            <a:pPr marL="285750" indent="-285750">
              <a:buFont typeface="Arial" panose="020B0604020202020204" pitchFamily="34" charset="0"/>
              <a:buChar char="•"/>
              <a:defRPr/>
            </a:pPr>
            <a:r>
              <a:rPr lang="en-US" sz="1400" dirty="0">
                <a:solidFill>
                  <a:srgbClr val="000000"/>
                </a:solidFill>
                <a:latin typeface="Calibri" panose="020F0502020204030204" charset="0"/>
                <a:ea typeface="MS PGothic" panose="020B0600070205080204" pitchFamily="34" charset="-128"/>
                <a:sym typeface="+mn-ea"/>
              </a:rPr>
              <a:t>How do you ensure the pre-start inspection for the task performed?     </a:t>
            </a:r>
          </a:p>
          <a:p>
            <a:pPr marL="285750" indent="-285750">
              <a:buFont typeface="Arial" panose="020B0604020202020204" pitchFamily="34" charset="0"/>
              <a:buChar char="•"/>
              <a:defRPr/>
            </a:pPr>
            <a:r>
              <a:rPr lang="en-US" sz="1400" dirty="0">
                <a:solidFill>
                  <a:srgbClr val="000000"/>
                </a:solidFill>
                <a:latin typeface="Calibri" panose="020F0502020204030204" charset="0"/>
                <a:ea typeface="MS PGothic" panose="020B0600070205080204" pitchFamily="34" charset="-128"/>
                <a:sym typeface="+mn-ea"/>
              </a:rPr>
              <a:t>How do you ensure availability of valid certifications for the setup and testing equipment ?</a:t>
            </a:r>
          </a:p>
        </p:txBody>
      </p:sp>
      <p:sp>
        <p:nvSpPr>
          <p:cNvPr id="2" name="TextBox 1">
            <a:extLst>
              <a:ext uri="{FF2B5EF4-FFF2-40B4-BE49-F238E27FC236}">
                <a16:creationId xmlns:a16="http://schemas.microsoft.com/office/drawing/2014/main" id="{D6D21A8C-30CC-4548-8EF8-499FFD5D7726}"/>
              </a:ext>
            </a:extLst>
          </p:cNvPr>
          <p:cNvSpPr txBox="1"/>
          <p:nvPr/>
        </p:nvSpPr>
        <p:spPr>
          <a:xfrm>
            <a:off x="282351" y="6150008"/>
            <a:ext cx="8823792" cy="369332"/>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1" dirty="0">
                <a:solidFill>
                  <a:srgbClr val="FFFF00"/>
                </a:solidFill>
                <a:latin typeface="Tahoma" pitchFamily="34" charset="0"/>
                <a:ea typeface="MS PGothic" pitchFamily="34" charset="-128"/>
              </a:rPr>
              <a:t> Are you aware of all pressure release hazards before starting the task</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078" y="-88150"/>
            <a:ext cx="1800761" cy="1405756"/>
          </a:xfrm>
          <a:prstGeom prst="rect">
            <a:avLst/>
          </a:prstGeom>
        </p:spPr>
      </p:pic>
      <p:grpSp>
        <p:nvGrpSpPr>
          <p:cNvPr id="3" name="Group 131">
            <a:extLst>
              <a:ext uri="{FF2B5EF4-FFF2-40B4-BE49-F238E27FC236}">
                <a16:creationId xmlns:a16="http://schemas.microsoft.com/office/drawing/2014/main" id="{D307952B-4367-5072-10BD-09D49DBBBF9C}"/>
              </a:ext>
            </a:extLst>
          </p:cNvPr>
          <p:cNvGrpSpPr>
            <a:grpSpLocks/>
          </p:cNvGrpSpPr>
          <p:nvPr/>
        </p:nvGrpSpPr>
        <p:grpSpPr bwMode="auto">
          <a:xfrm>
            <a:off x="11255370" y="3672354"/>
            <a:ext cx="520287" cy="544513"/>
            <a:chOff x="3504" y="544"/>
            <a:chExt cx="2287" cy="1855"/>
          </a:xfrm>
        </p:grpSpPr>
        <p:sp>
          <p:nvSpPr>
            <p:cNvPr id="6" name="Line 129">
              <a:extLst>
                <a:ext uri="{FF2B5EF4-FFF2-40B4-BE49-F238E27FC236}">
                  <a16:creationId xmlns:a16="http://schemas.microsoft.com/office/drawing/2014/main" id="{C7B2CDDE-E0C6-4EF7-0EB1-FDF4F43A989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Line 130">
              <a:extLst>
                <a:ext uri="{FF2B5EF4-FFF2-40B4-BE49-F238E27FC236}">
                  <a16:creationId xmlns:a16="http://schemas.microsoft.com/office/drawing/2014/main" id="{513104D7-33BC-4015-1D62-209850F996D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1" name="TextBox 10">
            <a:extLst>
              <a:ext uri="{FF2B5EF4-FFF2-40B4-BE49-F238E27FC236}">
                <a16:creationId xmlns:a16="http://schemas.microsoft.com/office/drawing/2014/main" id="{CFF5B747-F28B-BFEA-7786-6231DF6E5022}"/>
              </a:ext>
            </a:extLst>
          </p:cNvPr>
          <p:cNvSpPr txBox="1"/>
          <p:nvPr/>
        </p:nvSpPr>
        <p:spPr>
          <a:xfrm>
            <a:off x="303597" y="3672354"/>
            <a:ext cx="9246804" cy="738664"/>
          </a:xfrm>
          <a:prstGeom prst="rect">
            <a:avLst/>
          </a:prstGeom>
          <a:noFill/>
        </p:spPr>
        <p:txBody>
          <a:bodyPr wrap="square">
            <a:spAutoFit/>
          </a:bodyPr>
          <a:lstStyle/>
          <a:p>
            <a:pPr indent="-285750">
              <a:buFont typeface="Arial" panose="020B0604020202020204" pitchFamily="34" charset="0"/>
              <a:buChar char="•"/>
              <a:defRPr/>
            </a:pPr>
            <a:r>
              <a:rPr lang="en-GB" sz="1400" dirty="0">
                <a:solidFill>
                  <a:srgbClr val="000000"/>
                </a:solidFill>
                <a:latin typeface="Calibri" panose="020F0502020204030204" charset="0"/>
                <a:ea typeface="MS PGothic" panose="020B0600070205080204" pitchFamily="34" charset="-128"/>
              </a:rPr>
              <a:t>The hydro test manifold inlet bypass/discharge valves were in closed condition.</a:t>
            </a:r>
          </a:p>
          <a:p>
            <a:pPr indent="-285750">
              <a:buFont typeface="Arial" panose="020B0604020202020204" pitchFamily="34" charset="0"/>
              <a:buChar char="•"/>
              <a:defRPr/>
            </a:pPr>
            <a:r>
              <a:rPr lang="en-GB" sz="1400" dirty="0">
                <a:solidFill>
                  <a:srgbClr val="000000"/>
                </a:solidFill>
                <a:latin typeface="Calibri" panose="020F0502020204030204" charset="0"/>
                <a:ea typeface="MS PGothic" panose="020B0600070205080204" pitchFamily="34" charset="-128"/>
              </a:rPr>
              <a:t>Pre-start inspection to the hydro test manifold was not done.</a:t>
            </a:r>
          </a:p>
          <a:p>
            <a:pPr indent="-285750">
              <a:buFont typeface="Arial" panose="020B0604020202020204" pitchFamily="34" charset="0"/>
              <a:buChar char="•"/>
              <a:defRPr/>
            </a:pPr>
            <a:r>
              <a:rPr lang="en-GB" sz="1400" dirty="0">
                <a:solidFill>
                  <a:srgbClr val="000000"/>
                </a:solidFill>
                <a:latin typeface="Calibri" panose="020F0502020204030204" charset="0"/>
                <a:ea typeface="MS PGothic" panose="020B0600070205080204" pitchFamily="34" charset="-128"/>
              </a:rPr>
              <a:t>The whip lock arrestor not properly tightened with hose connected to manifold</a:t>
            </a:r>
            <a:r>
              <a:rPr lang="en-GB" sz="1400" dirty="0">
                <a:latin typeface="Verdana" panose="020B0604030504040204" pitchFamily="34" charset="0"/>
                <a:cs typeface="Calibri" panose="020F0502020204030204" pitchFamily="34" charset="0"/>
              </a:rPr>
              <a:t>.</a:t>
            </a:r>
            <a:endParaRPr lang="en-GB" sz="1400" dirty="0"/>
          </a:p>
        </p:txBody>
      </p:sp>
      <p:pic>
        <p:nvPicPr>
          <p:cNvPr id="10" name="Picture 9" descr="A picture containing clothing, person, workwear, hard hat&#10;&#10;Description automatically generated">
            <a:extLst>
              <a:ext uri="{FF2B5EF4-FFF2-40B4-BE49-F238E27FC236}">
                <a16:creationId xmlns:a16="http://schemas.microsoft.com/office/drawing/2014/main" id="{B7FB0063-DEBC-EDB9-525B-25846718AE9A}"/>
              </a:ext>
            </a:extLst>
          </p:cNvPr>
          <p:cNvPicPr>
            <a:picLocks noChangeAspect="1"/>
          </p:cNvPicPr>
          <p:nvPr/>
        </p:nvPicPr>
        <p:blipFill rotWithShape="1">
          <a:blip r:embed="rId6">
            <a:extLst>
              <a:ext uri="{28A0092B-C50C-407E-A947-70E740481C1C}">
                <a14:useLocalDpi xmlns:a14="http://schemas.microsoft.com/office/drawing/2010/main" val="0"/>
              </a:ext>
            </a:extLst>
          </a:blip>
          <a:srcRect l="2874" t="5385" r="32723"/>
          <a:stretch/>
        </p:blipFill>
        <p:spPr>
          <a:xfrm>
            <a:off x="10672996" y="132011"/>
            <a:ext cx="1366168" cy="1870095"/>
          </a:xfrm>
          <a:prstGeom prst="rect">
            <a:avLst/>
          </a:prstGeom>
        </p:spPr>
      </p:pic>
      <p:sp>
        <p:nvSpPr>
          <p:cNvPr id="15" name="Minus Sign 14">
            <a:extLst>
              <a:ext uri="{FF2B5EF4-FFF2-40B4-BE49-F238E27FC236}">
                <a16:creationId xmlns:a16="http://schemas.microsoft.com/office/drawing/2014/main" id="{30956129-A2FA-FA88-A727-343AA2F7F193}"/>
              </a:ext>
            </a:extLst>
          </p:cNvPr>
          <p:cNvSpPr/>
          <p:nvPr/>
        </p:nvSpPr>
        <p:spPr>
          <a:xfrm rot="19294013">
            <a:off x="11206491" y="603675"/>
            <a:ext cx="299176" cy="304755"/>
          </a:xfrm>
          <a:prstGeom prst="mathMinu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inus Sign 15">
            <a:extLst>
              <a:ext uri="{FF2B5EF4-FFF2-40B4-BE49-F238E27FC236}">
                <a16:creationId xmlns:a16="http://schemas.microsoft.com/office/drawing/2014/main" id="{9BBFF97D-4C60-B95F-4BEB-281B3AC87C15}"/>
              </a:ext>
            </a:extLst>
          </p:cNvPr>
          <p:cNvSpPr/>
          <p:nvPr/>
        </p:nvSpPr>
        <p:spPr>
          <a:xfrm rot="19294013">
            <a:off x="10827730" y="1340721"/>
            <a:ext cx="581560" cy="324356"/>
          </a:xfrm>
          <a:prstGeom prst="mathMinu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xplosion: 8 Points 16">
            <a:extLst>
              <a:ext uri="{FF2B5EF4-FFF2-40B4-BE49-F238E27FC236}">
                <a16:creationId xmlns:a16="http://schemas.microsoft.com/office/drawing/2014/main" id="{5D35AE14-17C0-C5E4-8A1F-3FB750F7A32E}"/>
              </a:ext>
            </a:extLst>
          </p:cNvPr>
          <p:cNvSpPr/>
          <p:nvPr/>
        </p:nvSpPr>
        <p:spPr>
          <a:xfrm>
            <a:off x="10962988" y="1376884"/>
            <a:ext cx="311043" cy="338834"/>
          </a:xfrm>
          <a:prstGeom prst="irregularSeal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8 Points 11">
            <a:extLst>
              <a:ext uri="{FF2B5EF4-FFF2-40B4-BE49-F238E27FC236}">
                <a16:creationId xmlns:a16="http://schemas.microsoft.com/office/drawing/2014/main" id="{B6D97A5E-2E1A-6B11-0EDA-8EB326CD7FD4}"/>
              </a:ext>
            </a:extLst>
          </p:cNvPr>
          <p:cNvSpPr/>
          <p:nvPr/>
        </p:nvSpPr>
        <p:spPr>
          <a:xfrm>
            <a:off x="11330116" y="652190"/>
            <a:ext cx="116982" cy="225242"/>
          </a:xfrm>
          <a:prstGeom prst="irregularSeal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92787</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3FFDA0-40ED-4EB7-AF59-149EE58C39B0}">
  <ds:schemaRefs>
    <ds:schemaRef ds:uri="http://schemas.microsoft.com/sharepoint/v3/contenttype/forms"/>
  </ds:schemaRefs>
</ds:datastoreItem>
</file>

<file path=customXml/itemProps2.xml><?xml version="1.0" encoding="utf-8"?>
<ds:datastoreItem xmlns:ds="http://schemas.openxmlformats.org/officeDocument/2006/customXml" ds:itemID="{AE3BD848-6A79-4B72-BAB7-BF51D89AECAB}">
  <ds:schemaRefs>
    <ds:schemaRef ds:uri="4880E4F8-4B7D-4BDD-91E3-E10D47036ECA"/>
    <ds:schemaRef ds:uri="http://schemas.microsoft.com/office/2006/metadata/properties"/>
    <ds:schemaRef ds:uri="http://purl.org/dc/dcmitype/"/>
    <ds:schemaRef ds:uri="http://schemas.microsoft.com/office/2006/documentManagement/types"/>
    <ds:schemaRef ds:uri="http://purl.org/dc/terms/"/>
    <ds:schemaRef ds:uri="http://schemas.microsoft.com/sharepoint/v3"/>
    <ds:schemaRef ds:uri="http://schemas.microsoft.com/sharepoint/v3/fields"/>
    <ds:schemaRef ds:uri="http://schemas.microsoft.com/office/infopath/2007/PartnerControls"/>
    <ds:schemaRef ds:uri="http://schemas.openxmlformats.org/package/2006/metadata/core-properties"/>
    <ds:schemaRef ds:uri="http://www.w3.org/XML/1998/namespace"/>
    <ds:schemaRef ds:uri="9d51eac6-a7d5-47f5-a119-63d146adb134"/>
    <ds:schemaRef ds:uri="4880e4f8-4b7d-4bdd-91e3-e10d47036eca"/>
    <ds:schemaRef ds:uri="http://purl.org/dc/elements/1.1/"/>
  </ds:schemaRefs>
</ds:datastoreItem>
</file>

<file path=customXml/itemProps3.xml><?xml version="1.0" encoding="utf-8"?>
<ds:datastoreItem xmlns:ds="http://schemas.openxmlformats.org/officeDocument/2006/customXml" ds:itemID="{83128570-34D6-45A3-90FB-1C3E5D162A8D}"/>
</file>

<file path=docProps/app.xml><?xml version="1.0" encoding="utf-8"?>
<Properties xmlns="http://schemas.openxmlformats.org/officeDocument/2006/extended-properties" xmlns:vt="http://schemas.openxmlformats.org/officeDocument/2006/docPropsVTypes">
  <TotalTime>507</TotalTime>
  <Words>366</Words>
  <Application>Microsoft Office PowerPoint</Application>
  <PresentationFormat>Widescreen</PresentationFormat>
  <Paragraphs>39</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Gill Sans</vt:lpstr>
      <vt:lpstr>Gill Sans Light</vt:lpstr>
      <vt:lpstr>Tahoma</vt:lpstr>
      <vt:lpstr>Times New Roman</vt:lpstr>
      <vt:lpstr>Verdana</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LTI#19-Galfar -Qurn Alam - Hand Fracture (002)</dc:title>
  <dc:creator>Balushi, Sumaiya MSE36</dc:creator>
  <cp:lastModifiedBy>Konduru, Raju IDI63X</cp:lastModifiedBy>
  <cp:revision>23</cp:revision>
  <dcterms:created xsi:type="dcterms:W3CDTF">2023-01-18T05:52:34Z</dcterms:created>
  <dcterms:modified xsi:type="dcterms:W3CDTF">2024-03-27T05:02:49Z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