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0000FF"/>
    <a:srgbClr val="FFFC00"/>
    <a:srgbClr val="EAEAEA"/>
    <a:srgbClr val="F2F3D7"/>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5244" autoAdjust="0"/>
  </p:normalViewPr>
  <p:slideViewPr>
    <p:cSldViewPr snapToGrid="0" snapToObjects="1">
      <p:cViewPr varScale="1">
        <p:scale>
          <a:sx n="91" d="100"/>
          <a:sy n="91" d="100"/>
        </p:scale>
        <p:origin x="114" y="19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78427" cy="513508"/>
          </a:xfrm>
          <a:prstGeom prst="rect">
            <a:avLst/>
          </a:prstGeom>
        </p:spPr>
        <p:txBody>
          <a:bodyPr vert="horz" lIns="99073" tIns="49536" rIns="99073" bIns="49536" rtlCol="0"/>
          <a:lstStyle>
            <a:lvl1pPr algn="l">
              <a:defRPr sz="13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4023993" y="0"/>
            <a:ext cx="3078427" cy="513508"/>
          </a:xfrm>
          <a:prstGeom prst="rect">
            <a:avLst/>
          </a:prstGeom>
        </p:spPr>
        <p:txBody>
          <a:bodyPr vert="horz" lIns="99073" tIns="49536" rIns="99073" bIns="49536" rtlCol="0"/>
          <a:lstStyle>
            <a:lvl1pPr algn="r">
              <a:defRPr sz="1300"/>
            </a:lvl1pPr>
          </a:lstStyle>
          <a:p>
            <a:fld id="{FE8341AC-BC74-4FAA-A2BA-136D509060EF}" type="datetimeFigureOut">
              <a:rPr lang="en-US" smtClean="0">
                <a:latin typeface="Calibri" panose="020F0502020204030204" pitchFamily="34" charset="0"/>
              </a:r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721107"/>
            <a:ext cx="3078427" cy="513507"/>
          </a:xfrm>
          <a:prstGeom prst="rect">
            <a:avLst/>
          </a:prstGeom>
        </p:spPr>
        <p:txBody>
          <a:bodyPr vert="horz" lIns="99073" tIns="49536" rIns="99073" bIns="49536" rtlCol="0" anchor="b"/>
          <a:lstStyle>
            <a:lvl1pPr algn="l">
              <a:defRPr sz="13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4023993" y="9721107"/>
            <a:ext cx="3078427" cy="513507"/>
          </a:xfrm>
          <a:prstGeom prst="rect">
            <a:avLst/>
          </a:prstGeom>
        </p:spPr>
        <p:txBody>
          <a:bodyPr vert="horz" lIns="99073" tIns="49536" rIns="99073" bIns="49536" rtlCol="0" anchor="b"/>
          <a:lstStyle>
            <a:lvl1pPr algn="r">
              <a:defRPr sz="13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3" tIns="49536" rIns="99073" bIns="49536" rtlCol="0"/>
          <a:lstStyle>
            <a:lvl1pPr algn="l">
              <a:defRPr sz="13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023993" y="0"/>
            <a:ext cx="3078427" cy="513508"/>
          </a:xfrm>
          <a:prstGeom prst="rect">
            <a:avLst/>
          </a:prstGeom>
        </p:spPr>
        <p:txBody>
          <a:bodyPr vert="horz" lIns="99073" tIns="49536" rIns="99073" bIns="49536" rtlCol="0"/>
          <a:lstStyle>
            <a:lvl1pPr algn="r">
              <a:defRPr sz="13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3" tIns="49536" rIns="99073" bIns="49536" rtlCol="0" anchor="ctr"/>
          <a:lstStyle/>
          <a:p>
            <a:endParaRPr lang="en-US"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3" tIns="49536" rIns="99073" bIns="4953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6"/>
            <a:ext cx="5059771" cy="513507"/>
          </a:xfrm>
          <a:prstGeom prst="rect">
            <a:avLst/>
          </a:prstGeom>
        </p:spPr>
        <p:txBody>
          <a:bodyPr vert="horz" lIns="99073" tIns="49536" rIns="99073" bIns="49536" rtlCol="0" anchor="b"/>
          <a:lstStyle>
            <a:lvl1pPr algn="l">
              <a:defRPr sz="12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9073" tIns="49536" rIns="99073" bIns="49536" rtlCol="0" anchor="b"/>
          <a:lstStyle>
            <a:lvl1pPr algn="r">
              <a:defRPr sz="13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2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90724" eaLnBrk="0" fontAlgn="base" hangingPunct="0">
              <a:spcBef>
                <a:spcPct val="30000"/>
              </a:spcBef>
              <a:spcAft>
                <a:spcPct val="0"/>
              </a:spcAft>
              <a:defRPr/>
            </a:pPr>
            <a:endParaRPr lang="en-US" dirty="0">
              <a:solidFill>
                <a:srgbClr val="000000"/>
              </a:solidFill>
              <a:latin typeface="Times New Roman" pitchFamily="18" charset="0"/>
            </a:endParaRPr>
          </a:p>
          <a:p>
            <a:pPr defTabSz="99072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90724">
              <a:defRPr/>
            </a:pPr>
            <a:r>
              <a:rPr lang="en-US" dirty="0">
                <a:solidFill>
                  <a:srgbClr val="000000"/>
                </a:solidFill>
              </a:rPr>
              <a:t>Confidential - Not to be shared outside of PDO/PDO contractors </a:t>
            </a:r>
          </a:p>
          <a:p>
            <a:pPr defTabSz="99072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90724">
              <a:defRPr/>
            </a:pPr>
            <a:fld id="{F88714CE-FB4E-4316-BED5-DE0DF6B1D8E5}" type="slidenum">
              <a:rPr lang="en-US">
                <a:solidFill>
                  <a:prstClr val="black"/>
                </a:solidFill>
              </a:rPr>
              <a:pPr defTabSz="99072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2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9072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9072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9072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9072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9072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9072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15</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4472C4"/>
                </a:solidFill>
                <a:latin typeface="Tahoma" pitchFamily="34" charset="0"/>
              </a:rPr>
              <a:t>Fatality #01/LTI#20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200" b="1" i="0" u="none" strike="noStrike" kern="1200" cap="none" spc="0" normalizeH="0" noProof="0" dirty="0">
                <a:ln>
                  <a:noFill/>
                </a:ln>
                <a:solidFill>
                  <a:srgbClr val="4472C4"/>
                </a:solidFill>
                <a:effectLst/>
                <a:uLnTx/>
                <a:uFillTx/>
                <a:latin typeface="Tahoma" pitchFamily="34" charset="0"/>
                <a:ea typeface="+mn-ea"/>
                <a:cs typeface="+mn-cs"/>
              </a:rPr>
              <a:t> Rollover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D4P   </a:t>
            </a:r>
          </a:p>
        </p:txBody>
      </p:sp>
      <p:sp>
        <p:nvSpPr>
          <p:cNvPr id="14" name="Rectangle 13">
            <a:extLst>
              <a:ext uri="{FF2B5EF4-FFF2-40B4-BE49-F238E27FC236}">
                <a16:creationId xmlns:a16="http://schemas.microsoft.com/office/drawing/2014/main" id="{27AC772E-6015-4076-A0DC-005445BF4556}"/>
              </a:ext>
            </a:extLst>
          </p:cNvPr>
          <p:cNvSpPr/>
          <p:nvPr/>
        </p:nvSpPr>
        <p:spPr>
          <a:xfrm>
            <a:off x="477898" y="1122027"/>
            <a:ext cx="721193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a:t>
            </a:r>
            <a:r>
              <a:rPr kumimoji="0" lang="en-US" sz="2000" b="1" i="0" u="none" strike="noStrike" kern="1200" cap="none" spc="0" normalizeH="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All contractors working in PDO contract</a:t>
            </a:r>
            <a:endParaRPr kumimoji="0" lang="en-US" sz="16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62947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3624" y="1343948"/>
            <a:ext cx="2598844" cy="1998342"/>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11715" y="301157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08576" y="3717263"/>
            <a:ext cx="3934740" cy="228599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 name="Rectangle 16"/>
          <p:cNvSpPr>
            <a:spLocks noChangeArrowheads="1"/>
          </p:cNvSpPr>
          <p:nvPr/>
        </p:nvSpPr>
        <p:spPr bwMode="auto">
          <a:xfrm>
            <a:off x="490974" y="1719198"/>
            <a:ext cx="7455887"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lvl="0"/>
            <a:r>
              <a:rPr lang="en-US" sz="1600" b="1" dirty="0">
                <a:solidFill>
                  <a:srgbClr val="FF0000"/>
                </a:solidFill>
                <a:latin typeface="Tahoma" pitchFamily="34" charset="0"/>
                <a:ea typeface="宋体" panose="02010600030101010101" pitchFamily="2" charset="-122"/>
              </a:rPr>
              <a:t>Description of the incident:</a:t>
            </a:r>
          </a:p>
          <a:p>
            <a:pPr lvl="0"/>
            <a:r>
              <a:rPr lang="en-US" sz="1600" b="1" dirty="0">
                <a:solidFill>
                  <a:prstClr val="black"/>
                </a:solidFill>
                <a:latin typeface="Tahoma" pitchFamily="34" charset="0"/>
                <a:ea typeface="宋体" panose="02010600030101010101" pitchFamily="2" charset="-122"/>
              </a:rPr>
              <a:t> </a:t>
            </a:r>
          </a:p>
          <a:p>
            <a:pPr lvl="0"/>
            <a:r>
              <a:rPr lang="en-GB" sz="1400" dirty="0">
                <a:solidFill>
                  <a:srgbClr val="58595B"/>
                </a:solidFill>
                <a:latin typeface="Calibri Light" panose="020F0302020204030204"/>
              </a:rPr>
              <a:t>On 15th September 2021 at approx. 16:36 a single MVI occurred involving an OTO driver travelling from Muscat to Nimr on a dual carriage-way blacktop, the trailer carrying 22 bulk bags of Potassium Chloride (non-hazardous chemical). The vehicle suffered a blow out to the driver side front tyre, causing the vehicle to swerve to the driver side and straight into the central reservation embankment before rolling over and stopping at its final resting position on its back. This resulted in fatal injuries to the driver who was trapped inside the cabin. The loads were spilled from the trailer. Another OTO driver who happened to be in the area reported to CCC JMC, the emergency number was called.  </a:t>
            </a:r>
            <a:r>
              <a:rPr lang="en-GB" sz="1400" b="1" dirty="0">
                <a:solidFill>
                  <a:srgbClr val="58595B"/>
                </a:solidFill>
                <a:latin typeface="Calibri Light" panose="020F0302020204030204"/>
              </a:rPr>
              <a:t>Simulation Video </a:t>
            </a:r>
            <a:endParaRPr lang="en-US" sz="1400" b="1" dirty="0">
              <a:solidFill>
                <a:srgbClr val="58595B"/>
              </a:solidFill>
              <a:latin typeface="Calibri Light" panose="020F0302020204030204"/>
            </a:endParaRPr>
          </a:p>
          <a:p>
            <a:pPr lvl="0"/>
            <a:endParaRPr lang="en-US" sz="1400" dirty="0">
              <a:solidFill>
                <a:srgbClr val="58595B"/>
              </a:solidFill>
              <a:latin typeface="Calibri Light" panose="020F0302020204030204"/>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1600" b="1" dirty="0">
              <a:solidFill>
                <a:schemeClr val="accent1"/>
              </a:solidFill>
              <a:latin typeface="Tahoma" pitchFamily="34" charset="0"/>
              <a:ea typeface="宋体" panose="02010600030101010101" pitchFamily="2" charset="-122"/>
            </a:endParaRP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your tyre quality is fit for purpose</a:t>
            </a: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tyre pressures are correct and tyre conditions checked regularly </a:t>
            </a: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you conduct daily vehicle inspection before starting your journey</a:t>
            </a:r>
          </a:p>
          <a:p>
            <a:pPr marL="285750" indent="-285750">
              <a:buFont typeface="Arial" panose="020B0604020202020204" pitchFamily="34" charset="0"/>
              <a:buChar char="•"/>
              <a:defRPr/>
            </a:pPr>
            <a:r>
              <a:rPr lang="en-GB" sz="1400" dirty="0">
                <a:solidFill>
                  <a:srgbClr val="58595B"/>
                </a:solidFill>
                <a:latin typeface="Calibri Light" panose="020F0302020204030204"/>
              </a:rPr>
              <a:t>Always ensure you follow defensive driver training</a:t>
            </a:r>
            <a:endParaRPr lang="en-US" sz="1600" dirty="0">
              <a:latin typeface="+mn-lt"/>
              <a:cs typeface="Tahoma" pitchFamily="34" charset="0"/>
            </a:endParaRPr>
          </a:p>
          <a:p>
            <a:endParaRPr lang="en-US" sz="1600" b="1" dirty="0">
              <a:solidFill>
                <a:srgbClr val="58595B"/>
              </a:solidFill>
              <a:latin typeface="+mj-lt"/>
              <a:ea typeface="Times New Roman" panose="02020603050405020304" pitchFamily="18" charset="0"/>
            </a:endParaRPr>
          </a:p>
        </p:txBody>
      </p:sp>
      <p:pic>
        <p:nvPicPr>
          <p:cNvPr id="18" name="Picture 17">
            <a:extLst>
              <a:ext uri="{FF2B5EF4-FFF2-40B4-BE49-F238E27FC236}">
                <a16:creationId xmlns:a16="http://schemas.microsoft.com/office/drawing/2014/main" id="{FA0C2A94-7A12-46DA-81E5-55280DCE0F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5927" y="1327348"/>
            <a:ext cx="1513813" cy="2014941"/>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57655" y="-8810"/>
            <a:ext cx="12034345" cy="453582"/>
          </a:xfrm>
          <a:solidFill>
            <a:srgbClr val="FFC000"/>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15/09/2021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Fat#01/LTI#20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Rollover</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D4P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64260"/>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marL="342900" indent="-342900">
              <a:buFont typeface="+mj-lt"/>
              <a:buAutoNum type="arabicPeriod"/>
              <a:defRPr/>
            </a:pPr>
            <a:r>
              <a:rPr lang="en-GB" sz="1600" dirty="0">
                <a:latin typeface="Calibri" panose="020F0502020204030204" pitchFamily="34" charset="0"/>
                <a:sym typeface="Wingdings" pitchFamily="2" charset="2"/>
              </a:rPr>
              <a:t>Do you ensure your vehicles are fitted with tyres with well known quality? </a:t>
            </a:r>
          </a:p>
          <a:p>
            <a:pPr marL="342900" indent="-342900">
              <a:buFont typeface="+mj-lt"/>
              <a:buAutoNum type="arabicPeriod"/>
              <a:defRPr/>
            </a:pPr>
            <a:r>
              <a:rPr lang="en-GB" sz="1600" dirty="0">
                <a:latin typeface="Calibri" panose="020F0502020204030204" pitchFamily="34" charset="0"/>
                <a:sym typeface="Wingdings" pitchFamily="2" charset="2"/>
              </a:rPr>
              <a:t>Do you ensure Compliance to SP2001 load security checks? </a:t>
            </a:r>
          </a:p>
          <a:p>
            <a:pPr marL="342900" indent="-342900">
              <a:buFont typeface="+mj-lt"/>
              <a:buAutoNum type="arabicPeriod"/>
              <a:defRPr/>
            </a:pPr>
            <a:r>
              <a:rPr lang="en-GB" sz="1600" dirty="0">
                <a:latin typeface="Calibri" panose="020F0502020204030204" pitchFamily="34" charset="0"/>
                <a:sym typeface="Wingdings" pitchFamily="2" charset="2"/>
              </a:rPr>
              <a:t>Do you have tyre inflation equipment and pressure gauges available for drivers to utilise?</a:t>
            </a:r>
          </a:p>
          <a:p>
            <a:pPr marL="342900" indent="-342900">
              <a:buFont typeface="+mj-lt"/>
              <a:buAutoNum type="arabicPeriod"/>
              <a:defRPr/>
            </a:pPr>
            <a:r>
              <a:rPr lang="en-GB" sz="1600" dirty="0">
                <a:latin typeface="Calibri" panose="020F0502020204030204" pitchFamily="34" charset="0"/>
                <a:sym typeface="Wingdings" pitchFamily="2" charset="2"/>
              </a:rPr>
              <a:t>Do you ensure drivers know how to react in the event of a tyre blow out?</a:t>
            </a:r>
          </a:p>
          <a:p>
            <a:pPr marL="342900" indent="-342900">
              <a:buFont typeface="+mj-lt"/>
              <a:buAutoNum type="arabicPeriod"/>
              <a:defRPr/>
            </a:pPr>
            <a:r>
              <a:rPr lang="en-GB" sz="1600" dirty="0">
                <a:latin typeface="Calibri" panose="020F0502020204030204" pitchFamily="34" charset="0"/>
                <a:sym typeface="Wingdings" pitchFamily="2" charset="2"/>
              </a:rPr>
              <a:t>Do you ensure drivers have been briefed to take rest if they feel fatigue during long journey? </a:t>
            </a:r>
            <a:endParaRPr lang="en-US" sz="1600" dirty="0">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92656</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metadata/properties"/>
    <ds:schemaRef ds:uri="3ad483c2-a27c-44cd-acb6-8713d8ff8005"/>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309969A-FCF9-4CE3-BD57-5805FF44D7FA}"/>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432</TotalTime>
  <Words>600</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LTI#20-Fatality #1 OTO</dc:title>
  <dc:creator>nazar@umsoman.com</dc:creator>
  <cp:lastModifiedBy>Balushi, Sumaiya MSE36</cp:lastModifiedBy>
  <cp:revision>452</cp:revision>
  <cp:lastPrinted>2021-11-30T04:22:59Z</cp:lastPrinted>
  <dcterms:created xsi:type="dcterms:W3CDTF">2018-09-24T07:27:56Z</dcterms:created>
  <dcterms:modified xsi:type="dcterms:W3CDTF">2022-08-10T04:10:23Z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