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3792" autoAdjust="0"/>
  </p:normalViewPr>
  <p:slideViewPr>
    <p:cSldViewPr snapToGrid="0">
      <p:cViewPr varScale="1">
        <p:scale>
          <a:sx n="114" d="100"/>
          <a:sy n="114" d="100"/>
        </p:scale>
        <p:origin x="3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DAA625AD-B0C1-45E4-AAEF-F15DB437A54A}"/>
    <pc:docChg chg="modSld">
      <pc:chgData name="Konduru, Raju IDI63X" userId="d8c4c54e-792b-4728-ba18-36787d9218e6" providerId="ADAL" clId="{DAA625AD-B0C1-45E4-AAEF-F15DB437A54A}" dt="2024-03-27T04:59:35.813" v="1" actId="6549"/>
      <pc:docMkLst>
        <pc:docMk/>
      </pc:docMkLst>
      <pc:sldChg chg="modSp mod">
        <pc:chgData name="Konduru, Raju IDI63X" userId="d8c4c54e-792b-4728-ba18-36787d9218e6" providerId="ADAL" clId="{DAA625AD-B0C1-45E4-AAEF-F15DB437A54A}" dt="2024-03-27T04:59:35.813" v="1" actId="6549"/>
        <pc:sldMkLst>
          <pc:docMk/>
          <pc:sldMk cId="2964227638" sldId="270"/>
        </pc:sldMkLst>
        <pc:graphicFrameChg chg="modGraphic">
          <ac:chgData name="Konduru, Raju IDI63X" userId="d8c4c54e-792b-4728-ba18-36787d9218e6" providerId="ADAL" clId="{DAA625AD-B0C1-45E4-AAEF-F15DB437A54A}" dt="2024-03-27T04:59:35.813"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0F062C-3DE9-9D86-A6F4-0598E97C6B1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l="11877" t="20148" r="16419" b="28889"/>
          <a:stretch/>
        </p:blipFill>
        <p:spPr>
          <a:xfrm>
            <a:off x="9305504" y="4281140"/>
            <a:ext cx="2756021" cy="1343064"/>
          </a:xfrm>
          <a:prstGeom prst="rect">
            <a:avLst/>
          </a:prstGeom>
        </p:spPr>
      </p:pic>
      <p:pic>
        <p:nvPicPr>
          <p:cNvPr id="27" name="Picture 26">
            <a:extLst>
              <a:ext uri="{FF2B5EF4-FFF2-40B4-BE49-F238E27FC236}">
                <a16:creationId xmlns:a16="http://schemas.microsoft.com/office/drawing/2014/main" id="{4FD741BC-47B3-9F98-0624-8CBA6956A1AC}"/>
              </a:ext>
            </a:extLst>
          </p:cNvPr>
          <p:cNvPicPr>
            <a:picLocks noChangeAspect="1"/>
          </p:cNvPicPr>
          <p:nvPr/>
        </p:nvPicPr>
        <p:blipFill rotWithShape="1">
          <a:blip r:embed="rId5"/>
          <a:srcRect t="16333" r="1739" b="23936"/>
          <a:stretch/>
        </p:blipFill>
        <p:spPr>
          <a:xfrm>
            <a:off x="9305505" y="2175574"/>
            <a:ext cx="2756021" cy="1763403"/>
          </a:xfrm>
          <a:prstGeom prst="rect">
            <a:avLst/>
          </a:prstGeom>
        </p:spPr>
      </p:pic>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64658" y="198848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sp>
        <p:nvSpPr>
          <p:cNvPr id="8" name="Rectangle 1"/>
          <p:cNvSpPr>
            <a:spLocks noChangeArrowheads="1"/>
          </p:cNvSpPr>
          <p:nvPr/>
        </p:nvSpPr>
        <p:spPr bwMode="auto">
          <a:xfrm>
            <a:off x="466868" y="2225362"/>
            <a:ext cx="828533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600" dirty="0">
                <a:effectLst/>
                <a:ea typeface="Calibri" panose="020F0502020204030204" pitchFamily="34" charset="0"/>
              </a:rPr>
              <a:t>On 13th Dec 2023, around 11:50 AM, one of the crew members working on the was</a:t>
            </a:r>
            <a:r>
              <a:rPr lang="en-US" sz="1600" dirty="0">
                <a:cs typeface="Calibri" pitchFamily="34" charset="0"/>
              </a:rPr>
              <a:t>t</a:t>
            </a:r>
            <a:r>
              <a:rPr lang="en-US" sz="1600" dirty="0">
                <a:effectLst/>
                <a:ea typeface="Calibri" panose="020F0502020204030204" pitchFamily="34" charset="0"/>
              </a:rPr>
              <a:t>e treatment unit. </a:t>
            </a:r>
            <a:r>
              <a:rPr lang="en-US" sz="1600" dirty="0">
                <a:effectLst/>
                <a:latin typeface="Gill Sans"/>
                <a:ea typeface="Calibri" panose="020F0502020204030204" pitchFamily="34" charset="0"/>
              </a:rPr>
              <a:t>While checking the performance of a Wilden Diaphragm Air Pump, the supervisor opened the chamber to inspect the diaphragm. Suddenly, the diaphragm started to move towards the chamber, causing his right hand to become trapped between the diaphragm and the diaphragm chamber. This resulted in cut injuries on the index, middle and ring finger of his right hand.</a:t>
            </a:r>
            <a:endParaRPr lang="en-US" sz="1600" dirty="0">
              <a:solidFill>
                <a:srgbClr val="000000"/>
              </a:solidFill>
              <a:ea typeface="MS PGothic" panose="020B0600070205080204"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973362385"/>
              </p:ext>
            </p:extLst>
          </p:nvPr>
        </p:nvGraphicFramePr>
        <p:xfrm>
          <a:off x="1916638" y="652190"/>
          <a:ext cx="8876375" cy="109728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1161587</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13.12.2023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LTI#22</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11:50 AM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mj-lt"/>
                          <a:ea typeface="+mn-ea"/>
                          <a:cs typeface="Calibri" pitchFamily="34" charset="0"/>
                        </a:rPr>
                        <a:t>N</a:t>
                      </a:r>
                      <a:r>
                        <a:rPr lang="en-US" sz="1300" b="0" kern="1200" dirty="0" err="1">
                          <a:solidFill>
                            <a:schemeClr val="tx1"/>
                          </a:solidFill>
                          <a:latin typeface="+mj-lt"/>
                          <a:ea typeface="+mn-ea"/>
                          <a:cs typeface="Calibri" pitchFamily="34" charset="0"/>
                        </a:rPr>
                        <a:t>imr</a:t>
                      </a:r>
                      <a:endParaRPr lang="en-US" sz="1300" b="0" kern="1200" dirty="0">
                        <a:solidFill>
                          <a:schemeClr val="tx1"/>
                        </a:solidFill>
                        <a:latin typeface="+mj-lt"/>
                        <a:ea typeface="+mn-ea"/>
                        <a:cs typeface="Calibri" pitchFamily="34" charset="0"/>
                      </a:endParaRP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p>
                      <a:pPr marL="0" algn="l" defTabSz="914377" rtl="0" eaLnBrk="1" latinLnBrk="0" hangingPunct="1"/>
                      <a:r>
                        <a:rPr lang="en-US" sz="1300" b="0" kern="1200" dirty="0">
                          <a:solidFill>
                            <a:schemeClr val="dk1"/>
                          </a:solidFill>
                          <a:latin typeface="+mn-lt"/>
                          <a:ea typeface="+mn-ea"/>
                          <a:cs typeface="+mn-cs"/>
                        </a:rPr>
                        <a:t>Released Energy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Maintenance on Wilden Air Pump</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05276" y="1730725"/>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68719" y="430155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94208" y="347293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282351" y="6150008"/>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dirty="0">
                <a:solidFill>
                  <a:srgbClr val="FFFF00"/>
                </a:solidFill>
                <a:latin typeface="Tahoma" pitchFamily="34" charset="0"/>
                <a:ea typeface="MS PGothic" pitchFamily="34" charset="-128"/>
              </a:rPr>
              <a:t>Protect hands &amp; fingers by using hands off tools</a:t>
            </a:r>
            <a:endParaRPr lang="en-US" b="1" dirty="0">
              <a:solidFill>
                <a:srgbClr val="FFFF00"/>
              </a:solidFill>
              <a:latin typeface="Tahoma" pitchFamily="34" charset="0"/>
              <a:ea typeface="MS PGothic" pitchFamily="34" charset="-128"/>
            </a:endParaRP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51841" y="3753122"/>
            <a:ext cx="8823792" cy="830997"/>
          </a:xfrm>
          <a:prstGeom prst="rect">
            <a:avLst/>
          </a:prstGeom>
          <a:noFill/>
        </p:spPr>
        <p:txBody>
          <a:bodyPr wrap="square">
            <a:spAutoFit/>
          </a:bodyPr>
          <a:lstStyle/>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The pump was isolated from energy source.</a:t>
            </a:r>
          </a:p>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The supervisor was wearing lightweight gloves</a:t>
            </a:r>
          </a:p>
          <a:p>
            <a:pPr marL="285750" indent="-285750" algn="just">
              <a:buFont typeface="Wingdings" panose="05000000000000000000" pitchFamily="2" charset="2"/>
              <a:buChar char="Ø"/>
            </a:pPr>
            <a:endParaRPr lang="en-US" sz="1600" dirty="0">
              <a:solidFill>
                <a:srgbClr val="000000"/>
              </a:solidFill>
              <a:ea typeface="MS PGothic" panose="020B0600070205080204" pitchFamily="34" charset="-128"/>
            </a:endParaRPr>
          </a:p>
        </p:txBody>
      </p:sp>
      <p:sp>
        <p:nvSpPr>
          <p:cNvPr id="19" name="TextBox 18">
            <a:extLst>
              <a:ext uri="{FF2B5EF4-FFF2-40B4-BE49-F238E27FC236}">
                <a16:creationId xmlns:a16="http://schemas.microsoft.com/office/drawing/2014/main" id="{DC694FA2-FD8D-08C8-4637-D9737BFCF521}"/>
              </a:ext>
            </a:extLst>
          </p:cNvPr>
          <p:cNvSpPr txBox="1"/>
          <p:nvPr/>
        </p:nvSpPr>
        <p:spPr>
          <a:xfrm>
            <a:off x="615907" y="4739851"/>
            <a:ext cx="8823792" cy="1323439"/>
          </a:xfrm>
          <a:prstGeom prst="rect">
            <a:avLst/>
          </a:prstGeom>
          <a:noFill/>
        </p:spPr>
        <p:txBody>
          <a:bodyPr wrap="square">
            <a:spAutoFit/>
          </a:bodyPr>
          <a:lstStyle/>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How do you assess risk of  hand injury during pump maintenance?</a:t>
            </a:r>
          </a:p>
          <a:p>
            <a:pPr marL="285750" indent="-285750" algn="just">
              <a:buFont typeface="Wingdings" panose="05000000000000000000" pitchFamily="2" charset="2"/>
              <a:buChar char="Ø"/>
            </a:pPr>
            <a:r>
              <a:rPr lang="en-US" sz="1600" dirty="0">
                <a:solidFill>
                  <a:srgbClr val="000000"/>
                </a:solidFill>
                <a:cs typeface="Calibri" pitchFamily="34" charset="0"/>
              </a:rPr>
              <a:t>How do you ensure line of fire risks are identified prior to starting the job?</a:t>
            </a:r>
          </a:p>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Are you aware of the right PPE for the specific activity you are carrying out?</a:t>
            </a:r>
          </a:p>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Are hands-off tools available for activities that have a risk of pinch or crush points?</a:t>
            </a:r>
          </a:p>
          <a:p>
            <a:pPr marL="285750" indent="-285750" algn="just">
              <a:buFont typeface="Wingdings" panose="05000000000000000000" pitchFamily="2" charset="2"/>
              <a:buChar char="Ø"/>
            </a:pPr>
            <a:endParaRPr lang="en-US" sz="1600" dirty="0">
              <a:solidFill>
                <a:srgbClr val="000000"/>
              </a:solidFill>
              <a:highlight>
                <a:srgbClr val="FFFF00"/>
              </a:highlight>
              <a:ea typeface="MS PGothic" panose="020B0600070205080204" pitchFamily="34" charset="-128"/>
            </a:endParaRPr>
          </a:p>
        </p:txBody>
      </p:sp>
      <p:sp>
        <p:nvSpPr>
          <p:cNvPr id="20" name="TextBox 19">
            <a:extLst>
              <a:ext uri="{FF2B5EF4-FFF2-40B4-BE49-F238E27FC236}">
                <a16:creationId xmlns:a16="http://schemas.microsoft.com/office/drawing/2014/main" id="{56C32086-5ACF-9938-A5E6-A87D958CCA13}"/>
              </a:ext>
            </a:extLst>
          </p:cNvPr>
          <p:cNvSpPr txBox="1"/>
          <p:nvPr/>
        </p:nvSpPr>
        <p:spPr>
          <a:xfrm>
            <a:off x="9187851" y="3957945"/>
            <a:ext cx="2790311" cy="246221"/>
          </a:xfrm>
          <a:prstGeom prst="rect">
            <a:avLst/>
          </a:prstGeom>
          <a:noFill/>
        </p:spPr>
        <p:txBody>
          <a:bodyPr wrap="square" rtlCol="0">
            <a:spAutoFit/>
          </a:bodyPr>
          <a:lstStyle/>
          <a:p>
            <a:pPr algn="ctr"/>
            <a:r>
              <a:rPr lang="en-US" sz="1000" b="1" dirty="0"/>
              <a:t>Hand placed between diaphragm and chamber</a:t>
            </a:r>
          </a:p>
        </p:txBody>
      </p:sp>
      <p:sp>
        <p:nvSpPr>
          <p:cNvPr id="21" name="TextBox 20">
            <a:extLst>
              <a:ext uri="{FF2B5EF4-FFF2-40B4-BE49-F238E27FC236}">
                <a16:creationId xmlns:a16="http://schemas.microsoft.com/office/drawing/2014/main" id="{8557DD31-92D5-7461-406A-80C5DB4A49C5}"/>
              </a:ext>
            </a:extLst>
          </p:cNvPr>
          <p:cNvSpPr txBox="1"/>
          <p:nvPr/>
        </p:nvSpPr>
        <p:spPr>
          <a:xfrm>
            <a:off x="9475633" y="5659101"/>
            <a:ext cx="2344253" cy="523220"/>
          </a:xfrm>
          <a:prstGeom prst="rect">
            <a:avLst/>
          </a:prstGeom>
          <a:noFill/>
        </p:spPr>
        <p:txBody>
          <a:bodyPr wrap="square" rtlCol="0">
            <a:spAutoFit/>
          </a:bodyPr>
          <a:lstStyle/>
          <a:p>
            <a:pPr algn="ctr"/>
            <a:r>
              <a:rPr lang="en-US" sz="900" dirty="0"/>
              <a:t>Use hands-off method when there is a pinch point risk</a:t>
            </a:r>
          </a:p>
          <a:p>
            <a:pPr algn="ctr"/>
            <a:endParaRPr lang="en-US" sz="1000" dirty="0">
              <a:solidFill>
                <a:srgbClr val="C00000"/>
              </a:solidFill>
            </a:endParaRPr>
          </a:p>
        </p:txBody>
      </p:sp>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97793" y="3577206"/>
            <a:ext cx="295880" cy="380739"/>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5" name="Picture 24" descr="A picture containing person, standing&#10;&#10;Description automatically generated">
            <a:extLst>
              <a:ext uri="{FF2B5EF4-FFF2-40B4-BE49-F238E27FC236}">
                <a16:creationId xmlns:a16="http://schemas.microsoft.com/office/drawing/2014/main" id="{E10B7196-E2F8-7BE8-F33F-BBA00404CA2D}"/>
              </a:ext>
            </a:extLst>
          </p:cNvPr>
          <p:cNvPicPr>
            <a:picLocks noChangeAspect="1"/>
          </p:cNvPicPr>
          <p:nvPr/>
        </p:nvPicPr>
        <p:blipFill rotWithShape="1">
          <a:blip r:embed="rId7"/>
          <a:srcRect l="14819" r="24496" b="11753"/>
          <a:stretch/>
        </p:blipFill>
        <p:spPr>
          <a:xfrm>
            <a:off x="10880770" y="-32333"/>
            <a:ext cx="1180756" cy="2020163"/>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92802</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B6BA1-17AD-48A0-8038-34F57582FBE6}">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4C23437E-0B4C-47AB-A8CB-10E139D35FCA}">
  <ds:schemaRefs>
    <ds:schemaRef ds:uri="http://schemas.microsoft.com/sharepoint/v3/contenttype/forms"/>
  </ds:schemaRefs>
</ds:datastoreItem>
</file>

<file path=customXml/itemProps3.xml><?xml version="1.0" encoding="utf-8"?>
<ds:datastoreItem xmlns:ds="http://schemas.openxmlformats.org/officeDocument/2006/customXml" ds:itemID="{AEE7C605-C3A5-4847-A6E9-A445B873AEC4}"/>
</file>

<file path=docProps/app.xml><?xml version="1.0" encoding="utf-8"?>
<Properties xmlns="http://schemas.openxmlformats.org/officeDocument/2006/extended-properties" xmlns:vt="http://schemas.openxmlformats.org/officeDocument/2006/docPropsVTypes">
  <TotalTime>664</TotalTime>
  <Words>422</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LTI#22 - Mashqan - Supervisor_ Hand Injury_Pump Maintenance</dc:title>
  <dc:creator>Balushi, Sumaiya MSE36</dc:creator>
  <cp:lastModifiedBy>Konduru, Raju IDI63X</cp:lastModifiedBy>
  <cp:revision>40</cp:revision>
  <dcterms:created xsi:type="dcterms:W3CDTF">2023-01-18T05:52:34Z</dcterms:created>
  <dcterms:modified xsi:type="dcterms:W3CDTF">2024-03-27T04:59:36Z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