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91D"/>
    <a:srgbClr val="FFFC00"/>
    <a:srgbClr val="EAEAEA"/>
    <a:srgbClr val="F2F3D7"/>
    <a:srgbClr val="24A316"/>
    <a:srgbClr val="16942A"/>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49" autoAdjust="0"/>
  </p:normalViewPr>
  <p:slideViewPr>
    <p:cSldViewPr snapToGrid="0" snapToObjects="1">
      <p:cViewPr varScale="1">
        <p:scale>
          <a:sx n="92" d="100"/>
          <a:sy n="92" d="100"/>
        </p:scale>
        <p:origin x="84" y="27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pPr/>
              <a:t>09/08/2022</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p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09/08/2022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pPr/>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09/08/2022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09/08/2022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09/08/2022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09/08/2022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09/08/2022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09/08/2022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09/08/2022</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09/08/2022</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09/08/2022</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09/08/2022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09/08/2022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09/08/2022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
        <p:nvSpPr>
          <p:cNvPr id="11" name="Rectangle 10">
            <a:extLst>
              <a:ext uri="{FF2B5EF4-FFF2-40B4-BE49-F238E27FC236}">
                <a16:creationId xmlns:a16="http://schemas.microsoft.com/office/drawing/2014/main" id="{A5B33633-02A6-4DB2-ADE3-BBAA1CFEFAA8}"/>
              </a:ext>
            </a:extLst>
          </p:cNvPr>
          <p:cNvSpPr/>
          <p:nvPr userDrawn="1"/>
        </p:nvSpPr>
        <p:spPr>
          <a:xfrm>
            <a:off x="167473" y="0"/>
            <a:ext cx="12021178" cy="400110"/>
          </a:xfrm>
          <a:prstGeom prst="rect">
            <a:avLst/>
          </a:prstGeom>
          <a:solidFill>
            <a:srgbClr val="FFC91D"/>
          </a:solidFill>
        </p:spPr>
        <p:txBody>
          <a:bodyPr wrap="square">
            <a:spAutoFit/>
          </a:bodyPr>
          <a:lstStyle/>
          <a:p>
            <a:pPr lvl="0" algn="ctr">
              <a:defRPr/>
            </a:pPr>
            <a:r>
              <a:rPr lang="en-GB" sz="2000" b="1" dirty="0">
                <a:solidFill>
                  <a:srgbClr val="00B050"/>
                </a:solidFill>
                <a:latin typeface="Calibri" panose="020F0502020204030204" pitchFamily="34" charset="0"/>
                <a:ea typeface="MS PGothic" pitchFamily="34" charset="-128"/>
                <a:cs typeface="+mj-cs"/>
              </a:rPr>
              <a:t>PIM # 1130874, Finger Injury </a:t>
            </a:r>
            <a:r>
              <a:rPr lang="en-GB" sz="2000" b="1" dirty="0" err="1">
                <a:solidFill>
                  <a:srgbClr val="00B050"/>
                </a:solidFill>
                <a:latin typeface="Calibri" panose="020F0502020204030204" pitchFamily="34" charset="0"/>
                <a:ea typeface="MS PGothic" pitchFamily="34" charset="-128"/>
                <a:cs typeface="+mj-cs"/>
              </a:rPr>
              <a:t>Dt</a:t>
            </a:r>
            <a:r>
              <a:rPr lang="en-GB" sz="2000" b="1" dirty="0">
                <a:solidFill>
                  <a:srgbClr val="00B050"/>
                </a:solidFill>
                <a:latin typeface="Calibri" panose="020F0502020204030204" pitchFamily="34" charset="0"/>
                <a:ea typeface="MS PGothic" pitchFamily="34" charset="-128"/>
                <a:cs typeface="+mj-cs"/>
              </a:rPr>
              <a:t> 27</a:t>
            </a:r>
            <a:r>
              <a:rPr lang="en-GB" sz="2000" b="1" baseline="30000" dirty="0">
                <a:solidFill>
                  <a:srgbClr val="00B050"/>
                </a:solidFill>
                <a:latin typeface="Calibri" panose="020F0502020204030204" pitchFamily="34" charset="0"/>
                <a:ea typeface="MS PGothic" pitchFamily="34" charset="-128"/>
                <a:cs typeface="+mj-cs"/>
              </a:rPr>
              <a:t>th</a:t>
            </a:r>
            <a:r>
              <a:rPr lang="en-GB" sz="2000" b="1" dirty="0">
                <a:solidFill>
                  <a:srgbClr val="00B050"/>
                </a:solidFill>
                <a:latin typeface="Calibri" panose="020F0502020204030204" pitchFamily="34" charset="0"/>
                <a:ea typeface="MS PGothic" pitchFamily="34" charset="-128"/>
                <a:cs typeface="+mj-cs"/>
              </a:rPr>
              <a:t> Oct 2021, Arabian Industries Projects LLC, MIC-S</a:t>
            </a:r>
            <a:endParaRPr lang="en-US" sz="20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381037" y="1509363"/>
            <a:ext cx="7791263" cy="5186035"/>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a:defRPr/>
            </a:pPr>
            <a:endParaRPr lang="en-IN" sz="1600" dirty="0"/>
          </a:p>
          <a:p>
            <a:pPr>
              <a:defRPr/>
            </a:pPr>
            <a:r>
              <a:rPr lang="en-IN" sz="1600" dirty="0"/>
              <a:t>On 27/10/2021 at about 11:45am a Pipe Fitter engaged in seal clamp bolting activity inside the Amal station suffered injury on his left thumb as he inadvertently hammered his thumb while hammering the Ring Ended Hammering Spanner </a:t>
            </a:r>
            <a:r>
              <a:rPr lang="en-IN" sz="1600" dirty="0">
                <a:solidFill>
                  <a:prstClr val="black"/>
                </a:solidFill>
                <a:latin typeface="Calibri" panose="020F0502020204030204" pitchFamily="34" charset="0"/>
                <a:cs typeface="Tahoma" pitchFamily="34" charset="0"/>
              </a:rPr>
              <a:t>resulting in non-displaced fracture on left thumb.</a:t>
            </a:r>
            <a:endParaRPr lang="en-US" sz="1600" dirty="0">
              <a:solidFill>
                <a:prstClr val="black"/>
              </a:solidFill>
              <a:latin typeface="Calibri" panose="020F0502020204030204" pitchFamily="34" charset="0"/>
              <a:cs typeface="Tahoma" pitchFamily="34"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chemeClr val="accent1"/>
                </a:solidFill>
                <a:effectLst/>
                <a:uLnTx/>
                <a:uFillTx/>
                <a:latin typeface="Tahoma" pitchFamily="34" charset="0"/>
                <a:ea typeface="宋体" panose="02010600030101010101" pitchFamily="2" charset="-122"/>
                <a:cs typeface="+mn-cs"/>
              </a:rPr>
              <a:t>Why it happened/Finding :</a:t>
            </a:r>
          </a:p>
          <a:p>
            <a:pPr lvl="0">
              <a:buFont typeface="Arial" pitchFamily="34" charset="0"/>
              <a:buChar char="•"/>
              <a:defRPr/>
            </a:pPr>
            <a:endParaRPr lang="en-IN" sz="1600" dirty="0">
              <a:solidFill>
                <a:prstClr val="black"/>
              </a:solidFill>
              <a:latin typeface="Calibri" panose="020F0502020204030204" pitchFamily="34" charset="0"/>
              <a:cs typeface="Tahoma" pitchFamily="34" charset="0"/>
            </a:endParaRPr>
          </a:p>
          <a:p>
            <a:pPr lvl="0">
              <a:buFont typeface="Arial" pitchFamily="34" charset="0"/>
              <a:buChar char="•"/>
              <a:defRPr/>
            </a:pPr>
            <a:r>
              <a:rPr lang="en-IN" sz="1600" dirty="0">
                <a:solidFill>
                  <a:prstClr val="black"/>
                </a:solidFill>
                <a:latin typeface="Calibri" panose="020F0502020204030204" pitchFamily="34" charset="0"/>
                <a:cs typeface="Tahoma" pitchFamily="34" charset="0"/>
              </a:rPr>
              <a:t>Pipe Fitter placed his thumb in line of fire.</a:t>
            </a:r>
          </a:p>
          <a:p>
            <a:pPr lvl="0">
              <a:buFont typeface="Arial" pitchFamily="34" charset="0"/>
              <a:buChar char="•"/>
              <a:defRPr/>
            </a:pPr>
            <a:r>
              <a:rPr lang="en-IN" sz="1600" dirty="0">
                <a:solidFill>
                  <a:prstClr val="black"/>
                </a:solidFill>
                <a:latin typeface="Calibri" panose="020F0502020204030204" pitchFamily="34" charset="0"/>
                <a:cs typeface="Tahoma" pitchFamily="34" charset="0"/>
              </a:rPr>
              <a:t>Use of suitable tool (spanner with a finger saver tool) was not ensured for the activity </a:t>
            </a:r>
          </a:p>
          <a:p>
            <a:pPr lvl="0">
              <a:buFont typeface="Arial" pitchFamily="34" charset="0"/>
              <a:buChar char="•"/>
              <a:defRPr/>
            </a:pPr>
            <a:r>
              <a:rPr lang="en-IN" sz="1600" dirty="0">
                <a:solidFill>
                  <a:prstClr val="black"/>
                </a:solidFill>
                <a:latin typeface="Calibri" panose="020F0502020204030204" pitchFamily="34" charset="0"/>
                <a:cs typeface="Tahoma" pitchFamily="34" charset="0"/>
              </a:rPr>
              <a:t>Crew used a spanner instead of wrench due to space constraints.</a:t>
            </a:r>
          </a:p>
          <a:p>
            <a:pPr lvl="0">
              <a:buFont typeface="Arial" pitchFamily="34" charset="0"/>
              <a:buChar char="•"/>
              <a:defRPr/>
            </a:pPr>
            <a:r>
              <a:rPr lang="en-IN" sz="1600" dirty="0">
                <a:solidFill>
                  <a:prstClr val="black"/>
                </a:solidFill>
                <a:latin typeface="Calibri" panose="020F0502020204030204" pitchFamily="34" charset="0"/>
                <a:cs typeface="Tahoma" pitchFamily="34" charset="0"/>
              </a:rPr>
              <a:t>There was no intervention against the use of spanner for such jobs.</a:t>
            </a:r>
          </a:p>
          <a:p>
            <a:pPr marL="0" marR="0" lvl="0" indent="0" algn="l" defTabSz="914400" rtl="0" eaLnBrk="1" fontAlgn="auto" latinLnBrk="0" hangingPunct="1">
              <a:lnSpc>
                <a:spcPct val="100000"/>
              </a:lnSpc>
              <a:spcBef>
                <a:spcPts val="0"/>
              </a:spcBef>
              <a:spcAft>
                <a:spcPts val="0"/>
              </a:spcAft>
              <a:buClrTx/>
              <a:buSzTx/>
              <a:tabLst/>
              <a:defRPr/>
            </a:pPr>
            <a:endParaRPr lang="en-US" sz="1200" dirty="0">
              <a:solidFill>
                <a:prstClr val="black"/>
              </a:solidFill>
              <a:latin typeface="Calibri" panose="020F0502020204030204" pitchFamily="34" charset="0"/>
              <a:cs typeface="Tahoma" pitchFamily="34" charset="0"/>
            </a:endParaRPr>
          </a:p>
          <a:p>
            <a:pPr marL="114300" indent="-114300" algn="just">
              <a:defRPr/>
            </a:pPr>
            <a:r>
              <a:rPr lang="en-US" sz="1600" b="1" dirty="0">
                <a:solidFill>
                  <a:schemeClr val="accent1"/>
                </a:solidFill>
                <a:latin typeface="Tahoma" pitchFamily="34" charset="0"/>
                <a:ea typeface="宋体" panose="02010600030101010101" pitchFamily="2" charset="-122"/>
              </a:rPr>
              <a:t>Your learning from this incident..</a:t>
            </a:r>
          </a:p>
          <a:p>
            <a:pPr marL="114300" indent="-114300" algn="just">
              <a:defRPr/>
            </a:pPr>
            <a:endParaRPr lang="en-US" sz="300" dirty="0">
              <a:solidFill>
                <a:srgbClr val="000000"/>
              </a:solidFill>
              <a:latin typeface="Calibri" panose="020F0502020204030204" pitchFamily="34" charset="0"/>
            </a:endParaRPr>
          </a:p>
          <a:p>
            <a:pPr>
              <a:defRPr/>
            </a:pPr>
            <a:endParaRPr lang="en-US" sz="1100" dirty="0">
              <a:latin typeface="Calibri" panose="020F0502020204030204" pitchFamily="34" charset="0"/>
              <a:cs typeface="Tahoma" pitchFamily="34" charset="0"/>
            </a:endParaRPr>
          </a:p>
          <a:p>
            <a:pPr>
              <a:buFont typeface="Arial" pitchFamily="34" charset="0"/>
              <a:buChar char="•"/>
              <a:defRPr/>
            </a:pPr>
            <a:r>
              <a:rPr lang="en-IN" sz="1600" dirty="0">
                <a:solidFill>
                  <a:prstClr val="black"/>
                </a:solidFill>
                <a:latin typeface="Calibri" panose="020F0502020204030204" pitchFamily="34" charset="0"/>
                <a:cs typeface="Tahoma" pitchFamily="34" charset="0"/>
              </a:rPr>
              <a:t>Always use right tool for the job</a:t>
            </a:r>
          </a:p>
          <a:p>
            <a:pPr>
              <a:buFont typeface="Arial" pitchFamily="34" charset="0"/>
              <a:buChar char="•"/>
              <a:defRPr/>
            </a:pPr>
            <a:r>
              <a:rPr lang="en-IN" sz="1600" dirty="0">
                <a:solidFill>
                  <a:prstClr val="black"/>
                </a:solidFill>
                <a:latin typeface="Calibri" panose="020F0502020204030204" pitchFamily="34" charset="0"/>
                <a:cs typeface="Tahoma" pitchFamily="34" charset="0"/>
              </a:rPr>
              <a:t>Always keep your hand and fingers away from points of potential injury</a:t>
            </a:r>
          </a:p>
          <a:p>
            <a:pPr>
              <a:buFont typeface="Arial" pitchFamily="34" charset="0"/>
              <a:buChar char="•"/>
              <a:defRPr/>
            </a:pPr>
            <a:r>
              <a:rPr lang="en-IN" sz="1600" dirty="0">
                <a:solidFill>
                  <a:prstClr val="black"/>
                </a:solidFill>
                <a:latin typeface="Calibri" panose="020F0502020204030204" pitchFamily="34" charset="0"/>
                <a:cs typeface="Tahoma" pitchFamily="34" charset="0"/>
              </a:rPr>
              <a:t>Always focus on your job and be cautious while using hammer</a:t>
            </a:r>
          </a:p>
          <a:p>
            <a:pPr>
              <a:buFont typeface="Arial" pitchFamily="34" charset="0"/>
              <a:buChar char="•"/>
              <a:defRPr/>
            </a:pPr>
            <a:r>
              <a:rPr lang="en-IN" sz="1600" dirty="0">
                <a:solidFill>
                  <a:prstClr val="black"/>
                </a:solidFill>
                <a:latin typeface="Calibri" panose="020F0502020204030204" pitchFamily="34" charset="0"/>
                <a:cs typeface="Tahoma" pitchFamily="34" charset="0"/>
              </a:rPr>
              <a:t>Intervene on unsafe acts and practices.</a:t>
            </a:r>
          </a:p>
          <a:p>
            <a:pPr>
              <a:buFont typeface="Arial" pitchFamily="34" charset="0"/>
              <a:buChar char="•"/>
              <a:defRPr/>
            </a:pPr>
            <a:endParaRPr lang="en-US" sz="1200" dirty="0">
              <a:latin typeface="Calibri" panose="020F0502020204030204"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400" b="1" i="0" u="none" strike="noStrike" kern="1200" cap="none" spc="0" normalizeH="0" baseline="0" noProof="0" dirty="0">
                <a:ln>
                  <a:noFill/>
                </a:ln>
                <a:effectLst/>
                <a:uLnTx/>
                <a:uFillTx/>
                <a:latin typeface="Tahoma" pitchFamily="34" charset="0"/>
                <a:ea typeface="+mn-ea"/>
                <a:cs typeface="+mn-cs"/>
              </a:rPr>
              <a:t>:</a:t>
            </a:r>
            <a:r>
              <a:rPr lang="en-GB" sz="1200" b="1" dirty="0">
                <a:latin typeface="Tahoma" pitchFamily="34" charset="0"/>
              </a:rPr>
              <a:t>27</a:t>
            </a:r>
            <a:r>
              <a:rPr kumimoji="0" lang="en-GB" sz="1200" b="1" i="0" u="none" strike="noStrike" kern="1200" cap="none" spc="0" normalizeH="0" baseline="0" noProof="0" dirty="0">
                <a:ln>
                  <a:noFill/>
                </a:ln>
                <a:effectLst/>
                <a:uLnTx/>
                <a:uFillTx/>
                <a:latin typeface="Tahoma" pitchFamily="34" charset="0"/>
                <a:ea typeface="+mn-ea"/>
                <a:cs typeface="+mn-cs"/>
              </a:rPr>
              <a:t>/10/2021</a:t>
            </a:r>
            <a:r>
              <a:rPr kumimoji="0" lang="en-US" sz="1200" b="1" i="0" u="none" strike="noStrike" kern="1200" cap="none" spc="0" normalizeH="0" baseline="0" noProof="0" dirty="0">
                <a:ln>
                  <a:noFill/>
                </a:ln>
                <a:effectLst/>
                <a:uLnTx/>
                <a:uFillTx/>
                <a:latin typeface="Tahoma" pitchFamily="34" charset="0"/>
                <a:ea typeface="+mn-ea"/>
                <a:cs typeface="+mn-cs"/>
              </a:rPr>
              <a:t>                           </a:t>
            </a:r>
            <a:r>
              <a:rPr kumimoji="0" lang="en-US" sz="1400" b="1" i="0" u="none" strike="noStrike" kern="1200" cap="none" spc="0" normalizeH="0" baseline="0" noProof="0" dirty="0">
                <a:ln>
                  <a:noFill/>
                </a:ln>
                <a:effectLst/>
                <a:uLnTx/>
                <a:uFillTx/>
                <a:latin typeface="Tahoma" pitchFamily="34" charset="0"/>
                <a:ea typeface="+mn-ea"/>
                <a:cs typeface="+mn-cs"/>
              </a:rPr>
              <a:t>Incident title: </a:t>
            </a:r>
            <a:r>
              <a:rPr kumimoji="0" lang="en-US" sz="1200" b="1" i="0" u="none" strike="noStrike" kern="1200" cap="none" spc="0" normalizeH="0" baseline="0" noProof="0" dirty="0">
                <a:ln>
                  <a:noFill/>
                </a:ln>
                <a:effectLst/>
                <a:uLnTx/>
                <a:uFillTx/>
                <a:latin typeface="Tahoma" pitchFamily="34" charset="0"/>
                <a:ea typeface="+mn-ea"/>
                <a:cs typeface="+mn-cs"/>
              </a:rPr>
              <a:t>LTI#24</a:t>
            </a:r>
            <a:r>
              <a:rPr kumimoji="0" lang="en-US" sz="1200" b="1" i="0" u="none" strike="noStrike" kern="1200" cap="none" spc="0" normalizeH="0" noProof="0" dirty="0">
                <a:ln>
                  <a:noFill/>
                </a:ln>
                <a:effectLst/>
                <a:uLnTx/>
                <a:uFillTx/>
                <a:latin typeface="Tahoma" pitchFamily="34" charset="0"/>
                <a:ea typeface="+mn-ea"/>
                <a:cs typeface="+mn-cs"/>
              </a:rPr>
              <a:t>                     </a:t>
            </a:r>
            <a:r>
              <a:rPr kumimoji="0" lang="en-US" sz="1200" b="1" i="0" u="none" strike="noStrike" kern="1200" cap="none" spc="0" normalizeH="0" baseline="0" noProof="0" dirty="0">
                <a:ln>
                  <a:noFill/>
                </a:ln>
                <a:effectLst/>
                <a:uLnTx/>
                <a:uFillTx/>
                <a:latin typeface="Tahoma" pitchFamily="34" charset="0"/>
                <a:ea typeface="+mn-ea"/>
                <a:cs typeface="+mn-cs"/>
              </a:rPr>
              <a:t>         </a:t>
            </a:r>
            <a:r>
              <a:rPr kumimoji="0" lang="en-US" sz="1400" b="1" i="0" u="none" strike="noStrike" kern="1200" cap="none" spc="0" normalizeH="0" baseline="0" noProof="0" dirty="0">
                <a:ln>
                  <a:noFill/>
                </a:ln>
                <a:effectLst/>
                <a:uLnTx/>
                <a:uFillTx/>
                <a:latin typeface="Tahoma" pitchFamily="34" charset="0"/>
                <a:ea typeface="+mn-ea"/>
                <a:cs typeface="+mn-cs"/>
              </a:rPr>
              <a:t>Pattern:</a:t>
            </a:r>
            <a:r>
              <a:rPr kumimoji="0" lang="en-US" sz="1200" b="1" i="0" u="none" strike="noStrike" kern="1200" cap="none" spc="0" normalizeH="0" baseline="0" noProof="0" dirty="0">
                <a:ln>
                  <a:noFill/>
                </a:ln>
                <a:effectLst/>
                <a:uLnTx/>
                <a:uFillTx/>
                <a:latin typeface="Tahoma" pitchFamily="34" charset="0"/>
                <a:ea typeface="+mn-ea"/>
                <a:cs typeface="+mn-cs"/>
              </a:rPr>
              <a:t> Hands &amp; Fingers</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a:t>
            </a:r>
            <a:r>
              <a:rPr kumimoji="0" lang="en-US" sz="1400" b="1" i="0" u="none" strike="noStrike" kern="1200" cap="none" spc="0" normalizeH="0" noProof="0" dirty="0">
                <a:ln>
                  <a:noFill/>
                </a:ln>
                <a:solidFill>
                  <a:prstClr val="black"/>
                </a:solidFill>
                <a:effectLst/>
                <a:uLnTx/>
                <a:uFillTx/>
                <a:latin typeface="Tahoma" pitchFamily="34" charset="0"/>
                <a:ea typeface="+mn-ea"/>
                <a:cs typeface="+mn-cs"/>
              </a:rPr>
              <a:t> C3P</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p>
        </p:txBody>
      </p:sp>
      <p:sp>
        <p:nvSpPr>
          <p:cNvPr id="14" name="Rectangle 13">
            <a:extLst>
              <a:ext uri="{FF2B5EF4-FFF2-40B4-BE49-F238E27FC236}">
                <a16:creationId xmlns:a16="http://schemas.microsoft.com/office/drawing/2014/main" id="{27AC772E-6015-4076-A0DC-005445BF4556}"/>
              </a:ext>
            </a:extLst>
          </p:cNvPr>
          <p:cNvSpPr/>
          <p:nvPr/>
        </p:nvSpPr>
        <p:spPr>
          <a:xfrm>
            <a:off x="416361" y="987151"/>
            <a:ext cx="5298639"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Maintenance  &amp; Construction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pic>
        <p:nvPicPr>
          <p:cNvPr id="16" name="Picture 15" descr="C:\Users\HSE2-NMR\AppData\Local\Microsoft\Windows\INetCache\Content.Word\IMG-20211028-WA0010.jpg"/>
          <p:cNvPicPr/>
          <p:nvPr/>
        </p:nvPicPr>
        <p:blipFill rotWithShape="1">
          <a:blip r:embed="rId3" cstate="email">
            <a:extLst>
              <a:ext uri="{28A0092B-C50C-407E-A947-70E740481C1C}">
                <a14:useLocalDpi xmlns:a14="http://schemas.microsoft.com/office/drawing/2010/main"/>
              </a:ext>
            </a:extLst>
          </a:blip>
          <a:srcRect/>
          <a:stretch/>
        </p:blipFill>
        <p:spPr bwMode="auto">
          <a:xfrm>
            <a:off x="8281947" y="992447"/>
            <a:ext cx="3778402" cy="2496579"/>
          </a:xfrm>
          <a:prstGeom prst="rect">
            <a:avLst/>
          </a:prstGeom>
          <a:noFill/>
          <a:ln>
            <a:noFill/>
          </a:ln>
          <a:extLst>
            <a:ext uri="{53640926-AAD7-44D8-BBD7-CCE9431645EC}">
              <a14:shadowObscured xmlns:a14="http://schemas.microsoft.com/office/drawing/2010/main"/>
            </a:ext>
          </a:extLst>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576335" y="2859184"/>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17" name="Picture 16"/>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181976" y="3835905"/>
            <a:ext cx="1861340" cy="2199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281947" y="3811183"/>
            <a:ext cx="1796081" cy="2199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Freeform 132">
            <a:extLst>
              <a:ext uri="{FF2B5EF4-FFF2-40B4-BE49-F238E27FC236}">
                <a16:creationId xmlns:a16="http://schemas.microsoft.com/office/drawing/2014/main" id="{A68310E0-CF63-4276-BC7B-52B36A6230C6}"/>
              </a:ext>
            </a:extLst>
          </p:cNvPr>
          <p:cNvSpPr>
            <a:spLocks/>
          </p:cNvSpPr>
          <p:nvPr/>
        </p:nvSpPr>
        <p:spPr bwMode="auto">
          <a:xfrm>
            <a:off x="11635346" y="5636953"/>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solidFill>
                  <a:srgbClr val="FF0000"/>
                </a:solidFill>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3493264"/>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latin typeface="Calibri" panose="020F0502020204030204" pitchFamily="34" charset="0"/>
                <a:sym typeface="Wingdings" pitchFamily="2" charset="2"/>
              </a:rPr>
              <a:t>Do you ensure your crews keep themselves away from line of fire while carrying out tasks?</a:t>
            </a:r>
          </a:p>
          <a:p>
            <a:pPr marL="342900" indent="-342900">
              <a:buFont typeface="+mj-lt"/>
              <a:buAutoNum type="arabicPeriod"/>
              <a:defRPr/>
            </a:pPr>
            <a:r>
              <a:rPr lang="en-US" sz="1600" dirty="0">
                <a:latin typeface="Calibri" panose="020F0502020204030204" pitchFamily="34" charset="0"/>
                <a:sym typeface="Wingdings" pitchFamily="2" charset="2"/>
              </a:rPr>
              <a:t>Do you ensure your crews use right tool for the task?</a:t>
            </a:r>
          </a:p>
          <a:p>
            <a:pPr marL="342900" indent="-342900">
              <a:buFont typeface="+mj-lt"/>
              <a:buAutoNum type="arabicPeriod"/>
              <a:defRPr/>
            </a:pPr>
            <a:r>
              <a:rPr lang="en-US" sz="1600" dirty="0">
                <a:latin typeface="Calibri" panose="020F0502020204030204" pitchFamily="34" charset="0"/>
                <a:sym typeface="Wingdings" pitchFamily="2" charset="2"/>
              </a:rPr>
              <a:t>Do you ensure competent supervision for the crews?</a:t>
            </a:r>
          </a:p>
          <a:p>
            <a:pPr marL="342900" indent="-342900">
              <a:buFont typeface="+mj-lt"/>
              <a:buAutoNum type="arabicPeriod"/>
              <a:defRPr/>
            </a:pPr>
            <a:r>
              <a:rPr lang="en-US" sz="1600" dirty="0">
                <a:latin typeface="Calibri" panose="020F0502020204030204" pitchFamily="34" charset="0"/>
                <a:sym typeface="Wingdings" pitchFamily="2" charset="2"/>
              </a:rPr>
              <a:t>Do you ensure your crews provide feedback on safer tools / methods of working?</a:t>
            </a:r>
          </a:p>
          <a:p>
            <a:pPr marL="342900" indent="-342900">
              <a:buFont typeface="+mj-lt"/>
              <a:buAutoNum type="arabicPeriod"/>
              <a:defRPr/>
            </a:pPr>
            <a:r>
              <a:rPr lang="en-US" sz="1600" dirty="0">
                <a:latin typeface="Calibri" panose="020F0502020204030204" pitchFamily="34" charset="0"/>
                <a:sym typeface="Wingdings" pitchFamily="2" charset="2"/>
              </a:rPr>
              <a:t>Do you ensure crew is aware is aware of their empowerment to stop unsafe practices?</a:t>
            </a:r>
          </a:p>
          <a:p>
            <a:pPr>
              <a:defRPr/>
            </a:pPr>
            <a:endParaRPr lang="en-US" sz="1600" dirty="0">
              <a:latin typeface="Calibri" panose="020F0502020204030204" pitchFamily="34" charset="0"/>
              <a:sym typeface="Wingdings" pitchFamily="2" charset="2"/>
            </a:endParaRPr>
          </a:p>
          <a:p>
            <a:pPr>
              <a:defRPr/>
            </a:pPr>
            <a:endParaRPr lang="en-US" sz="1600" dirty="0">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8" name="Rectangle 8">
            <a:extLst>
              <a:ext uri="{FF2B5EF4-FFF2-40B4-BE49-F238E27FC236}">
                <a16:creationId xmlns:a16="http://schemas.microsoft.com/office/drawing/2014/main" id="{F34B5106-C7B5-4228-A658-6DE3EA2D06E7}"/>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400" b="1" i="0" u="none" strike="noStrike" kern="1200" cap="none" spc="0" normalizeH="0" baseline="0" noProof="0" dirty="0">
                <a:ln>
                  <a:noFill/>
                </a:ln>
                <a:effectLst/>
                <a:uLnTx/>
                <a:uFillTx/>
                <a:latin typeface="Tahoma" pitchFamily="34" charset="0"/>
                <a:ea typeface="+mn-ea"/>
                <a:cs typeface="+mn-cs"/>
              </a:rPr>
              <a:t>:</a:t>
            </a:r>
            <a:r>
              <a:rPr lang="en-GB" sz="1200" b="1" dirty="0">
                <a:latin typeface="Tahoma" pitchFamily="34" charset="0"/>
              </a:rPr>
              <a:t>27</a:t>
            </a:r>
            <a:r>
              <a:rPr kumimoji="0" lang="en-GB" sz="1200" b="1" i="0" u="none" strike="noStrike" kern="1200" cap="none" spc="0" normalizeH="0" baseline="0" noProof="0" dirty="0">
                <a:ln>
                  <a:noFill/>
                </a:ln>
                <a:effectLst/>
                <a:uLnTx/>
                <a:uFillTx/>
                <a:latin typeface="Tahoma" pitchFamily="34" charset="0"/>
                <a:ea typeface="+mn-ea"/>
                <a:cs typeface="+mn-cs"/>
              </a:rPr>
              <a:t>/10/2021</a:t>
            </a:r>
            <a:r>
              <a:rPr kumimoji="0" lang="en-US" sz="1200" b="1" i="0" u="none" strike="noStrike" kern="1200" cap="none" spc="0" normalizeH="0" baseline="0" noProof="0" dirty="0">
                <a:ln>
                  <a:noFill/>
                </a:ln>
                <a:effectLst/>
                <a:uLnTx/>
                <a:uFillTx/>
                <a:latin typeface="Tahoma" pitchFamily="34" charset="0"/>
                <a:ea typeface="+mn-ea"/>
                <a:cs typeface="+mn-cs"/>
              </a:rPr>
              <a:t>                           </a:t>
            </a:r>
            <a:r>
              <a:rPr kumimoji="0" lang="en-US" sz="1400" b="1" i="0" u="none" strike="noStrike" kern="1200" cap="none" spc="0" normalizeH="0" baseline="0" noProof="0" dirty="0">
                <a:ln>
                  <a:noFill/>
                </a:ln>
                <a:effectLst/>
                <a:uLnTx/>
                <a:uFillTx/>
                <a:latin typeface="Tahoma" pitchFamily="34" charset="0"/>
                <a:ea typeface="+mn-ea"/>
                <a:cs typeface="+mn-cs"/>
              </a:rPr>
              <a:t>Incident title: </a:t>
            </a:r>
            <a:r>
              <a:rPr kumimoji="0" lang="en-US" sz="1200" b="1" i="0" u="none" strike="noStrike" kern="1200" cap="none" spc="0" normalizeH="0" baseline="0" noProof="0" dirty="0">
                <a:ln>
                  <a:noFill/>
                </a:ln>
                <a:effectLst/>
                <a:uLnTx/>
                <a:uFillTx/>
                <a:latin typeface="Tahoma" pitchFamily="34" charset="0"/>
                <a:ea typeface="+mn-ea"/>
                <a:cs typeface="+mn-cs"/>
              </a:rPr>
              <a:t>LTI#24</a:t>
            </a:r>
            <a:r>
              <a:rPr kumimoji="0" lang="en-US" sz="1200" b="1" i="0" u="none" strike="noStrike" kern="1200" cap="none" spc="0" normalizeH="0" noProof="0" dirty="0">
                <a:ln>
                  <a:noFill/>
                </a:ln>
                <a:effectLst/>
                <a:uLnTx/>
                <a:uFillTx/>
                <a:latin typeface="Tahoma" pitchFamily="34" charset="0"/>
                <a:ea typeface="+mn-ea"/>
                <a:cs typeface="+mn-cs"/>
              </a:rPr>
              <a:t>                     </a:t>
            </a:r>
            <a:r>
              <a:rPr kumimoji="0" lang="en-US" sz="1200" b="1" i="0" u="none" strike="noStrike" kern="1200" cap="none" spc="0" normalizeH="0" baseline="0" noProof="0" dirty="0">
                <a:ln>
                  <a:noFill/>
                </a:ln>
                <a:effectLst/>
                <a:uLnTx/>
                <a:uFillTx/>
                <a:latin typeface="Tahoma" pitchFamily="34" charset="0"/>
                <a:ea typeface="+mn-ea"/>
                <a:cs typeface="+mn-cs"/>
              </a:rPr>
              <a:t>         </a:t>
            </a:r>
            <a:r>
              <a:rPr kumimoji="0" lang="en-US" sz="1400" b="1" i="0" u="none" strike="noStrike" kern="1200" cap="none" spc="0" normalizeH="0" baseline="0" noProof="0" dirty="0">
                <a:ln>
                  <a:noFill/>
                </a:ln>
                <a:effectLst/>
                <a:uLnTx/>
                <a:uFillTx/>
                <a:latin typeface="Tahoma" pitchFamily="34" charset="0"/>
                <a:ea typeface="+mn-ea"/>
                <a:cs typeface="+mn-cs"/>
              </a:rPr>
              <a:t>Pattern:</a:t>
            </a:r>
            <a:r>
              <a:rPr kumimoji="0" lang="en-US" sz="1200" b="1" i="0" u="none" strike="noStrike" kern="1200" cap="none" spc="0" normalizeH="0" baseline="0" noProof="0" dirty="0">
                <a:ln>
                  <a:noFill/>
                </a:ln>
                <a:effectLst/>
                <a:uLnTx/>
                <a:uFillTx/>
                <a:latin typeface="Tahoma" pitchFamily="34" charset="0"/>
                <a:ea typeface="+mn-ea"/>
                <a:cs typeface="+mn-cs"/>
              </a:rPr>
              <a:t> Hands &amp; Fingers</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a:t>
            </a:r>
            <a:r>
              <a:rPr kumimoji="0" lang="en-US" sz="1400" b="1" i="0" u="none" strike="noStrike" kern="1200" cap="none" spc="0" normalizeH="0" noProof="0" dirty="0">
                <a:ln>
                  <a:noFill/>
                </a:ln>
                <a:solidFill>
                  <a:prstClr val="black"/>
                </a:solidFill>
                <a:effectLst/>
                <a:uLnTx/>
                <a:uFillTx/>
                <a:latin typeface="Tahoma" pitchFamily="34" charset="0"/>
                <a:ea typeface="+mn-ea"/>
                <a:cs typeface="+mn-cs"/>
              </a:rPr>
              <a:t> C3P</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92660</DocId>
    <ImageCreateDate xmlns="4880E4F8-4B7D-4BDD-91E3-E10D47036ECA"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EB1FCF-0E89-482E-A62E-598FF58845D8}">
  <ds:schemaRef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9d51eac6-a7d5-47f5-a119-63d146adb134"/>
    <ds:schemaRef ds:uri="http://www.w3.org/XML/1998/namespace"/>
    <ds:schemaRef ds:uri="http://purl.org/dc/elements/1.1/"/>
  </ds:schemaRefs>
</ds:datastoreItem>
</file>

<file path=customXml/itemProps2.xml><?xml version="1.0" encoding="utf-8"?>
<ds:datastoreItem xmlns:ds="http://schemas.openxmlformats.org/officeDocument/2006/customXml" ds:itemID="{DC64A6A3-EC2E-4D52-B2D4-D18795107DD4}"/>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9112</TotalTime>
  <Words>554</Words>
  <Application>Microsoft Office PowerPoint</Application>
  <PresentationFormat>Widescreen</PresentationFormat>
  <Paragraphs>59</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 audit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LTI#24 QAQC</dc:title>
  <dc:creator>nazar@umsoman.com</dc:creator>
  <cp:lastModifiedBy>Balushi, Sumaiya MSE36</cp:lastModifiedBy>
  <cp:revision>506</cp:revision>
  <dcterms:created xsi:type="dcterms:W3CDTF">2018-09-24T07:27:56Z</dcterms:created>
  <dcterms:modified xsi:type="dcterms:W3CDTF">2022-08-09T07:06:57Z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