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356" r:id="rId5"/>
    <p:sldId id="350" r:id="rId6"/>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 Mahrooqi, Al Mutasem UWZ4" initials="AMAMU" lastIdx="1" clrIdx="0">
    <p:extLst>
      <p:ext uri="{19B8F6BF-5375-455C-9EA6-DF929625EA0E}">
        <p15:presenceInfo xmlns:p15="http://schemas.microsoft.com/office/powerpoint/2012/main" userId="S::AlMutasem.AMA.AlMahrooqi@pdo.co.om::6429f863-105c-4fb8-be4e-2094f74913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91D"/>
    <a:srgbClr val="FFFC00"/>
    <a:srgbClr val="EAEAEA"/>
    <a:srgbClr val="F2F3D7"/>
    <a:srgbClr val="24A316"/>
    <a:srgbClr val="16942A"/>
    <a:srgbClr val="FDD6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4" autoAdjust="0"/>
    <p:restoredTop sz="93450" autoAdjust="0"/>
  </p:normalViewPr>
  <p:slideViewPr>
    <p:cSldViewPr snapToGrid="0" snapToObjects="1">
      <p:cViewPr varScale="1">
        <p:scale>
          <a:sx n="87" d="100"/>
          <a:sy n="87" d="100"/>
        </p:scale>
        <p:origin x="276" y="96"/>
      </p:cViewPr>
      <p:guideLst/>
    </p:cSldViewPr>
  </p:slideViewPr>
  <p:notesTextViewPr>
    <p:cViewPr>
      <p:scale>
        <a:sx n="1" d="1"/>
        <a:sy n="1" d="1"/>
      </p:scale>
      <p:origin x="0" y="0"/>
    </p:cViewPr>
  </p:notesTextViewPr>
  <p:notesViewPr>
    <p:cSldViewPr snapToGrid="0" snapToObjects="1">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latin typeface="Calibri" panose="020F0502020204030204" pitchFamily="34" charset="0"/>
            </a:endParaRPr>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FE8341AC-BC74-4FAA-A2BA-136D509060EF}" type="datetimeFigureOut">
              <a:rPr lang="en-US" smtClean="0">
                <a:latin typeface="Calibri" panose="020F0502020204030204" pitchFamily="34" charset="0"/>
              </a:rPr>
              <a:t>25/07/2022</a:t>
            </a:fld>
            <a:endParaRPr lang="en-US" dirty="0">
              <a:latin typeface="Calibri" panose="020F0502020204030204" pitchFamily="34" charset="0"/>
            </a:endParaRPr>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r>
              <a:rPr lang="en-US" dirty="0">
                <a:latin typeface="Calibri" panose="020F0502020204030204" pitchFamily="34" charset="0"/>
              </a:rPr>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9A1C225E-C8CB-4D13-B3BD-590B7CA9FD0A}"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atin typeface="Calibri" panose="020F0502020204030204" pitchFamily="34" charset="0"/>
              </a:defRPr>
            </a:lvl1pPr>
          </a:lstStyle>
          <a:p>
            <a:fld id="{EF51F27E-834E-4F26-A38E-D9AD78458120}" type="datetimeFigureOut">
              <a:rPr lang="en-US" smtClean="0"/>
              <a:pPr/>
              <a:t>25/07/2022</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42029"/>
            <a:ext cx="5002106" cy="467071"/>
          </a:xfrm>
          <a:prstGeom prst="rect">
            <a:avLst/>
          </a:prstGeom>
        </p:spPr>
        <p:txBody>
          <a:bodyPr vert="horz" lIns="93324" tIns="46662" rIns="93324" bIns="46662" rtlCol="0" anchor="b"/>
          <a:lstStyle>
            <a:lvl1pPr algn="l">
              <a:defRPr sz="1100">
                <a:latin typeface="Calibri" panose="020F0502020204030204" pitchFamily="34" charset="0"/>
              </a:defRPr>
            </a:lvl1pPr>
          </a:lstStyle>
          <a:p>
            <a:pPr>
              <a:defRPr/>
            </a:pPr>
            <a:r>
              <a:rPr lang="en-US" dirty="0">
                <a:solidFill>
                  <a:srgbClr val="000000"/>
                </a:solidFill>
              </a:rPr>
              <a:t>Confidential - Not to be shared outside of PDO/PDO contractors </a:t>
            </a:r>
          </a:p>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atin typeface="Calibri" panose="020F0502020204030204" pitchFamily="34" charset="0"/>
              </a:defRPr>
            </a:lvl1pPr>
          </a:lstStyle>
          <a:p>
            <a:fld id="{F88714CE-FB4E-4316-BED5-DE0DF6B1D8E5}" type="slidenum">
              <a:rPr lang="en-US" smtClean="0"/>
              <a:pPr/>
              <a:t>‹#›</a:t>
            </a:fld>
            <a:endParaRPr lang="en-US" dirty="0"/>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eaLnBrk="0" fontAlgn="base" hangingPunct="0">
              <a:spcBef>
                <a:spcPct val="30000"/>
              </a:spcBef>
              <a:spcAft>
                <a:spcPct val="0"/>
              </a:spcAft>
              <a:defRPr/>
            </a:pPr>
            <a:r>
              <a:rPr lang="en-US" dirty="0">
                <a:solidFill>
                  <a:srgbClr val="000000"/>
                </a:solidFill>
                <a:latin typeface="Times New Roman" pitchFamily="18" charset="0"/>
              </a:rPr>
              <a:t>Ensure all dates and titles are input </a:t>
            </a:r>
          </a:p>
          <a:p>
            <a:pPr defTabSz="933237" eaLnBrk="0" fontAlgn="base" hangingPunct="0">
              <a:spcBef>
                <a:spcPct val="30000"/>
              </a:spcBef>
              <a:spcAft>
                <a:spcPct val="0"/>
              </a:spcAft>
              <a:defRPr/>
            </a:pPr>
            <a:endParaRPr lang="en-US" dirty="0">
              <a:solidFill>
                <a:srgbClr val="000000"/>
              </a:solidFill>
              <a:latin typeface="Times New Roman" pitchFamily="18" charset="0"/>
            </a:endParaRPr>
          </a:p>
          <a:p>
            <a:pPr defTabSz="933237" eaLnBrk="0" fontAlgn="base" hangingPunct="0">
              <a:spcBef>
                <a:spcPct val="30000"/>
              </a:spcBef>
              <a:spcAft>
                <a:spcPct val="0"/>
              </a:spcAft>
              <a:defRPr/>
            </a:pPr>
            <a:r>
              <a:rPr lang="en-US" dirty="0">
                <a:solidFill>
                  <a:srgbClr val="000000"/>
                </a:solidFill>
                <a:latin typeface="Times New Roman" pitchFamily="18" charset="0"/>
              </a:rPr>
              <a:t>A short description should be provided without mentioning names of contractors or individuals.  You should include, what happened, to who (by job title) and what injuries this resulted in.  Nothing more!</a:t>
            </a:r>
          </a:p>
          <a:p>
            <a:pPr defTabSz="933237" eaLnBrk="0" fontAlgn="base" hangingPunct="0">
              <a:spcBef>
                <a:spcPct val="30000"/>
              </a:spcBef>
              <a:spcAft>
                <a:spcPct val="0"/>
              </a:spcAft>
              <a:defRPr/>
            </a:pPr>
            <a:endParaRPr lang="en-US" dirty="0">
              <a:solidFill>
                <a:srgbClr val="000000"/>
              </a:solidFill>
              <a:latin typeface="Times New Roman" pitchFamily="18" charset="0"/>
            </a:endParaRPr>
          </a:p>
          <a:p>
            <a:pPr defTabSz="933237" eaLnBrk="0" fontAlgn="base" hangingPunct="0">
              <a:spcBef>
                <a:spcPct val="30000"/>
              </a:spcBef>
              <a:spcAft>
                <a:spcPct val="0"/>
              </a:spcAft>
              <a:defRPr/>
            </a:pPr>
            <a:r>
              <a:rPr lang="en-US" dirty="0">
                <a:solidFill>
                  <a:srgbClr val="000000"/>
                </a:solidFill>
                <a:latin typeface="Times New Roman" pitchFamily="18" charset="0"/>
              </a:rPr>
              <a:t>Four to five bullet points highlighting the main findings from the investigation.  Remember the target audience is the front line staff so this should be written in simple terms in a way that everyone can understand.</a:t>
            </a:r>
          </a:p>
          <a:p>
            <a:pPr defTabSz="933237" eaLnBrk="0" fontAlgn="base" hangingPunct="0">
              <a:spcBef>
                <a:spcPct val="30000"/>
              </a:spcBef>
              <a:spcAft>
                <a:spcPct val="0"/>
              </a:spcAft>
              <a:defRPr/>
            </a:pPr>
            <a:endParaRPr lang="en-US" dirty="0">
              <a:solidFill>
                <a:srgbClr val="000000"/>
              </a:solidFill>
              <a:latin typeface="Times New Roman" pitchFamily="18" charset="0"/>
            </a:endParaRPr>
          </a:p>
          <a:p>
            <a:pPr defTabSz="933237" eaLnBrk="0" fontAlgn="base" hangingPunct="0">
              <a:spcBef>
                <a:spcPct val="30000"/>
              </a:spcBef>
              <a:spcAft>
                <a:spcPct val="0"/>
              </a:spcAft>
              <a:defRPr/>
            </a:pPr>
            <a:r>
              <a:rPr lang="en-US" dirty="0">
                <a:solidFill>
                  <a:srgbClr val="000000"/>
                </a:solidFill>
                <a:latin typeface="Times New Roman" pitchFamily="18" charset="0"/>
              </a:rPr>
              <a:t>The strap line should be the main point you want to get across</a:t>
            </a:r>
          </a:p>
          <a:p>
            <a:pPr defTabSz="933237" eaLnBrk="0" fontAlgn="base" hangingPunct="0">
              <a:spcBef>
                <a:spcPct val="30000"/>
              </a:spcBef>
              <a:spcAft>
                <a:spcPct val="0"/>
              </a:spcAft>
              <a:defRPr/>
            </a:pPr>
            <a:endParaRPr lang="en-US" dirty="0">
              <a:solidFill>
                <a:srgbClr val="000000"/>
              </a:solidFill>
              <a:latin typeface="Times New Roman" pitchFamily="18" charset="0"/>
            </a:endParaRPr>
          </a:p>
          <a:p>
            <a:pPr defTabSz="933237" eaLnBrk="0" fontAlgn="base" hangingPunct="0">
              <a:spcBef>
                <a:spcPct val="30000"/>
              </a:spcBef>
              <a:spcAft>
                <a:spcPct val="0"/>
              </a:spcAft>
              <a:defRPr/>
            </a:pPr>
            <a:r>
              <a:rPr lang="en-US" dirty="0">
                <a:solidFill>
                  <a:srgbClr val="000000"/>
                </a:solidFill>
                <a:latin typeface="Times New Roman" pitchFamily="18" charset="0"/>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defTabSz="933237">
              <a:defRPr/>
            </a:pPr>
            <a:r>
              <a:rPr lang="en-US" dirty="0">
                <a:solidFill>
                  <a:srgbClr val="000000"/>
                </a:solidFill>
              </a:rPr>
              <a:t>Confidential - Not to be shared outside of PDO/PDO contractors </a:t>
            </a:r>
          </a:p>
          <a:p>
            <a:pPr defTabSz="933237">
              <a:defRPr/>
            </a:pPr>
            <a:endParaRPr lang="en-US" dirty="0">
              <a:solidFill>
                <a:prstClr val="black"/>
              </a:solidFill>
            </a:endParaRPr>
          </a:p>
        </p:txBody>
      </p:sp>
      <p:sp>
        <p:nvSpPr>
          <p:cNvPr id="5" name="Slide Number Placeholder 4"/>
          <p:cNvSpPr>
            <a:spLocks noGrp="1"/>
          </p:cNvSpPr>
          <p:nvPr>
            <p:ph type="sldNum" sz="quarter" idx="5"/>
          </p:nvPr>
        </p:nvSpPr>
        <p:spPr/>
        <p:txBody>
          <a:bodyPr/>
          <a:lstStyle/>
          <a:p>
            <a:pPr defTabSz="933237">
              <a:defRPr/>
            </a:pPr>
            <a:fld id="{F88714CE-FB4E-4316-BED5-DE0DF6B1D8E5}" type="slidenum">
              <a:rPr lang="en-US">
                <a:solidFill>
                  <a:prstClr val="black"/>
                </a:solidFill>
              </a:rPr>
              <a:pPr defTabSz="933237">
                <a:defRPr/>
              </a:pPr>
              <a:t>1</a:t>
            </a:fld>
            <a:endParaRPr lang="en-US" dirty="0">
              <a:solidFill>
                <a:prstClr val="black"/>
              </a:solidFill>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eaLnBrk="0" fontAlgn="base" hangingPunct="0">
              <a:spcBef>
                <a:spcPct val="30000"/>
              </a:spcBef>
              <a:spcAft>
                <a:spcPct val="0"/>
              </a:spcAft>
              <a:defRPr/>
            </a:pPr>
            <a:r>
              <a:rPr lang="en-US" dirty="0">
                <a:solidFill>
                  <a:srgbClr val="000000"/>
                </a:solidFill>
                <a:latin typeface="Times New Roman" pitchFamily="18" charset="0"/>
              </a:rPr>
              <a:t>Ensure all dates and titles are input </a:t>
            </a:r>
          </a:p>
          <a:p>
            <a:pPr defTabSz="933237"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33237"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defTabSz="933237"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33237"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Imagine you have to audit other companies to see if they could have the same issues.</a:t>
            </a:r>
          </a:p>
          <a:p>
            <a:pPr defTabSz="933237"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33237"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These questions should start with: Do you ensure…………………?</a:t>
            </a:r>
            <a:endParaRPr lang="en-US" dirty="0">
              <a:solidFill>
                <a:srgbClr val="000000"/>
              </a:solidFill>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2</a:t>
            </a:fld>
            <a:endParaRPr lang="en-US" dirty="0"/>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25/07/2022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25/07/2022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25/07/2022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25/07/2022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25/07/2022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25/07/2022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25/07/2022</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25/07/2022</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25/07/2022</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25/07/2022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25/07/2022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25/07/2022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346509" y="1446419"/>
            <a:ext cx="8403617" cy="4909036"/>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What happened?</a:t>
            </a:r>
            <a:endParaRPr kumimoji="0" lang="en-US" sz="1600" b="0" i="0" u="none" strike="noStrike" kern="1200" cap="none" spc="0" normalizeH="0" baseline="0" noProof="0" dirty="0">
              <a:ln>
                <a:noFill/>
              </a:ln>
              <a:solidFill>
                <a:srgbClr val="FF0000"/>
              </a:solidFill>
              <a:effectLst/>
              <a:uLnTx/>
              <a:uFillTx/>
              <a:latin typeface="Tahoma" pitchFamily="34" charset="0"/>
              <a:ea typeface="+mn-ea"/>
              <a:cs typeface="+mn-cs"/>
            </a:endParaRPr>
          </a:p>
          <a:p>
            <a:pPr>
              <a:spcBef>
                <a:spcPts val="600"/>
              </a:spcBef>
              <a:spcAft>
                <a:spcPts val="600"/>
              </a:spcAft>
              <a:defRPr/>
            </a:pPr>
            <a:r>
              <a:rPr lang="en-US" sz="1300" dirty="0">
                <a:latin typeface="+mj-lt"/>
              </a:rPr>
              <a:t>A hired backhoe loader operator and a banksman were involved in  replacement of backhoe bucket at Contractor's temporary Industrial yard. They identified that the bucket releasing lever was jammed due to mud residues and decided to clean by keeping the bucket face down position for better access for cleaning. After cleaning, while the operator was checking the lever, the banksman pulled the lever as he thought that the operator is trying to release the bucket by pulling the lever. The bucket released and skid over operator’s left leg and rest on foot causing</a:t>
            </a:r>
            <a:r>
              <a:rPr lang="en-GB" sz="1300" dirty="0">
                <a:solidFill>
                  <a:srgbClr val="000000"/>
                </a:solidFill>
                <a:ea typeface="MS PGothic" pitchFamily="34" charset="-128"/>
              </a:rPr>
              <a:t> displaced fracture of 5</a:t>
            </a:r>
            <a:r>
              <a:rPr lang="en-GB" sz="1300" baseline="30000" dirty="0">
                <a:solidFill>
                  <a:srgbClr val="000000"/>
                </a:solidFill>
                <a:ea typeface="MS PGothic" pitchFamily="34" charset="-128"/>
              </a:rPr>
              <a:t>th</a:t>
            </a:r>
            <a:r>
              <a:rPr lang="en-GB" sz="1300" dirty="0">
                <a:solidFill>
                  <a:srgbClr val="000000"/>
                </a:solidFill>
                <a:ea typeface="MS PGothic" pitchFamily="34" charset="-128"/>
              </a:rPr>
              <a:t> metatarsal bone.</a:t>
            </a: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rPr>
              <a:t>Why it happened/Finding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solidFill>
                  <a:prstClr val="black"/>
                </a:solidFill>
                <a:latin typeface="Calibri" panose="020F0502020204030204" pitchFamily="34" charset="0"/>
                <a:cs typeface="Tahoma" pitchFamily="34" charset="0"/>
              </a:rPr>
              <a:t> </a:t>
            </a:r>
            <a:r>
              <a:rPr lang="en-US" sz="1300" dirty="0">
                <a:latin typeface="Calibri" panose="020F0502020204030204" pitchFamily="34" charset="0"/>
                <a:cs typeface="Tahoma" pitchFamily="34" charset="0"/>
              </a:rPr>
              <a:t>The backhoe bucket kept one side raised from ground, created line of fire hazard</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300" b="0" i="0" u="none" strike="noStrike" kern="1200" cap="none" spc="0" normalizeH="0" baseline="0" noProof="0" dirty="0">
                <a:ln>
                  <a:noFill/>
                </a:ln>
                <a:effectLst/>
                <a:uLnTx/>
                <a:uFillTx/>
                <a:latin typeface="Calibri" panose="020F0502020204030204" pitchFamily="34" charset="0"/>
                <a:ea typeface="+mn-ea"/>
                <a:cs typeface="Tahoma" pitchFamily="34" charset="0"/>
              </a:rPr>
              <a:t> The operator kept his foot in a line of fire.</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300" dirty="0">
                <a:latin typeface="Calibri" panose="020F0502020204030204" pitchFamily="34" charset="0"/>
                <a:cs typeface="Tahoma" pitchFamily="34" charset="0"/>
              </a:rPr>
              <a:t> Inadequate communication and coordination between the operator and banksman.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300" dirty="0">
                <a:latin typeface="Calibri" panose="020F0502020204030204" pitchFamily="34" charset="0"/>
                <a:cs typeface="Tahoma" pitchFamily="34" charset="0"/>
              </a:rPr>
              <a:t> Risk assessment and TBT for the specified activity was not conducted</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300" dirty="0">
                <a:latin typeface="Calibri" panose="020F0502020204030204" pitchFamily="34" charset="0"/>
                <a:cs typeface="Tahoma" pitchFamily="34" charset="0"/>
              </a:rPr>
              <a:t> Learnings from similar past incident with the other contractor was not implemented</a:t>
            </a:r>
          </a:p>
          <a:p>
            <a:pPr marL="0" marR="0" lvl="0" indent="0" algn="l" defTabSz="914400" rtl="0" eaLnBrk="1" fontAlgn="auto" latinLnBrk="0" hangingPunct="1">
              <a:lnSpc>
                <a:spcPct val="100000"/>
              </a:lnSpc>
              <a:spcBef>
                <a:spcPts val="0"/>
              </a:spcBef>
              <a:spcAft>
                <a:spcPts val="0"/>
              </a:spcAft>
              <a:buClrTx/>
              <a:buSzTx/>
              <a:tabLst/>
              <a:defRPr/>
            </a:pPr>
            <a:endParaRPr lang="en-US" sz="1600" dirty="0">
              <a:solidFill>
                <a:prstClr val="black"/>
              </a:solidFill>
              <a:latin typeface="Calibri" panose="020F0502020204030204" pitchFamily="34" charset="0"/>
              <a:cs typeface="Tahoma" pitchFamily="34" charset="0"/>
            </a:endParaRPr>
          </a:p>
          <a:p>
            <a:pPr marL="114300" indent="-114300" algn="just">
              <a:defRPr/>
            </a:pPr>
            <a:r>
              <a:rPr lang="en-US" sz="1600" b="1" dirty="0">
                <a:solidFill>
                  <a:srgbClr val="0070C0"/>
                </a:solidFill>
                <a:latin typeface="Tahoma" pitchFamily="34" charset="0"/>
                <a:ea typeface="宋体" panose="02010600030101010101" pitchFamily="2" charset="-122"/>
              </a:rPr>
              <a:t>Your learning from this incident..</a:t>
            </a:r>
          </a:p>
          <a:p>
            <a:pPr marL="114300" indent="-114300" algn="just">
              <a:defRPr/>
            </a:pPr>
            <a:endParaRPr lang="en-US" sz="500" dirty="0">
              <a:solidFill>
                <a:srgbClr val="000000"/>
              </a:solidFill>
              <a:latin typeface="Calibri" panose="020F0502020204030204" pitchFamily="34" charset="0"/>
            </a:endParaRPr>
          </a:p>
          <a:p>
            <a:pPr>
              <a:buFont typeface="Arial" pitchFamily="34" charset="0"/>
              <a:buChar char="•"/>
              <a:defRPr/>
            </a:pPr>
            <a:r>
              <a:rPr lang="en-US" sz="1400" dirty="0">
                <a:latin typeface="Calibri" panose="020F0502020204030204" pitchFamily="34" charset="0"/>
                <a:cs typeface="Tahoma" pitchFamily="34" charset="0"/>
              </a:rPr>
              <a:t>Confirm all the hazards are identified and discussed before starting the job.</a:t>
            </a:r>
          </a:p>
          <a:p>
            <a:pPr>
              <a:buFont typeface="Arial" pitchFamily="34" charset="0"/>
              <a:buChar char="•"/>
              <a:defRPr/>
            </a:pPr>
            <a:r>
              <a:rPr lang="en-US" sz="1400" dirty="0">
                <a:solidFill>
                  <a:prstClr val="black"/>
                </a:solidFill>
                <a:latin typeface="+mj-lt"/>
                <a:cs typeface="Calibri" pitchFamily="34" charset="0"/>
              </a:rPr>
              <a:t>Always ensure your legs and body parts are away from line of fire.</a:t>
            </a:r>
          </a:p>
          <a:p>
            <a:pPr>
              <a:buFont typeface="Arial" pitchFamily="34" charset="0"/>
              <a:buChar char="•"/>
              <a:defRPr/>
            </a:pPr>
            <a:r>
              <a:rPr lang="en-US" sz="1400" dirty="0">
                <a:solidFill>
                  <a:prstClr val="black"/>
                </a:solidFill>
                <a:latin typeface="+mj-lt"/>
                <a:cs typeface="Calibri" pitchFamily="34" charset="0"/>
              </a:rPr>
              <a:t>Always ensure communication and coordination while working in a group</a:t>
            </a:r>
          </a:p>
          <a:p>
            <a:pPr>
              <a:buFont typeface="Arial" pitchFamily="34" charset="0"/>
              <a:buChar char="•"/>
              <a:defRPr/>
            </a:pPr>
            <a:r>
              <a:rPr lang="en-US" sz="1400" dirty="0">
                <a:solidFill>
                  <a:prstClr val="black"/>
                </a:solidFill>
                <a:latin typeface="+mj-lt"/>
                <a:cs typeface="Calibri" pitchFamily="34" charset="0"/>
              </a:rPr>
              <a:t>Ensure employees are made aware of the learnings from </a:t>
            </a:r>
            <a:r>
              <a:rPr lang="en-US" sz="1400" dirty="0">
                <a:latin typeface="+mj-lt"/>
                <a:cs typeface="Calibri" pitchFamily="34" charset="0"/>
              </a:rPr>
              <a:t>similar</a:t>
            </a:r>
            <a:r>
              <a:rPr lang="en-US" sz="1400" dirty="0">
                <a:solidFill>
                  <a:prstClr val="black"/>
                </a:solidFill>
                <a:latin typeface="+mj-lt"/>
                <a:cs typeface="Calibri" pitchFamily="34" charset="0"/>
              </a:rPr>
              <a:t> incidents and protected from pertaining hazards</a:t>
            </a:r>
          </a:p>
          <a:p>
            <a:pPr>
              <a:defRPr/>
            </a:pPr>
            <a:endParaRPr lang="en-US" sz="1100" dirty="0">
              <a:solidFill>
                <a:prstClr val="black"/>
              </a:solidFill>
              <a:latin typeface="+mj-lt"/>
              <a:cs typeface="Calibri" pitchFamily="34" charset="0"/>
            </a:endParaRPr>
          </a:p>
        </p:txBody>
      </p:sp>
      <p:sp>
        <p:nvSpPr>
          <p:cNvPr id="13" name="Rectangle 8">
            <a:extLst>
              <a:ext uri="{FF2B5EF4-FFF2-40B4-BE49-F238E27FC236}">
                <a16:creationId xmlns:a16="http://schemas.microsoft.com/office/drawing/2014/main" id="{59D43B35-686F-4F9F-AEB7-36497BC783E8}"/>
              </a:ext>
            </a:extLst>
          </p:cNvPr>
          <p:cNvSpPr>
            <a:spLocks noChangeArrowheads="1"/>
          </p:cNvSpPr>
          <p:nvPr/>
        </p:nvSpPr>
        <p:spPr bwMode="auto">
          <a:xfrm>
            <a:off x="416361" y="565537"/>
            <a:ext cx="11626955" cy="338554"/>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uLnTx/>
                <a:uFillTx/>
                <a:latin typeface="Tahoma" pitchFamily="34" charset="0"/>
                <a:ea typeface="+mn-ea"/>
                <a:cs typeface="+mn-cs"/>
              </a:rPr>
              <a:t>Date: </a:t>
            </a:r>
            <a:r>
              <a:rPr lang="en-GB" sz="1200" b="1" dirty="0">
                <a:solidFill>
                  <a:schemeClr val="accent1"/>
                </a:solidFill>
                <a:latin typeface="Tahoma" pitchFamily="34" charset="0"/>
              </a:rPr>
              <a:t>04</a:t>
            </a:r>
            <a:r>
              <a:rPr kumimoji="0" lang="en-GB" sz="1200" b="1" i="0" u="none" strike="noStrike" kern="1200" cap="none" spc="0" normalizeH="0" baseline="0" noProof="0" dirty="0">
                <a:ln>
                  <a:noFill/>
                </a:ln>
                <a:solidFill>
                  <a:schemeClr val="accent1"/>
                </a:solidFill>
                <a:effectLst/>
                <a:uLnTx/>
                <a:uFillTx/>
                <a:latin typeface="Tahoma" pitchFamily="34" charset="0"/>
                <a:ea typeface="+mn-ea"/>
                <a:cs typeface="+mn-cs"/>
              </a:rPr>
              <a:t>/11/2021</a:t>
            </a:r>
            <a:r>
              <a:rPr kumimoji="0" lang="en-US" sz="1200" b="1" i="0" u="none" strike="noStrike" kern="1200" cap="none" spc="0" normalizeH="0" baseline="0" noProof="0" dirty="0">
                <a:ln>
                  <a:noFill/>
                </a:ln>
                <a:solidFill>
                  <a:schemeClr val="accent1"/>
                </a:solidFill>
                <a:effectLst/>
                <a:uLnTx/>
                <a:uFillTx/>
                <a:latin typeface="Tahoma" pitchFamily="34" charset="0"/>
                <a:ea typeface="+mn-ea"/>
                <a:cs typeface="+mn-cs"/>
              </a:rPr>
              <a:t>   </a:t>
            </a:r>
            <a:r>
              <a:rPr kumimoji="0" lang="en-US" sz="1200" b="1" i="0" u="none" strike="noStrike" kern="1200" cap="none" spc="0" normalizeH="0" baseline="0" noProof="0" dirty="0">
                <a:ln>
                  <a:noFill/>
                </a:ln>
                <a:effectLst/>
                <a:uLnTx/>
                <a:uFillTx/>
                <a:latin typeface="Tahoma" pitchFamily="34" charset="0"/>
                <a:ea typeface="+mn-ea"/>
                <a:cs typeface="+mn-cs"/>
              </a:rPr>
              <a:t>                     </a:t>
            </a:r>
            <a:r>
              <a:rPr kumimoji="0" lang="en-US" sz="1400" b="1" i="0" u="none" strike="noStrike" kern="1200" cap="none" spc="0" normalizeH="0" baseline="0" noProof="0" dirty="0">
                <a:ln>
                  <a:noFill/>
                </a:ln>
                <a:effectLst/>
                <a:uLnTx/>
                <a:uFillTx/>
                <a:latin typeface="Tahoma" pitchFamily="34" charset="0"/>
                <a:ea typeface="+mn-ea"/>
                <a:cs typeface="+mn-cs"/>
              </a:rPr>
              <a:t>Incident title: </a:t>
            </a:r>
            <a:r>
              <a:rPr kumimoji="0" lang="en-US" sz="1200" b="1" i="0" u="none" strike="noStrike" kern="1200" cap="none" spc="0" normalizeH="0" baseline="0" noProof="0" dirty="0">
                <a:ln>
                  <a:noFill/>
                </a:ln>
                <a:solidFill>
                  <a:schemeClr val="accent1"/>
                </a:solidFill>
                <a:effectLst/>
                <a:uLnTx/>
                <a:uFillTx/>
                <a:latin typeface="Tahoma" pitchFamily="34" charset="0"/>
                <a:ea typeface="+mn-ea"/>
                <a:cs typeface="+mn-cs"/>
              </a:rPr>
              <a:t>LTI#25                                    </a:t>
            </a:r>
            <a:r>
              <a:rPr kumimoji="0" lang="en-US" sz="1400" b="1" i="0" u="none" strike="noStrike" kern="1200" cap="none" spc="0" normalizeH="0" baseline="0" noProof="0" dirty="0">
                <a:ln>
                  <a:noFill/>
                </a:ln>
                <a:effectLst/>
                <a:uLnTx/>
                <a:uFillTx/>
                <a:latin typeface="Tahoma" pitchFamily="34" charset="0"/>
                <a:ea typeface="+mn-ea"/>
                <a:cs typeface="+mn-cs"/>
              </a:rPr>
              <a:t>Pattern:</a:t>
            </a:r>
            <a:r>
              <a:rPr kumimoji="0" lang="en-US" sz="1200" b="1" i="0" u="none" strike="noStrike" kern="1200" cap="none" spc="0" normalizeH="0" baseline="0" noProof="0" dirty="0">
                <a:ln>
                  <a:noFill/>
                </a:ln>
                <a:effectLst/>
                <a:uLnTx/>
                <a:uFillTx/>
                <a:latin typeface="Tahoma" pitchFamily="34" charset="0"/>
                <a:ea typeface="+mn-ea"/>
                <a:cs typeface="+mn-cs"/>
              </a:rPr>
              <a:t> </a:t>
            </a:r>
            <a:r>
              <a:rPr kumimoji="0" lang="en-US" sz="1200" b="1" i="0" u="none" strike="noStrike" kern="1200" cap="none" spc="0" normalizeH="0" baseline="0" noProof="0" dirty="0">
                <a:ln>
                  <a:noFill/>
                </a:ln>
                <a:solidFill>
                  <a:schemeClr val="accent1"/>
                </a:solidFill>
                <a:effectLst/>
                <a:uLnTx/>
                <a:uFillTx/>
                <a:latin typeface="Tahoma" pitchFamily="34" charset="0"/>
                <a:ea typeface="+mn-ea"/>
                <a:cs typeface="+mn-cs"/>
              </a:rPr>
              <a:t>Drops </a:t>
            </a:r>
            <a:r>
              <a:rPr kumimoji="0" lang="en-US" sz="1600" b="1" i="0" u="none" strike="noStrike" kern="1200" cap="none" spc="0" normalizeH="0" baseline="0" noProof="0" dirty="0">
                <a:ln>
                  <a:noFill/>
                </a:ln>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kumimoji="0" lang="en-US" sz="1200" b="1" i="0" u="none" strike="noStrike" kern="1200" cap="none" spc="0" normalizeH="0" baseline="0" noProof="0" dirty="0">
                <a:ln>
                  <a:noFill/>
                </a:ln>
                <a:solidFill>
                  <a:schemeClr val="accent1"/>
                </a:solidFill>
                <a:effectLst/>
                <a:uLnTx/>
                <a:uFillTx/>
                <a:latin typeface="Tahoma" pitchFamily="34" charset="0"/>
                <a:ea typeface="+mn-ea"/>
                <a:cs typeface="+mn-cs"/>
              </a:rPr>
              <a:t>C3P</a:t>
            </a:r>
          </a:p>
        </p:txBody>
      </p:sp>
      <p:sp>
        <p:nvSpPr>
          <p:cNvPr id="14" name="Rectangle 13">
            <a:extLst>
              <a:ext uri="{FF2B5EF4-FFF2-40B4-BE49-F238E27FC236}">
                <a16:creationId xmlns:a16="http://schemas.microsoft.com/office/drawing/2014/main" id="{27AC772E-6015-4076-A0DC-005445BF4556}"/>
              </a:ext>
            </a:extLst>
          </p:cNvPr>
          <p:cNvSpPr/>
          <p:nvPr/>
        </p:nvSpPr>
        <p:spPr>
          <a:xfrm>
            <a:off x="416361" y="984435"/>
            <a:ext cx="6975957"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Target Audience: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Logistics, Operation &amp; Construction </a:t>
            </a:r>
            <a:endParaRPr kumimoji="0" lang="en-US" sz="1800" b="1" i="0" u="none" strike="noStrike" kern="1200" cap="none" spc="0" normalizeH="0" baseline="0" noProof="0" dirty="0">
              <a:ln>
                <a:noFill/>
              </a:ln>
              <a:solidFill>
                <a:srgbClr val="FF0000"/>
              </a:solidFill>
              <a:effectLst/>
              <a:uLnTx/>
              <a:uFillTx/>
              <a:latin typeface="Calibri Light" panose="020F0302020204030204"/>
              <a:ea typeface="+mn-ea"/>
              <a:cs typeface="Calibri"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PDO Second Alert</a:t>
            </a:r>
          </a:p>
        </p:txBody>
      </p:sp>
      <p:pic>
        <p:nvPicPr>
          <p:cNvPr id="3" name="Picture 2">
            <a:extLst>
              <a:ext uri="{FF2B5EF4-FFF2-40B4-BE49-F238E27FC236}">
                <a16:creationId xmlns:a16="http://schemas.microsoft.com/office/drawing/2014/main" id="{E5F666AF-829D-4827-B072-0AE18936A58B}"/>
              </a:ext>
            </a:extLst>
          </p:cNvPr>
          <p:cNvPicPr>
            <a:picLocks noChangeAspect="1"/>
          </p:cNvPicPr>
          <p:nvPr/>
        </p:nvPicPr>
        <p:blipFill>
          <a:blip r:embed="rId3"/>
          <a:stretch>
            <a:fillRect/>
          </a:stretch>
        </p:blipFill>
        <p:spPr>
          <a:xfrm>
            <a:off x="9166034" y="1400006"/>
            <a:ext cx="2877282" cy="2168905"/>
          </a:xfrm>
          <a:prstGeom prst="rect">
            <a:avLst/>
          </a:prstGeom>
        </p:spPr>
      </p:pic>
      <p:grpSp>
        <p:nvGrpSpPr>
          <p:cNvPr id="10" name="Group 131">
            <a:extLst>
              <a:ext uri="{FF2B5EF4-FFF2-40B4-BE49-F238E27FC236}">
                <a16:creationId xmlns:a16="http://schemas.microsoft.com/office/drawing/2014/main" id="{AB7F76C3-B921-4139-99D6-E25E2E64024C}"/>
              </a:ext>
            </a:extLst>
          </p:cNvPr>
          <p:cNvGrpSpPr>
            <a:grpSpLocks/>
          </p:cNvGrpSpPr>
          <p:nvPr/>
        </p:nvGrpSpPr>
        <p:grpSpPr bwMode="auto">
          <a:xfrm>
            <a:off x="11761486" y="3296654"/>
            <a:ext cx="336550" cy="544513"/>
            <a:chOff x="3504" y="544"/>
            <a:chExt cx="2287" cy="1855"/>
          </a:xfrm>
        </p:grpSpPr>
        <p:sp>
          <p:nvSpPr>
            <p:cNvPr id="11"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pic>
        <p:nvPicPr>
          <p:cNvPr id="17" name="Picture 16">
            <a:extLst>
              <a:ext uri="{FF2B5EF4-FFF2-40B4-BE49-F238E27FC236}">
                <a16:creationId xmlns:a16="http://schemas.microsoft.com/office/drawing/2014/main" id="{0D51E3A2-5837-4C0B-835D-90E738882AC1}"/>
              </a:ext>
            </a:extLst>
          </p:cNvPr>
          <p:cNvPicPr>
            <a:picLocks noChangeAspect="1"/>
          </p:cNvPicPr>
          <p:nvPr/>
        </p:nvPicPr>
        <p:blipFill>
          <a:blip r:embed="rId4"/>
          <a:stretch>
            <a:fillRect/>
          </a:stretch>
        </p:blipFill>
        <p:spPr>
          <a:xfrm>
            <a:off x="9166034" y="3900937"/>
            <a:ext cx="2877282" cy="2177622"/>
          </a:xfrm>
          <a:prstGeom prst="rect">
            <a:avLst/>
          </a:prstGeom>
        </p:spPr>
      </p:pic>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11640836" y="5744860"/>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6" name="Text Box 2">
            <a:extLst>
              <a:ext uri="{FF2B5EF4-FFF2-40B4-BE49-F238E27FC236}">
                <a16:creationId xmlns:a16="http://schemas.microsoft.com/office/drawing/2014/main" id="{28F28D9D-0E7F-4B0B-9DD1-13977999E564}"/>
              </a:ext>
            </a:extLst>
          </p:cNvPr>
          <p:cNvSpPr txBox="1">
            <a:spLocks noChangeArrowheads="1"/>
          </p:cNvSpPr>
          <p:nvPr/>
        </p:nvSpPr>
        <p:spPr bwMode="auto">
          <a:xfrm>
            <a:off x="1532188" y="6097245"/>
            <a:ext cx="6032257" cy="338554"/>
          </a:xfrm>
          <a:prstGeom prst="rect">
            <a:avLst/>
          </a:prstGeom>
          <a:solidFill>
            <a:srgbClr val="0070C0"/>
          </a:solidFill>
          <a:ln w="19050">
            <a:noFill/>
            <a:miter lim="800000"/>
            <a:headEnd/>
            <a:tailEnd/>
          </a:ln>
        </p:spPr>
        <p:txBody>
          <a:bodyPr wrap="square">
            <a:spAutoFit/>
          </a:bodyPr>
          <a:lstStyle/>
          <a:p>
            <a:pPr marL="114300" marR="0" lvl="0" indent="-11430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00"/>
                </a:solidFill>
                <a:effectLst/>
                <a:uLnTx/>
                <a:uFillTx/>
                <a:latin typeface="Tahoma" pitchFamily="34" charset="0"/>
                <a:ea typeface="+mn-ea"/>
                <a:cs typeface="+mn-cs"/>
              </a:rPr>
              <a:t>Keep your body parts away from Line of Fire </a:t>
            </a:r>
            <a:endParaRPr kumimoji="0" lang="en-US" sz="1050" b="0" i="0" u="none" strike="noStrike" kern="1200" cap="none" spc="0" normalizeH="0" baseline="0" noProof="0" dirty="0">
              <a:ln>
                <a:noFill/>
              </a:ln>
              <a:solidFill>
                <a:srgbClr val="FFFF00"/>
              </a:solidFill>
              <a:effectLst/>
              <a:uLnTx/>
              <a:uFillTx/>
              <a:latin typeface="Calibri" panose="020F0502020204030204" pitchFamily="34" charset="0"/>
              <a:ea typeface="+mn-ea"/>
              <a:cs typeface="Tahoma" pitchFamily="34" charset="0"/>
            </a:endParaRPr>
          </a:p>
        </p:txBody>
      </p:sp>
    </p:spTree>
    <p:extLst>
      <p:ext uri="{BB962C8B-B14F-4D97-AF65-F5344CB8AC3E}">
        <p14:creationId xmlns:p14="http://schemas.microsoft.com/office/powerpoint/2010/main" val="161134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Management self audit </a:t>
            </a:r>
            <a:br>
              <a:rPr lang="en-GB" sz="2700" b="1" dirty="0">
                <a:solidFill>
                  <a:srgbClr val="00B050"/>
                </a:solidFill>
                <a:ea typeface="MS PGothic" pitchFamily="34" charset="-128"/>
              </a:rPr>
            </a:br>
            <a:br>
              <a:rPr lang="en-GB" sz="2200" b="1" dirty="0">
                <a:solidFill>
                  <a:srgbClr val="00B050"/>
                </a:solidFill>
                <a:ea typeface="MS PGothic" pitchFamily="34" charset="-128"/>
              </a:rPr>
            </a:br>
            <a:endParaRPr lang="en-US" dirty="0"/>
          </a:p>
        </p:txBody>
      </p:sp>
      <p:sp>
        <p:nvSpPr>
          <p:cNvPr id="6" name="Rectangle 5">
            <a:extLst>
              <a:ext uri="{FF2B5EF4-FFF2-40B4-BE49-F238E27FC236}">
                <a16:creationId xmlns:a16="http://schemas.microsoft.com/office/drawing/2014/main" id="{2A4C66E9-CF65-4A0F-9A16-76B64C582F3A}"/>
              </a:ext>
            </a:extLst>
          </p:cNvPr>
          <p:cNvSpPr/>
          <p:nvPr/>
        </p:nvSpPr>
        <p:spPr>
          <a:xfrm>
            <a:off x="425605" y="1022338"/>
            <a:ext cx="10928195" cy="523220"/>
          </a:xfrm>
          <a:prstGeom prst="rect">
            <a:avLst/>
          </a:prstGeom>
        </p:spPr>
        <p:txBody>
          <a:bodyPr wrap="square">
            <a:spAutoFit/>
          </a:bodyPr>
          <a:lstStyle/>
          <a:p>
            <a:pPr marL="342900" indent="-342900">
              <a:defRPr/>
            </a:pPr>
            <a:r>
              <a:rPr lang="en-US" sz="1400" b="1" dirty="0">
                <a:solidFill>
                  <a:srgbClr val="FF0000"/>
                </a:solidFill>
                <a:latin typeface="Tahoma" pitchFamily="34" charset="0"/>
              </a:rPr>
              <a:t>As a learning from this incident and ensure continual improvement all contract managers must review their HSE risk management against the questions asked below        </a:t>
            </a:r>
          </a:p>
        </p:txBody>
      </p:sp>
      <p:sp>
        <p:nvSpPr>
          <p:cNvPr id="7" name="Rectangle 6">
            <a:extLst>
              <a:ext uri="{FF2B5EF4-FFF2-40B4-BE49-F238E27FC236}">
                <a16:creationId xmlns:a16="http://schemas.microsoft.com/office/drawing/2014/main" id="{4D883F2B-B3CE-4AB4-AB99-0AA90A5717A9}"/>
              </a:ext>
            </a:extLst>
          </p:cNvPr>
          <p:cNvSpPr/>
          <p:nvPr/>
        </p:nvSpPr>
        <p:spPr>
          <a:xfrm>
            <a:off x="609133" y="1944820"/>
            <a:ext cx="10928195" cy="3000821"/>
          </a:xfrm>
          <a:prstGeom prst="rect">
            <a:avLst/>
          </a:prstGeom>
        </p:spPr>
        <p:txBody>
          <a:bodyPr wrap="square">
            <a:spAutoFit/>
          </a:bodyPr>
          <a:lstStyle/>
          <a:p>
            <a:pPr marL="342900" indent="-342900">
              <a:defRPr/>
            </a:pPr>
            <a:r>
              <a:rPr lang="en-US" b="1" dirty="0">
                <a:latin typeface="Tahoma" pitchFamily="34" charset="0"/>
              </a:rPr>
              <a:t>Confirm the following:</a:t>
            </a:r>
            <a:endParaRPr lang="en-US" sz="1600" dirty="0">
              <a:solidFill>
                <a:srgbClr val="000000"/>
              </a:solidFill>
              <a:latin typeface="Calibri" panose="020F0502020204030204" pitchFamily="34" charset="0"/>
            </a:endParaRPr>
          </a:p>
          <a:p>
            <a:pPr>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r>
              <a:rPr lang="en-US" sz="1600" dirty="0">
                <a:latin typeface="Calibri" panose="020F0502020204030204" pitchFamily="34" charset="0"/>
                <a:sym typeface="Wingdings" pitchFamily="2" charset="2"/>
              </a:rPr>
              <a:t>Do you ensure that all the activities in Industrial area are supervised effectively?</a:t>
            </a:r>
          </a:p>
          <a:p>
            <a:pPr marL="342900" indent="-342900">
              <a:buFont typeface="+mj-lt"/>
              <a:buAutoNum type="arabicPeriod"/>
              <a:defRPr/>
            </a:pPr>
            <a:r>
              <a:rPr lang="en-US" sz="1600" dirty="0">
                <a:latin typeface="Calibri" panose="020F0502020204030204" pitchFamily="34" charset="0"/>
                <a:sym typeface="Wingdings" pitchFamily="2" charset="2"/>
              </a:rPr>
              <a:t>Do you ensure that LFI learnings are effectively implemented at site? </a:t>
            </a:r>
          </a:p>
          <a:p>
            <a:pPr marL="342900" indent="-342900">
              <a:buFont typeface="+mj-lt"/>
              <a:buAutoNum type="arabicPeriod"/>
              <a:defRPr/>
            </a:pPr>
            <a:r>
              <a:rPr lang="en-US" sz="1600" dirty="0">
                <a:latin typeface="Calibri" panose="020F0502020204030204" pitchFamily="34" charset="0"/>
                <a:sym typeface="Wingdings" pitchFamily="2" charset="2"/>
              </a:rPr>
              <a:t>Do you ensure that equipment control devices are part of your P&amp;E inspection program/checklist?</a:t>
            </a:r>
          </a:p>
          <a:p>
            <a:pPr marL="342900" indent="-342900">
              <a:buFont typeface="+mj-lt"/>
              <a:buAutoNum type="arabicPeriod"/>
              <a:defRPr/>
            </a:pPr>
            <a:r>
              <a:rPr lang="en-US" sz="1600" dirty="0">
                <a:latin typeface="Calibri" panose="020F0502020204030204" pitchFamily="34" charset="0"/>
                <a:sym typeface="Wingdings" pitchFamily="2" charset="2"/>
              </a:rPr>
              <a:t>Do you ensure that your employees are aware of the dangers of “Line of Fire”, </a:t>
            </a:r>
          </a:p>
          <a:p>
            <a:pPr marL="342900" indent="-342900">
              <a:buFont typeface="+mj-lt"/>
              <a:buAutoNum type="arabicPeriod"/>
              <a:defRPr/>
            </a:pPr>
            <a:r>
              <a:rPr lang="en-US" sz="1600" b="0" kern="1200" baseline="0" dirty="0">
                <a:effectLst/>
                <a:latin typeface="Calibri" panose="020F0502020204030204" pitchFamily="34" charset="0"/>
                <a:ea typeface="+mn-ea"/>
                <a:cs typeface="+mn-cs"/>
                <a:sym typeface="Wingdings" pitchFamily="2" charset="2"/>
              </a:rPr>
              <a:t>Do you ensure that your employees are </a:t>
            </a:r>
            <a:r>
              <a:rPr lang="en-US" sz="1600" dirty="0">
                <a:latin typeface="Calibri" panose="020F0502020204030204" pitchFamily="34" charset="0"/>
                <a:sym typeface="Wingdings" pitchFamily="2" charset="2"/>
              </a:rPr>
              <a:t>aware</a:t>
            </a:r>
            <a:r>
              <a:rPr lang="en-US" sz="1600" b="0" kern="1200" baseline="0" dirty="0">
                <a:effectLst/>
                <a:latin typeface="Calibri" panose="020F0502020204030204" pitchFamily="34" charset="0"/>
                <a:ea typeface="+mn-ea"/>
                <a:cs typeface="+mn-cs"/>
                <a:sym typeface="Wingdings" pitchFamily="2" charset="2"/>
              </a:rPr>
              <a:t> of the </a:t>
            </a:r>
            <a:r>
              <a:rPr lang="en-US" sz="1600" dirty="0">
                <a:latin typeface="Calibri" panose="020F0502020204030204" pitchFamily="34" charset="0"/>
                <a:sym typeface="Wingdings" pitchFamily="2" charset="2"/>
              </a:rPr>
              <a:t>i</a:t>
            </a:r>
            <a:r>
              <a:rPr lang="en-US" sz="1600" dirty="0">
                <a:latin typeface="Calibri" panose="020F0502020204030204" pitchFamily="34" charset="0"/>
              </a:rPr>
              <a:t>mportance of communication and coordination while working in group?</a:t>
            </a:r>
          </a:p>
          <a:p>
            <a:pPr marL="342900" indent="-342900">
              <a:buFont typeface="+mj-lt"/>
              <a:buAutoNum type="arabicPeriod"/>
              <a:defRPr/>
            </a:pPr>
            <a:r>
              <a:rPr lang="en-US" sz="1600" dirty="0">
                <a:latin typeface="Calibri" panose="020F0502020204030204" pitchFamily="34" charset="0"/>
              </a:rPr>
              <a:t>Do you ensure that your Equipment operators follow OEM operations manual and consult with P&amp;E department for cleaning and maintenance of equipment? </a:t>
            </a: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r>
              <a:rPr lang="en-US" sz="1100" i="1" dirty="0">
                <a:solidFill>
                  <a:schemeClr val="accent1"/>
                </a:solidFill>
                <a:latin typeface="Calibri" panose="020F0502020204030204" pitchFamily="34" charset="0"/>
                <a:sym typeface="Wingdings" pitchFamily="2" charset="2"/>
              </a:rPr>
              <a:t>* If the answer is NO to any of the above questions please ensure you take action to correct this finding</a:t>
            </a:r>
            <a:endParaRPr lang="en-US" sz="1100" dirty="0">
              <a:solidFill>
                <a:schemeClr val="accent1"/>
              </a:solidFill>
              <a:latin typeface="Calibri" panose="020F0502020204030204" pitchFamily="34" charset="0"/>
              <a:sym typeface="Wingdings" pitchFamily="2" charset="2"/>
            </a:endParaRPr>
          </a:p>
        </p:txBody>
      </p:sp>
      <p:sp>
        <p:nvSpPr>
          <p:cNvPr id="8" name="Rectangle 8">
            <a:extLst>
              <a:ext uri="{FF2B5EF4-FFF2-40B4-BE49-F238E27FC236}">
                <a16:creationId xmlns:a16="http://schemas.microsoft.com/office/drawing/2014/main" id="{1D47118A-6782-4C62-97F5-7EBE71ED1B2B}"/>
              </a:ext>
            </a:extLst>
          </p:cNvPr>
          <p:cNvSpPr>
            <a:spLocks noChangeArrowheads="1"/>
          </p:cNvSpPr>
          <p:nvPr/>
        </p:nvSpPr>
        <p:spPr bwMode="auto">
          <a:xfrm>
            <a:off x="416361" y="630421"/>
            <a:ext cx="11626955" cy="338554"/>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uLnTx/>
                <a:uFillTx/>
                <a:latin typeface="Tahoma" pitchFamily="34" charset="0"/>
                <a:ea typeface="+mn-ea"/>
                <a:cs typeface="+mn-cs"/>
              </a:rPr>
              <a:t>Date: </a:t>
            </a:r>
            <a:r>
              <a:rPr lang="en-GB" sz="1200" b="1" dirty="0">
                <a:solidFill>
                  <a:schemeClr val="accent1"/>
                </a:solidFill>
                <a:latin typeface="Tahoma" pitchFamily="34" charset="0"/>
              </a:rPr>
              <a:t>04</a:t>
            </a:r>
            <a:r>
              <a:rPr kumimoji="0" lang="en-GB" sz="1200" b="1" i="0" u="none" strike="noStrike" kern="1200" cap="none" spc="0" normalizeH="0" baseline="0" noProof="0" dirty="0">
                <a:ln>
                  <a:noFill/>
                </a:ln>
                <a:solidFill>
                  <a:schemeClr val="accent1"/>
                </a:solidFill>
                <a:effectLst/>
                <a:uLnTx/>
                <a:uFillTx/>
                <a:latin typeface="Tahoma" pitchFamily="34" charset="0"/>
                <a:ea typeface="+mn-ea"/>
                <a:cs typeface="+mn-cs"/>
              </a:rPr>
              <a:t>/11/2021</a:t>
            </a:r>
            <a:r>
              <a:rPr kumimoji="0" lang="en-US" sz="1200" b="1" i="0" u="none" strike="noStrike" kern="1200" cap="none" spc="0" normalizeH="0" baseline="0" noProof="0" dirty="0">
                <a:ln>
                  <a:noFill/>
                </a:ln>
                <a:solidFill>
                  <a:schemeClr val="accent1"/>
                </a:solidFill>
                <a:effectLst/>
                <a:uLnTx/>
                <a:uFillTx/>
                <a:latin typeface="Tahoma" pitchFamily="34" charset="0"/>
                <a:ea typeface="+mn-ea"/>
                <a:cs typeface="+mn-cs"/>
              </a:rPr>
              <a:t>   </a:t>
            </a:r>
            <a:r>
              <a:rPr kumimoji="0" lang="en-US" sz="1200" b="1" i="0" u="none" strike="noStrike" kern="1200" cap="none" spc="0" normalizeH="0" baseline="0" noProof="0" dirty="0">
                <a:ln>
                  <a:noFill/>
                </a:ln>
                <a:effectLst/>
                <a:uLnTx/>
                <a:uFillTx/>
                <a:latin typeface="Tahoma" pitchFamily="34" charset="0"/>
                <a:ea typeface="+mn-ea"/>
                <a:cs typeface="+mn-cs"/>
              </a:rPr>
              <a:t>                     </a:t>
            </a:r>
            <a:r>
              <a:rPr kumimoji="0" lang="en-US" sz="1400" b="1" i="0" u="none" strike="noStrike" kern="1200" cap="none" spc="0" normalizeH="0" baseline="0" noProof="0" dirty="0">
                <a:ln>
                  <a:noFill/>
                </a:ln>
                <a:effectLst/>
                <a:uLnTx/>
                <a:uFillTx/>
                <a:latin typeface="Tahoma" pitchFamily="34" charset="0"/>
                <a:ea typeface="+mn-ea"/>
                <a:cs typeface="+mn-cs"/>
              </a:rPr>
              <a:t>Incident title: </a:t>
            </a:r>
            <a:r>
              <a:rPr kumimoji="0" lang="en-US" sz="1200" b="1" i="0" u="none" strike="noStrike" kern="1200" cap="none" spc="0" normalizeH="0" baseline="0" noProof="0" dirty="0">
                <a:ln>
                  <a:noFill/>
                </a:ln>
                <a:solidFill>
                  <a:schemeClr val="accent1"/>
                </a:solidFill>
                <a:effectLst/>
                <a:uLnTx/>
                <a:uFillTx/>
                <a:latin typeface="Tahoma" pitchFamily="34" charset="0"/>
                <a:ea typeface="+mn-ea"/>
                <a:cs typeface="+mn-cs"/>
              </a:rPr>
              <a:t>LTI#25                                    </a:t>
            </a:r>
            <a:r>
              <a:rPr kumimoji="0" lang="en-US" sz="1400" b="1" i="0" u="none" strike="noStrike" kern="1200" cap="none" spc="0" normalizeH="0" baseline="0" noProof="0" dirty="0">
                <a:ln>
                  <a:noFill/>
                </a:ln>
                <a:effectLst/>
                <a:uLnTx/>
                <a:uFillTx/>
                <a:latin typeface="Tahoma" pitchFamily="34" charset="0"/>
                <a:ea typeface="+mn-ea"/>
                <a:cs typeface="+mn-cs"/>
              </a:rPr>
              <a:t>Pattern:</a:t>
            </a:r>
            <a:r>
              <a:rPr kumimoji="0" lang="en-US" sz="1200" b="1" i="0" u="none" strike="noStrike" kern="1200" cap="none" spc="0" normalizeH="0" baseline="0" noProof="0" dirty="0">
                <a:ln>
                  <a:noFill/>
                </a:ln>
                <a:effectLst/>
                <a:uLnTx/>
                <a:uFillTx/>
                <a:latin typeface="Tahoma" pitchFamily="34" charset="0"/>
                <a:ea typeface="+mn-ea"/>
                <a:cs typeface="+mn-cs"/>
              </a:rPr>
              <a:t> </a:t>
            </a:r>
            <a:r>
              <a:rPr kumimoji="0" lang="en-US" sz="1200" b="1" i="0" u="none" strike="noStrike" kern="1200" cap="none" spc="0" normalizeH="0" baseline="0" noProof="0" dirty="0">
                <a:ln>
                  <a:noFill/>
                </a:ln>
                <a:solidFill>
                  <a:schemeClr val="accent1"/>
                </a:solidFill>
                <a:effectLst/>
                <a:uLnTx/>
                <a:uFillTx/>
                <a:latin typeface="Tahoma" pitchFamily="34" charset="0"/>
                <a:ea typeface="+mn-ea"/>
                <a:cs typeface="+mn-cs"/>
              </a:rPr>
              <a:t>Drops </a:t>
            </a:r>
            <a:r>
              <a:rPr kumimoji="0" lang="en-US" sz="1600" b="1" i="0" u="none" strike="noStrike" kern="1200" cap="none" spc="0" normalizeH="0" baseline="0" noProof="0" dirty="0">
                <a:ln>
                  <a:noFill/>
                </a:ln>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kumimoji="0" lang="en-US" sz="1200" b="1" i="0" u="none" strike="noStrike" kern="1200" cap="none" spc="0" normalizeH="0" baseline="0" noProof="0" dirty="0">
                <a:ln>
                  <a:noFill/>
                </a:ln>
                <a:solidFill>
                  <a:schemeClr val="accent1"/>
                </a:solidFill>
                <a:effectLst/>
                <a:uLnTx/>
                <a:uFillTx/>
                <a:latin typeface="Tahoma" pitchFamily="34" charset="0"/>
                <a:ea typeface="+mn-ea"/>
                <a:cs typeface="+mn-cs"/>
              </a:rPr>
              <a:t>C3P</a:t>
            </a:r>
          </a:p>
        </p:txBody>
      </p:sp>
    </p:spTree>
    <p:extLst>
      <p:ext uri="{BB962C8B-B14F-4D97-AF65-F5344CB8AC3E}">
        <p14:creationId xmlns:p14="http://schemas.microsoft.com/office/powerpoint/2010/main" val="2560717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92661</DocId>
    <ImageCreateDate xmlns="4880E4F8-4B7D-4BDD-91E3-E10D47036ECA" xsi:nil="true"/>
    <wic_System_Copyright xmlns="http://schemas.microsoft.com/sharepoint/v3/field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EB1FCF-0E89-482E-A62E-598FF58845D8}">
  <ds:schemaRefs>
    <ds:schemaRef ds:uri="9d51eac6-a7d5-47f5-a119-63d146adb134"/>
    <ds:schemaRef ds:uri="http://schemas.openxmlformats.org/package/2006/metadata/core-properties"/>
    <ds:schemaRef ds:uri="http://schemas.microsoft.com/office/2006/metadata/properties"/>
    <ds:schemaRef ds:uri="http://www.w3.org/XML/1998/namespace"/>
    <ds:schemaRef ds:uri="http://schemas.microsoft.com/office/2006/documentManagement/types"/>
    <ds:schemaRef ds:uri="http://schemas.microsoft.com/office/infopath/2007/PartnerControls"/>
    <ds:schemaRef ds:uri="http://purl.org/dc/elements/1.1/"/>
    <ds:schemaRef ds:uri="http://schemas.microsoft.com/sharepoint/v3"/>
    <ds:schemaRef ds:uri="http://purl.org/dc/dcmitype/"/>
    <ds:schemaRef ds:uri="http://purl.org/dc/terms/"/>
  </ds:schemaRefs>
</ds:datastoreItem>
</file>

<file path=customXml/itemProps2.xml><?xml version="1.0" encoding="utf-8"?>
<ds:datastoreItem xmlns:ds="http://schemas.openxmlformats.org/officeDocument/2006/customXml" ds:itemID="{AA471C02-3E86-4C21-9155-29BBFD23BF95}"/>
</file>

<file path=customXml/itemProps3.xml><?xml version="1.0" encoding="utf-8"?>
<ds:datastoreItem xmlns:ds="http://schemas.openxmlformats.org/officeDocument/2006/customXml" ds:itemID="{5643A46C-72B3-4012-8CB2-E0E23D8B71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TM02892315[[fn=Wisp]]</Template>
  <TotalTime>8146</TotalTime>
  <Words>685</Words>
  <Application>Microsoft Office PowerPoint</Application>
  <PresentationFormat>Widescreen</PresentationFormat>
  <Paragraphs>54</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Tahoma</vt:lpstr>
      <vt:lpstr>Times New Roman</vt:lpstr>
      <vt:lpstr>Office Theme</vt:lpstr>
      <vt:lpstr>PowerPoint Presentation</vt:lpstr>
      <vt:lpstr>   Management self audit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LTI#25 STS Post DP-IRC</dc:title>
  <dc:creator>nazar@umsoman.com</dc:creator>
  <cp:lastModifiedBy>Balushi, Sumaiya MSE36</cp:lastModifiedBy>
  <cp:revision>459</cp:revision>
  <cp:lastPrinted>2021-11-18T09:13:01Z</cp:lastPrinted>
  <dcterms:created xsi:type="dcterms:W3CDTF">2018-09-24T07:27:56Z</dcterms:created>
  <dcterms:modified xsi:type="dcterms:W3CDTF">2022-07-25T11:05:21Z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