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2A"/>
    <a:srgbClr val="0000FF"/>
    <a:srgbClr val="FFFC00"/>
    <a:srgbClr val="FFC91D"/>
    <a:srgbClr val="EAEAEA"/>
    <a:srgbClr val="F2F3D7"/>
    <a:srgbClr val="24A316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061" autoAdjust="0"/>
  </p:normalViewPr>
  <p:slideViewPr>
    <p:cSldViewPr snapToGrid="0" snapToObjects="1">
      <p:cViewPr varScale="1">
        <p:scale>
          <a:sx n="93" d="100"/>
          <a:sy n="93" d="100"/>
        </p:scale>
        <p:origin x="6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0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2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24575,'6'0'0,"2"0"-8191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2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3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37 24575,'0'-6'0,"-7"-9"0,-1-1-8191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1:2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24575,'5'-1'0,"-1"1"0,0 1 0,0-1 0,0 0 0,0 1 0,0 0 0,0 0 0,0 0 0,0 1 0,-1-1 0,1 1 0,0 0 0,-1 0 0,1 0 0,-1 1 0,0-1 0,1 1 0,-1-1 0,-1 1 0,1 0 0,0 1 0,-1-1 0,1 0 0,1 5 0,2 6 0,0-1 0,-1 1 0,-1 1 0,0-1 0,2 21 0,4 13 0,-3-13 0,-2-1 0,2 44 0,-5-39 0,11 51 0,-2-33 0,-6-24 0,19 59 0,-20-82 0,1 1 0,-1-1 0,1 0 0,1-1 0,0 1 0,0-1 0,1 0 0,0-1 0,13 13 0,231 231 0,-248-249 0,6 5 0,0 0 0,1 0 0,-1-1 0,1 0 0,1-1 0,19 9 0,75 23 0,-49-18 0,1 1 0,199 70 0,-118-45 0,89 25 0,-185-61 0,0-2 0,0-1 0,68 1 0,-77-8 0,1-1 0,0 1 0,0 2 0,0 1 0,0 2 0,64 18 0,-31-4 0,2-2 0,104 11 0,-6-1 0,-122-18 0,0-2 0,1-2 0,-1-3 0,71-3 0,-113 1 9,1-1-1,-1 1 1,1-1-1,-1 0 1,0 0 0,1 0-1,-1-1 1,0 1-1,0-1 1,0 1-1,0-1 1,0 0-1,3-3 1,-5 4-60,0 0 0,0-1-1,0 1 1,0 0 0,0-1 0,0 1 0,-1-1-1,1 1 1,0-1 0,-1 1 0,1-1 0,-1 1-1,0-1 1,1 0 0,-1 1 0,0-1-1,0 0 1,0 1 0,0-1 0,-1 0 0,1 1-1,0-1 1,0 1 0,-1-1 0,1 0 0,-1 1-1,0-1 1,-1-1 0,-10-17-6775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1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24575,'6'0'0,"3"0"-8191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2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24575,'6'0'0,"2"0"-8191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3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6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7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08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24575,'0'6'0,"0"3"-8191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13:50:11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4993061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MSIPCMContentMarking" descr="{&quot;HashCode&quot;:-337120758,&quot;Placement&quot;:&quot;Footer&quot;}">
            <a:extLst>
              <a:ext uri="{FF2B5EF4-FFF2-40B4-BE49-F238E27FC236}">
                <a16:creationId xmlns:a16="http://schemas.microsoft.com/office/drawing/2014/main" id="{B82607DA-720B-4052-B674-10A6FA8533EF}"/>
              </a:ext>
            </a:extLst>
          </p:cNvPr>
          <p:cNvSpPr txBox="1"/>
          <p:nvPr userDrawn="1"/>
        </p:nvSpPr>
        <p:spPr>
          <a:xfrm>
            <a:off x="0" y="6629836"/>
            <a:ext cx="2838046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78D7"/>
                </a:solidFill>
                <a:latin typeface="Calibri" panose="020F0502020204030204" pitchFamily="34" charset="0"/>
              </a:rPr>
              <a:t>Sensitivity : This Document is Classified as "LNT Internal Use".</a:t>
            </a:r>
            <a:endParaRPr lang="en-IN" sz="80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customXml" Target="../ink/ink5.xml"/><Relationship Id="rId18" Type="http://schemas.openxmlformats.org/officeDocument/2006/relationships/customXml" Target="../ink/ink9.xml"/><Relationship Id="rId3" Type="http://schemas.openxmlformats.org/officeDocument/2006/relationships/image" Target="../media/image4.png"/><Relationship Id="rId21" Type="http://schemas.openxmlformats.org/officeDocument/2006/relationships/customXml" Target="../ink/ink11.xml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17" Type="http://schemas.openxmlformats.org/officeDocument/2006/relationships/image" Target="../media/image27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8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24" Type="http://schemas.openxmlformats.org/officeDocument/2006/relationships/customXml" Target="../ink/ink13.xml"/><Relationship Id="rId5" Type="http://schemas.microsoft.com/office/2007/relationships/hdphoto" Target="../media/hdphoto1.wdp"/><Relationship Id="rId15" Type="http://schemas.openxmlformats.org/officeDocument/2006/relationships/customXml" Target="../ink/ink7.xml"/><Relationship Id="rId23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customXml" Target="../ink/ink10.xml"/><Relationship Id="rId4" Type="http://schemas.openxmlformats.org/officeDocument/2006/relationships/image" Target="../media/image5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4" y="1601845"/>
            <a:ext cx="7343339" cy="39395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What happened?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Manual excavation was carried out inside the trench using a jackhammer. During this time, a stone embedded from the sidewall of the trench got dislodged, rolled down the access slope, and hit the </a:t>
            </a:r>
            <a:r>
              <a:rPr lang="en-US" sz="1400" dirty="0"/>
              <a:t>left side </a:t>
            </a:r>
            <a:r>
              <a:rPr lang="en-US" sz="1400" dirty="0">
                <a:solidFill>
                  <a:srgbClr val="000000"/>
                </a:solidFill>
              </a:rPr>
              <a:t>of left leg of the Jackhammer operator resulting in a </a:t>
            </a:r>
            <a:r>
              <a:rPr lang="en-US" sz="1400" dirty="0"/>
              <a:t>fracture of the Tibia bone.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cs typeface="Tahoma" pitchFamily="34" charset="0"/>
              </a:rPr>
              <a:t>Inadequate risk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cs typeface="Tahoma" pitchFamily="34" charset="0"/>
              </a:rPr>
              <a:t>Inadequate identification of hazards present in workplace.</a:t>
            </a:r>
            <a:endParaRPr lang="en-US" sz="1400" dirty="0">
              <a:solidFill>
                <a:srgbClr val="0000FF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  <a:p>
            <a:pPr marL="114300" indent="-114300" algn="just">
              <a:defRPr/>
            </a:pPr>
            <a:r>
              <a:rPr lang="en-US" b="1" dirty="0">
                <a:solidFill>
                  <a:schemeClr val="accent1"/>
                </a:solidFill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Learning points for them from the investigation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risk &amp; controls are effectively verified before the commencement of the activity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you conduct effective toolbox talk .</a:t>
            </a:r>
            <a:r>
              <a:rPr lang="en-US" sz="1400" dirty="0">
                <a:solidFill>
                  <a:srgbClr val="0000FF"/>
                </a:solidFill>
                <a:cs typeface="Tahoma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that trenches are inspected prior to personnel entry. </a:t>
            </a:r>
            <a:endParaRPr lang="en-US" sz="140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cs typeface="Tahoma" pitchFamily="34" charset="0"/>
              </a:rPr>
              <a:t>Always ensure that proper slopes, step cuttings, and shoring are provided as required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962719"/>
            <a:ext cx="3748668" cy="2022366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30/11/2021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LTI#33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0" y="1062876"/>
            <a:ext cx="849895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83EE3C-AA6D-4B86-88BE-2D91F25A89BA}"/>
              </a:ext>
            </a:extLst>
          </p:cNvPr>
          <p:cNvGrpSpPr/>
          <p:nvPr/>
        </p:nvGrpSpPr>
        <p:grpSpPr>
          <a:xfrm>
            <a:off x="8264912" y="985941"/>
            <a:ext cx="3808653" cy="2734440"/>
            <a:chOff x="7511264" y="2787090"/>
            <a:chExt cx="4562302" cy="2921625"/>
          </a:xfrm>
        </p:grpSpPr>
        <p:pic>
          <p:nvPicPr>
            <p:cNvPr id="16" name="Picture 2" descr="A picture containing outdoor, sky, ground, mountain&#10;&#10;Description automatically generated">
              <a:extLst>
                <a:ext uri="{FF2B5EF4-FFF2-40B4-BE49-F238E27FC236}">
                  <a16:creationId xmlns:a16="http://schemas.microsoft.com/office/drawing/2014/main" id="{4C983ED7-9227-4FE7-9D34-86033685B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264" y="2787090"/>
              <a:ext cx="4562302" cy="292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Jackhammer Stock Illustrations – 4,399 Jackhammer Stock Illustrations,  Vectors &amp;amp; Clipart - Dreamstime">
              <a:extLst>
                <a:ext uri="{FF2B5EF4-FFF2-40B4-BE49-F238E27FC236}">
                  <a16:creationId xmlns:a16="http://schemas.microsoft.com/office/drawing/2014/main" id="{7FF8BE23-DAC2-44F2-AF0A-1372A45A09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3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7" t="8065" r="13219" b="10549"/>
            <a:stretch/>
          </p:blipFill>
          <p:spPr bwMode="auto">
            <a:xfrm>
              <a:off x="11558224" y="4274772"/>
              <a:ext cx="480149" cy="707643"/>
            </a:xfrm>
            <a:prstGeom prst="rect">
              <a:avLst/>
            </a:prstGeom>
            <a:solidFill>
              <a:srgbClr val="CC9900"/>
            </a:solidFill>
            <a:effectLst>
              <a:outerShdw blurRad="50800" dist="50800" dir="5400000" algn="ctr" rotWithShape="0">
                <a:srgbClr val="CC9900"/>
              </a:outerShdw>
            </a:effectLst>
          </p:spPr>
        </p:pic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07D2056B-10C7-445D-8B72-C84F4954F436}"/>
                </a:ext>
              </a:extLst>
            </p:cNvPr>
            <p:cNvSpPr/>
            <p:nvPr/>
          </p:nvSpPr>
          <p:spPr>
            <a:xfrm>
              <a:off x="9971698" y="3772780"/>
              <a:ext cx="624540" cy="569327"/>
            </a:xfrm>
            <a:prstGeom prst="irregularSeal1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EAB088-3A9B-42E4-9BA1-2462DA32C209}"/>
                </a:ext>
              </a:extLst>
            </p:cNvPr>
            <p:cNvSpPr txBox="1"/>
            <p:nvPr/>
          </p:nvSpPr>
          <p:spPr>
            <a:xfrm>
              <a:off x="9219935" y="3794926"/>
              <a:ext cx="1261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Stone position</a:t>
              </a:r>
            </a:p>
          </p:txBody>
        </p:sp>
        <p:sp>
          <p:nvSpPr>
            <p:cNvPr id="21" name="Explosion: 8 Points 20">
              <a:extLst>
                <a:ext uri="{FF2B5EF4-FFF2-40B4-BE49-F238E27FC236}">
                  <a16:creationId xmlns:a16="http://schemas.microsoft.com/office/drawing/2014/main" id="{27BF5807-23E9-425F-A7BA-B1705F70B9DA}"/>
                </a:ext>
              </a:extLst>
            </p:cNvPr>
            <p:cNvSpPr/>
            <p:nvPr/>
          </p:nvSpPr>
          <p:spPr>
            <a:xfrm>
              <a:off x="11514605" y="4660415"/>
              <a:ext cx="197969" cy="348978"/>
            </a:xfrm>
            <a:prstGeom prst="irregularSeal1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DA9EA3-BA97-4F79-959A-9997677E6783}"/>
                </a:ext>
              </a:extLst>
            </p:cNvPr>
            <p:cNvSpPr txBox="1"/>
            <p:nvPr/>
          </p:nvSpPr>
          <p:spPr>
            <a:xfrm>
              <a:off x="9054305" y="4501850"/>
              <a:ext cx="1953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Rolled and hit operator leg </a:t>
              </a:r>
            </a:p>
          </p:txBody>
        </p:sp>
      </p:grp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50766" y="300033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374E01-5ABF-43DB-9E22-D2D8026B5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917" y="3962719"/>
            <a:ext cx="3749365" cy="2060627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52788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12412-B000-47CB-A528-9DBE23F52C07}"/>
              </a:ext>
            </a:extLst>
          </p:cNvPr>
          <p:cNvSpPr txBox="1"/>
          <p:nvPr/>
        </p:nvSpPr>
        <p:spPr>
          <a:xfrm>
            <a:off x="1588424" y="5654014"/>
            <a:ext cx="505625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Ensure trenches are safe before personnel entry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99AFC7-A9F1-46FC-9B5F-28E856860A22}"/>
                  </a:ext>
                </a:extLst>
              </p14:cNvPr>
              <p14:cNvContentPartPr/>
              <p14:nvPr/>
            </p14:nvContentPartPr>
            <p14:xfrm>
              <a:off x="10336315" y="2756009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99AFC7-A9F1-46FC-9B5F-28E856860A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1995" y="275168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C79D6B-7BAE-43C4-8C6B-A17C1DBC7BD9}"/>
                  </a:ext>
                </a:extLst>
              </p14:cNvPr>
              <p14:cNvContentPartPr/>
              <p14:nvPr/>
            </p14:nvContentPartPr>
            <p14:xfrm>
              <a:off x="10508395" y="2756009"/>
              <a:ext cx="57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C79D6B-7BAE-43C4-8C6B-A17C1DBC7B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04075" y="2751689"/>
                <a:ext cx="144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321D2F-68C4-4579-9E05-4954E4B892D1}"/>
                  </a:ext>
                </a:extLst>
              </p14:cNvPr>
              <p14:cNvContentPartPr/>
              <p14:nvPr/>
            </p14:nvContentPartPr>
            <p14:xfrm>
              <a:off x="12642115" y="2305649"/>
              <a:ext cx="540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321D2F-68C4-4579-9E05-4954E4B892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37795" y="2301329"/>
                <a:ext cx="140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BFFF28-057D-4DEF-8678-20E4BA9AC1AF}"/>
                  </a:ext>
                </a:extLst>
              </p14:cNvPr>
              <p14:cNvContentPartPr/>
              <p14:nvPr/>
            </p14:nvContentPartPr>
            <p14:xfrm>
              <a:off x="10455475" y="287516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BFFF28-057D-4DEF-8678-20E4BA9AC1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1155" y="287084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276CB2-C4B1-449C-BEB5-75711B2F4B50}"/>
                  </a:ext>
                </a:extLst>
              </p14:cNvPr>
              <p14:cNvContentPartPr/>
              <p14:nvPr/>
            </p14:nvContentPartPr>
            <p14:xfrm>
              <a:off x="10455475" y="271640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276CB2-C4B1-449C-BEB5-75711B2F4B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1155" y="271208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4101F5-5E02-4645-B319-781D647C1789}"/>
                  </a:ext>
                </a:extLst>
              </p14:cNvPr>
              <p14:cNvContentPartPr/>
              <p14:nvPr/>
            </p14:nvContentPartPr>
            <p14:xfrm>
              <a:off x="10270075" y="280892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4101F5-5E02-4645-B319-781D647C17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65755" y="280460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08409B1-B07D-450B-954E-AA7ECB90FD26}"/>
                  </a:ext>
                </a:extLst>
              </p14:cNvPr>
              <p14:cNvContentPartPr/>
              <p14:nvPr/>
            </p14:nvContentPartPr>
            <p14:xfrm>
              <a:off x="9355675" y="200036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08409B1-B07D-450B-954E-AA7ECB90FD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1355" y="199604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8646DE-1977-4792-8888-93E65EB15A7C}"/>
                  </a:ext>
                </a:extLst>
              </p14:cNvPr>
              <p14:cNvContentPartPr/>
              <p14:nvPr/>
            </p14:nvContentPartPr>
            <p14:xfrm>
              <a:off x="7394035" y="2371529"/>
              <a:ext cx="360" cy="5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8646DE-1977-4792-8888-93E65EB15A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9715" y="2367209"/>
                <a:ext cx="90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D38299-0256-45AA-A441-7045E4325B91}"/>
                  </a:ext>
                </a:extLst>
              </p14:cNvPr>
              <p14:cNvContentPartPr/>
              <p14:nvPr/>
            </p14:nvContentPartPr>
            <p14:xfrm>
              <a:off x="10044715" y="2556929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D38299-0256-45AA-A441-7045E4325B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395" y="255260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7D0D71A-3DF0-4AA5-A45E-89E0370843D2}"/>
                  </a:ext>
                </a:extLst>
              </p14:cNvPr>
              <p14:cNvContentPartPr/>
              <p14:nvPr/>
            </p14:nvContentPartPr>
            <p14:xfrm>
              <a:off x="10270075" y="2703089"/>
              <a:ext cx="540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7D0D71A-3DF0-4AA5-A45E-89E0370843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65755" y="2698769"/>
                <a:ext cx="140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13BE5E-7AC4-4B55-8939-A551A88FF584}"/>
                  </a:ext>
                </a:extLst>
              </p14:cNvPr>
              <p14:cNvContentPartPr/>
              <p14:nvPr/>
            </p14:nvContentPartPr>
            <p14:xfrm>
              <a:off x="8759515" y="4465289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13BE5E-7AC4-4B55-8939-A551A88FF5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5195" y="446096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4686035-F27C-4B44-9908-D72BE644CEE6}"/>
                  </a:ext>
                </a:extLst>
              </p14:cNvPr>
              <p14:cNvContentPartPr/>
              <p14:nvPr/>
            </p14:nvContentPartPr>
            <p14:xfrm>
              <a:off x="5573515" y="3047609"/>
              <a:ext cx="5760" cy="13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4686035-F27C-4B44-9908-D72BE644CE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9195" y="3043289"/>
                <a:ext cx="14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4381C5-0F5A-4FC0-B529-172E2BF711A7}"/>
                  </a:ext>
                </a:extLst>
              </p14:cNvPr>
              <p14:cNvContentPartPr/>
              <p14:nvPr/>
            </p14:nvContentPartPr>
            <p14:xfrm>
              <a:off x="10574635" y="2385209"/>
              <a:ext cx="1016640" cy="55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4381C5-0F5A-4FC0-B529-172E2BF711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56635" y="2367209"/>
                <a:ext cx="1052280" cy="5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28394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317479"/>
            <a:ext cx="1092819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alibri" panose="020F0502020204030204" pitchFamily="34" charset="0"/>
                <a:sym typeface="Wingdings" pitchFamily="2" charset="2"/>
              </a:rPr>
              <a:t>Do you ensure all Hazards /controls specific to the activity are identified in HEMP and reflected in TRIC?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latin typeface="Calibri" panose="020F0502020204030204" pitchFamily="34" charset="0"/>
                <a:sym typeface="Wingdings" pitchFamily="2" charset="2"/>
              </a:rPr>
              <a:t>Do you ensure all control measures implemented are effective in controlling workplace hazards?</a:t>
            </a:r>
          </a:p>
          <a:p>
            <a:pPr>
              <a:defRPr/>
            </a:pP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C5D8F2-535A-454A-84C1-B3F3FEFE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0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30/11/2021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LTI#33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	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92667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1C584-735B-4BC0-AD0F-59F584B89DD7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9d51eac6-a7d5-47f5-a119-63d146adb13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10285</TotalTime>
  <Words>526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LTI#33 QAQC(003)</dc:title>
  <dc:creator>nazar@umsoman.com</dc:creator>
  <cp:lastModifiedBy>Balushi, Sumaiya MSE36</cp:lastModifiedBy>
  <cp:revision>459</cp:revision>
  <cp:lastPrinted>2021-12-06T04:54:28Z</cp:lastPrinted>
  <dcterms:created xsi:type="dcterms:W3CDTF">2018-09-24T07:27:56Z</dcterms:created>
  <dcterms:modified xsi:type="dcterms:W3CDTF">2022-08-10T07:10:40Z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d8f5f675-e19c-42bc-ba7f-4b550c3e2792_Enabled">
    <vt:lpwstr>True</vt:lpwstr>
  </property>
  <property fmtid="{D5CDD505-2E9C-101B-9397-08002B2CF9AE}" pid="4" name="MSIP_Label_d8f5f675-e19c-42bc-ba7f-4b550c3e2792_SiteId">
    <vt:lpwstr>4852d0fc-f87a-462b-ad09-773f986ccc04</vt:lpwstr>
  </property>
  <property fmtid="{D5CDD505-2E9C-101B-9397-08002B2CF9AE}" pid="5" name="MSIP_Label_d8f5f675-e19c-42bc-ba7f-4b550c3e2792_Owner">
    <vt:lpwstr>82779@LTHE.IN</vt:lpwstr>
  </property>
  <property fmtid="{D5CDD505-2E9C-101B-9397-08002B2CF9AE}" pid="6" name="MSIP_Label_d8f5f675-e19c-42bc-ba7f-4b550c3e2792_SetDate">
    <vt:lpwstr>2021-12-22T10:02:10.6431512Z</vt:lpwstr>
  </property>
  <property fmtid="{D5CDD505-2E9C-101B-9397-08002B2CF9AE}" pid="7" name="MSIP_Label_d8f5f675-e19c-42bc-ba7f-4b550c3e2792_Name">
    <vt:lpwstr>LNT Internal Use</vt:lpwstr>
  </property>
  <property fmtid="{D5CDD505-2E9C-101B-9397-08002B2CF9AE}" pid="8" name="MSIP_Label_d8f5f675-e19c-42bc-ba7f-4b550c3e2792_Application">
    <vt:lpwstr>Microsoft Azure Information Protection</vt:lpwstr>
  </property>
  <property fmtid="{D5CDD505-2E9C-101B-9397-08002B2CF9AE}" pid="9" name="MSIP_Label_d8f5f675-e19c-42bc-ba7f-4b550c3e2792_ActionId">
    <vt:lpwstr>72d8d3c5-48a3-44db-ae83-7f6bf88b8404</vt:lpwstr>
  </property>
  <property fmtid="{D5CDD505-2E9C-101B-9397-08002B2CF9AE}" pid="10" name="MSIP_Label_d8f5f675-e19c-42bc-ba7f-4b550c3e2792_Extended_MSFT_Method">
    <vt:lpwstr>Automatic</vt:lpwstr>
  </property>
  <property fmtid="{D5CDD505-2E9C-101B-9397-08002B2CF9AE}" pid="11" name="MSIP_Label_ac52bb50-aef2-4dc8-bb7f-e0da22648362_Enabled">
    <vt:lpwstr>True</vt:lpwstr>
  </property>
  <property fmtid="{D5CDD505-2E9C-101B-9397-08002B2CF9AE}" pid="12" name="MSIP_Label_ac52bb50-aef2-4dc8-bb7f-e0da22648362_SiteId">
    <vt:lpwstr>264b9899-fe1b-430b-9509-2154878d5774</vt:lpwstr>
  </property>
  <property fmtid="{D5CDD505-2E9C-101B-9397-08002B2CF9AE}" pid="13" name="MSIP_Label_ac52bb50-aef2-4dc8-bb7f-e0da22648362_Owner">
    <vt:lpwstr>pvjv@lntecc.com</vt:lpwstr>
  </property>
  <property fmtid="{D5CDD505-2E9C-101B-9397-08002B2CF9AE}" pid="14" name="MSIP_Label_ac52bb50-aef2-4dc8-bb7f-e0da22648362_SetDate">
    <vt:lpwstr>2021-11-21T11:37:19.6956750Z</vt:lpwstr>
  </property>
  <property fmtid="{D5CDD505-2E9C-101B-9397-08002B2CF9AE}" pid="15" name="MSIP_Label_ac52bb50-aef2-4dc8-bb7f-e0da22648362_Name">
    <vt:lpwstr>LTC Internal Use</vt:lpwstr>
  </property>
  <property fmtid="{D5CDD505-2E9C-101B-9397-08002B2CF9AE}" pid="16" name="MSIP_Label_ac52bb50-aef2-4dc8-bb7f-e0da22648362_Application">
    <vt:lpwstr>Microsoft Azure Information Protection</vt:lpwstr>
  </property>
  <property fmtid="{D5CDD505-2E9C-101B-9397-08002B2CF9AE}" pid="17" name="MSIP_Label_ac52bb50-aef2-4dc8-bb7f-e0da22648362_ActionId">
    <vt:lpwstr>b99b03a4-9228-4beb-aff2-dd778d434310</vt:lpwstr>
  </property>
  <property fmtid="{D5CDD505-2E9C-101B-9397-08002B2CF9AE}" pid="18" name="MSIP_Label_ac52bb50-aef2-4dc8-bb7f-e0da22648362_Extended_MSFT_Method">
    <vt:lpwstr>Automatic</vt:lpwstr>
  </property>
  <property fmtid="{D5CDD505-2E9C-101B-9397-08002B2CF9AE}" pid="19" name="Sensitivity">
    <vt:lpwstr>LNT Internal Use LTC Internal Use</vt:lpwstr>
  </property>
</Properties>
</file>