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7"/>
  </p:notesMasterIdLst>
  <p:handoutMasterIdLst>
    <p:handoutMasterId r:id="rId8"/>
  </p:handoutMasterIdLst>
  <p:sldIdLst>
    <p:sldId id="356" r:id="rId5"/>
    <p:sldId id="350" r:id="rId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 Mahrooqi, Al Mutasem UWZ4" initials="AMAMU"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C00"/>
    <a:srgbClr val="0000FF"/>
    <a:srgbClr val="24A316"/>
    <a:srgbClr val="16942A"/>
    <a:srgbClr val="EAEAEA"/>
    <a:srgbClr val="F2F3D7"/>
    <a:srgbClr val="FDD600"/>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249" autoAdjust="0"/>
  </p:normalViewPr>
  <p:slideViewPr>
    <p:cSldViewPr snapToGrid="0" snapToObjects="1">
      <p:cViewPr varScale="1">
        <p:scale>
          <a:sx n="91" d="100"/>
          <a:sy n="91" d="100"/>
        </p:scale>
        <p:origin x="96" y="156"/>
      </p:cViewPr>
      <p:guideLst>
        <p:guide orient="horz" pos="2160"/>
        <p:guide pos="3840"/>
      </p:guideLst>
    </p:cSldViewPr>
  </p:slideViewPr>
  <p:notesTextViewPr>
    <p:cViewPr>
      <p:scale>
        <a:sx n="1" d="1"/>
        <a:sy n="1" d="1"/>
      </p:scale>
      <p:origin x="0" y="0"/>
    </p:cViewPr>
  </p:notesTextViewPr>
  <p:notesViewPr>
    <p:cSldViewPr snapToGrid="0" snapToObjects="1">
      <p:cViewPr varScale="1">
        <p:scale>
          <a:sx n="87" d="100"/>
          <a:sy n="87" d="100"/>
        </p:scale>
        <p:origin x="2988"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B13D376-C7B6-419B-9FF1-F3C329028422}"/>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latin typeface="Calibri" panose="020F0502020204030204" pitchFamily="34" charset="0"/>
            </a:endParaRPr>
          </a:p>
        </p:txBody>
      </p:sp>
      <p:sp>
        <p:nvSpPr>
          <p:cNvPr id="3" name="Date Placeholder 2">
            <a:extLst>
              <a:ext uri="{FF2B5EF4-FFF2-40B4-BE49-F238E27FC236}">
                <a16:creationId xmlns:a16="http://schemas.microsoft.com/office/drawing/2014/main" id="{117192C6-1C95-48A1-A4C6-F94F132F0AA5}"/>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FE8341AC-BC74-4FAA-A2BA-136D509060EF}" type="datetimeFigureOut">
              <a:rPr lang="en-US" smtClean="0">
                <a:latin typeface="Calibri" panose="020F0502020204030204" pitchFamily="34" charset="0"/>
              </a:rPr>
              <a:t>25/07/2022</a:t>
            </a:fld>
            <a:endParaRPr lang="en-US" dirty="0">
              <a:latin typeface="Calibri" panose="020F0502020204030204" pitchFamily="34" charset="0"/>
            </a:endParaRPr>
          </a:p>
        </p:txBody>
      </p:sp>
      <p:sp>
        <p:nvSpPr>
          <p:cNvPr id="4" name="Footer Placeholder 3">
            <a:extLst>
              <a:ext uri="{FF2B5EF4-FFF2-40B4-BE49-F238E27FC236}">
                <a16:creationId xmlns:a16="http://schemas.microsoft.com/office/drawing/2014/main" id="{9245D574-C9C3-4949-A04E-C02C11D30653}"/>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r>
              <a:rPr lang="en-US" dirty="0">
                <a:latin typeface="Calibri" panose="020F0502020204030204" pitchFamily="34" charset="0"/>
              </a:rPr>
              <a:t>Confidential - Not to be shared outside of PDO/PDO contractors  </a:t>
            </a:r>
          </a:p>
        </p:txBody>
      </p:sp>
      <p:sp>
        <p:nvSpPr>
          <p:cNvPr id="5" name="Slide Number Placeholder 4">
            <a:extLst>
              <a:ext uri="{FF2B5EF4-FFF2-40B4-BE49-F238E27FC236}">
                <a16:creationId xmlns:a16="http://schemas.microsoft.com/office/drawing/2014/main" id="{0E27CE67-CCF6-43EA-9EB4-FFC01F182A7B}"/>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9A1C225E-C8CB-4D13-B3BD-590B7CA9FD0A}" type="slidenum">
              <a:rPr lang="en-US" smtClean="0">
                <a:latin typeface="Calibri" panose="020F0502020204030204" pitchFamily="34" charset="0"/>
              </a:rPr>
              <a:t>‹#›</a:t>
            </a:fld>
            <a:endParaRPr lang="en-US" dirty="0">
              <a:latin typeface="Calibri" panose="020F0502020204030204" pitchFamily="34" charset="0"/>
            </a:endParaRPr>
          </a:p>
        </p:txBody>
      </p:sp>
    </p:spTree>
    <p:extLst>
      <p:ext uri="{BB962C8B-B14F-4D97-AF65-F5344CB8AC3E}">
        <p14:creationId xmlns:p14="http://schemas.microsoft.com/office/powerpoint/2010/main" val="326799176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atin typeface="Calibri" panose="020F0502020204030204" pitchFamily="34" charset="0"/>
              </a:defRPr>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atin typeface="Calibri" panose="020F0502020204030204" pitchFamily="34" charset="0"/>
              </a:defRPr>
            </a:lvl1pPr>
          </a:lstStyle>
          <a:p>
            <a:fld id="{EF51F27E-834E-4F26-A38E-D9AD78458120}" type="datetimeFigureOut">
              <a:rPr lang="en-US" smtClean="0"/>
              <a:pPr/>
              <a:t>25/07/2022</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29966"/>
            <a:ext cx="4993061" cy="466433"/>
          </a:xfrm>
          <a:prstGeom prst="rect">
            <a:avLst/>
          </a:prstGeom>
        </p:spPr>
        <p:txBody>
          <a:bodyPr vert="horz" lIns="93177" tIns="46589" rIns="93177" bIns="46589" rtlCol="0" anchor="b"/>
          <a:lstStyle>
            <a:lvl1pPr algn="l">
              <a:defRPr sz="1100">
                <a:latin typeface="Calibri" panose="020F0502020204030204" pitchFamily="34" charset="0"/>
              </a:defRPr>
            </a:lvl1pPr>
          </a:lstStyle>
          <a:p>
            <a:pPr>
              <a:defRPr/>
            </a:pPr>
            <a:r>
              <a:rPr lang="en-US" dirty="0">
                <a:solidFill>
                  <a:srgbClr val="000000"/>
                </a:solidFill>
              </a:rPr>
              <a:t>Confidential - Not to be shared outside of PDO/PDO contractors </a:t>
            </a:r>
          </a:p>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atin typeface="Calibri" panose="020F0502020204030204" pitchFamily="34" charset="0"/>
              </a:defRPr>
            </a:lvl1pPr>
          </a:lstStyle>
          <a:p>
            <a:fld id="{F88714CE-FB4E-4316-BED5-DE0DF6B1D8E5}" type="slidenum">
              <a:rPr lang="en-US" smtClean="0"/>
              <a:pPr/>
              <a:t>‹#›</a:t>
            </a:fld>
            <a:endParaRPr lang="en-US" dirty="0"/>
          </a:p>
        </p:txBody>
      </p:sp>
    </p:spTree>
    <p:extLst>
      <p:ext uri="{BB962C8B-B14F-4D97-AF65-F5344CB8AC3E}">
        <p14:creationId xmlns:p14="http://schemas.microsoft.com/office/powerpoint/2010/main" val="4183368233"/>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Calibri" panose="020F0502020204030204" pitchFamily="34" charset="0"/>
        <a:ea typeface="+mn-ea"/>
        <a:cs typeface="+mn-cs"/>
      </a:defRPr>
    </a:lvl1pPr>
    <a:lvl2pPr marL="457200" algn="l" defTabSz="914400" rtl="0" eaLnBrk="1" latinLnBrk="0" hangingPunct="1">
      <a:defRPr sz="1200" kern="1200">
        <a:solidFill>
          <a:schemeClr val="tx1"/>
        </a:solidFill>
        <a:latin typeface="Calibri" panose="020F0502020204030204" pitchFamily="34" charset="0"/>
        <a:ea typeface="+mn-ea"/>
        <a:cs typeface="+mn-cs"/>
      </a:defRPr>
    </a:lvl2pPr>
    <a:lvl3pPr marL="914400" algn="l" defTabSz="914400" rtl="0" eaLnBrk="1" latinLnBrk="0" hangingPunct="1">
      <a:defRPr sz="1200" kern="1200">
        <a:solidFill>
          <a:schemeClr val="tx1"/>
        </a:solidFill>
        <a:latin typeface="Calibri" panose="020F0502020204030204" pitchFamily="34" charset="0"/>
        <a:ea typeface="+mn-ea"/>
        <a:cs typeface="+mn-cs"/>
      </a:defRPr>
    </a:lvl3pPr>
    <a:lvl4pPr marL="1371600" algn="l" defTabSz="914400" rtl="0" eaLnBrk="1" latinLnBrk="0" hangingPunct="1">
      <a:defRPr sz="1200" kern="1200">
        <a:solidFill>
          <a:schemeClr val="tx1"/>
        </a:solidFill>
        <a:latin typeface="Calibri" panose="020F0502020204030204" pitchFamily="34" charset="0"/>
        <a:ea typeface="+mn-ea"/>
        <a:cs typeface="+mn-cs"/>
      </a:defRPr>
    </a:lvl4pPr>
    <a:lvl5pPr marL="1828800" algn="l" defTabSz="914400" rtl="0" eaLnBrk="1" latinLnBrk="0" hangingPunct="1">
      <a:defRPr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eaLnBrk="0" fontAlgn="base" hangingPunct="0">
              <a:spcBef>
                <a:spcPct val="30000"/>
              </a:spcBef>
              <a:spcAft>
                <a:spcPct val="0"/>
              </a:spcAft>
              <a:defRPr/>
            </a:pPr>
            <a:r>
              <a:rPr lang="en-US" dirty="0">
                <a:solidFill>
                  <a:srgbClr val="000000"/>
                </a:solidFill>
                <a:latin typeface="Times New Roman" pitchFamily="18" charset="0"/>
              </a:rPr>
              <a:t>Ensure all dates and titles are input </a:t>
            </a:r>
          </a:p>
          <a:p>
            <a:pPr defTabSz="931774" eaLnBrk="0" fontAlgn="base" hangingPunct="0">
              <a:spcBef>
                <a:spcPct val="30000"/>
              </a:spcBef>
              <a:spcAft>
                <a:spcPct val="0"/>
              </a:spcAft>
              <a:defRPr/>
            </a:pPr>
            <a:endParaRPr lang="en-US" dirty="0">
              <a:solidFill>
                <a:srgbClr val="000000"/>
              </a:solidFill>
              <a:latin typeface="Times New Roman" pitchFamily="18" charset="0"/>
            </a:endParaRPr>
          </a:p>
          <a:p>
            <a:pPr defTabSz="931774" eaLnBrk="0" fontAlgn="base" hangingPunct="0">
              <a:spcBef>
                <a:spcPct val="30000"/>
              </a:spcBef>
              <a:spcAft>
                <a:spcPct val="0"/>
              </a:spcAft>
              <a:defRPr/>
            </a:pPr>
            <a:r>
              <a:rPr lang="en-US" dirty="0">
                <a:solidFill>
                  <a:srgbClr val="000000"/>
                </a:solidFill>
                <a:latin typeface="Times New Roman" pitchFamily="18" charset="0"/>
              </a:rPr>
              <a:t>A short description should be provided without mentioning names of contractors or individuals.  You should include, what happened, to who (by job title) and what injuries this resulted in.  Nothing more!</a:t>
            </a:r>
          </a:p>
          <a:p>
            <a:pPr defTabSz="931774" eaLnBrk="0" fontAlgn="base" hangingPunct="0">
              <a:spcBef>
                <a:spcPct val="30000"/>
              </a:spcBef>
              <a:spcAft>
                <a:spcPct val="0"/>
              </a:spcAft>
              <a:defRPr/>
            </a:pPr>
            <a:endParaRPr lang="en-US" dirty="0">
              <a:solidFill>
                <a:srgbClr val="000000"/>
              </a:solidFill>
              <a:latin typeface="Times New Roman" pitchFamily="18" charset="0"/>
            </a:endParaRPr>
          </a:p>
          <a:p>
            <a:pPr defTabSz="931774" eaLnBrk="0" fontAlgn="base" hangingPunct="0">
              <a:spcBef>
                <a:spcPct val="30000"/>
              </a:spcBef>
              <a:spcAft>
                <a:spcPct val="0"/>
              </a:spcAft>
              <a:defRPr/>
            </a:pPr>
            <a:r>
              <a:rPr lang="en-US" dirty="0">
                <a:solidFill>
                  <a:srgbClr val="000000"/>
                </a:solidFill>
                <a:latin typeface="Times New Roman" pitchFamily="18" charset="0"/>
              </a:rPr>
              <a:t>Four to five bullet points highlighting the main findings from the investigation.  Remember the target audience is the front line staff so this should be written in simple terms in a way that everyone can understand.</a:t>
            </a:r>
          </a:p>
          <a:p>
            <a:pPr defTabSz="931774" eaLnBrk="0" fontAlgn="base" hangingPunct="0">
              <a:spcBef>
                <a:spcPct val="30000"/>
              </a:spcBef>
              <a:spcAft>
                <a:spcPct val="0"/>
              </a:spcAft>
              <a:defRPr/>
            </a:pPr>
            <a:endParaRPr lang="en-US" dirty="0">
              <a:solidFill>
                <a:srgbClr val="000000"/>
              </a:solidFill>
              <a:latin typeface="Times New Roman" pitchFamily="18" charset="0"/>
            </a:endParaRPr>
          </a:p>
          <a:p>
            <a:pPr defTabSz="931774" eaLnBrk="0" fontAlgn="base" hangingPunct="0">
              <a:spcBef>
                <a:spcPct val="30000"/>
              </a:spcBef>
              <a:spcAft>
                <a:spcPct val="0"/>
              </a:spcAft>
              <a:defRPr/>
            </a:pPr>
            <a:r>
              <a:rPr lang="en-US" dirty="0">
                <a:solidFill>
                  <a:srgbClr val="000000"/>
                </a:solidFill>
                <a:latin typeface="Times New Roman" pitchFamily="18" charset="0"/>
              </a:rPr>
              <a:t>The strap line should be the main point you want to get across</a:t>
            </a:r>
          </a:p>
          <a:p>
            <a:pPr defTabSz="931774" eaLnBrk="0" fontAlgn="base" hangingPunct="0">
              <a:spcBef>
                <a:spcPct val="30000"/>
              </a:spcBef>
              <a:spcAft>
                <a:spcPct val="0"/>
              </a:spcAft>
              <a:defRPr/>
            </a:pPr>
            <a:endParaRPr lang="en-US" dirty="0">
              <a:solidFill>
                <a:srgbClr val="000000"/>
              </a:solidFill>
              <a:latin typeface="Times New Roman" pitchFamily="18" charset="0"/>
            </a:endParaRPr>
          </a:p>
          <a:p>
            <a:pPr defTabSz="931774" eaLnBrk="0" fontAlgn="base" hangingPunct="0">
              <a:spcBef>
                <a:spcPct val="30000"/>
              </a:spcBef>
              <a:spcAft>
                <a:spcPct val="0"/>
              </a:spcAft>
              <a:defRPr/>
            </a:pPr>
            <a:r>
              <a:rPr lang="en-US" dirty="0">
                <a:solidFill>
                  <a:srgbClr val="000000"/>
                </a:solidFill>
                <a:latin typeface="Times New Roman" pitchFamily="18" charset="0"/>
              </a:rPr>
              <a:t>The images should be self explanatory, what went wrong (if you create a reconstruction please ensure you do not put people at risk) and below how it should be done.   </a:t>
            </a:r>
          </a:p>
          <a:p>
            <a:endParaRPr lang="en-US" dirty="0"/>
          </a:p>
        </p:txBody>
      </p:sp>
      <p:sp>
        <p:nvSpPr>
          <p:cNvPr id="4" name="Footer Placeholder 3"/>
          <p:cNvSpPr>
            <a:spLocks noGrp="1"/>
          </p:cNvSpPr>
          <p:nvPr>
            <p:ph type="ftr" sz="quarter" idx="4"/>
          </p:nvPr>
        </p:nvSpPr>
        <p:spPr/>
        <p:txBody>
          <a:bodyPr/>
          <a:lstStyle/>
          <a:p>
            <a:pPr defTabSz="931774">
              <a:defRPr/>
            </a:pPr>
            <a:r>
              <a:rPr lang="en-US" dirty="0">
                <a:solidFill>
                  <a:srgbClr val="000000"/>
                </a:solidFill>
              </a:rPr>
              <a:t>Confidential - Not to be shared outside of PDO/PDO contractors </a:t>
            </a:r>
          </a:p>
          <a:p>
            <a:pPr defTabSz="931774">
              <a:defRPr/>
            </a:pPr>
            <a:endParaRPr lang="en-US" dirty="0">
              <a:solidFill>
                <a:prstClr val="black"/>
              </a:solidFill>
            </a:endParaRPr>
          </a:p>
        </p:txBody>
      </p:sp>
      <p:sp>
        <p:nvSpPr>
          <p:cNvPr id="5" name="Slide Number Placeholder 4"/>
          <p:cNvSpPr>
            <a:spLocks noGrp="1"/>
          </p:cNvSpPr>
          <p:nvPr>
            <p:ph type="sldNum" sz="quarter" idx="5"/>
          </p:nvPr>
        </p:nvSpPr>
        <p:spPr/>
        <p:txBody>
          <a:bodyPr/>
          <a:lstStyle/>
          <a:p>
            <a:pPr defTabSz="931774">
              <a:defRPr/>
            </a:pPr>
            <a:fld id="{F88714CE-FB4E-4316-BED5-DE0DF6B1D8E5}" type="slidenum">
              <a:rPr lang="en-US">
                <a:solidFill>
                  <a:prstClr val="black"/>
                </a:solidFill>
              </a:rPr>
              <a:pPr defTabSz="931774">
                <a:defRPr/>
              </a:pPr>
              <a:t>1</a:t>
            </a:fld>
            <a:endParaRPr lang="en-US" dirty="0">
              <a:solidFill>
                <a:prstClr val="black"/>
              </a:solidFill>
            </a:endParaRPr>
          </a:p>
        </p:txBody>
      </p:sp>
    </p:spTree>
    <p:extLst>
      <p:ext uri="{BB962C8B-B14F-4D97-AF65-F5344CB8AC3E}">
        <p14:creationId xmlns:p14="http://schemas.microsoft.com/office/powerpoint/2010/main" val="13113545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eaLnBrk="0" fontAlgn="base" hangingPunct="0">
              <a:spcBef>
                <a:spcPct val="30000"/>
              </a:spcBef>
              <a:spcAft>
                <a:spcPct val="0"/>
              </a:spcAft>
              <a:defRPr/>
            </a:pPr>
            <a:r>
              <a:rPr lang="en-US" dirty="0">
                <a:solidFill>
                  <a:srgbClr val="000000"/>
                </a:solidFill>
                <a:latin typeface="Times New Roman" pitchFamily="18" charset="0"/>
              </a:rPr>
              <a:t>Ensure all dates and titles are input </a:t>
            </a:r>
          </a:p>
          <a:p>
            <a:pPr defTabSz="931774" eaLnBrk="0" fontAlgn="base" hangingPunct="0">
              <a:spcBef>
                <a:spcPct val="30000"/>
              </a:spcBef>
              <a:spcAft>
                <a:spcPct val="0"/>
              </a:spcAft>
              <a:defRPr/>
            </a:pPr>
            <a:endParaRPr lang="en-US" dirty="0">
              <a:solidFill>
                <a:srgbClr val="0033CC"/>
              </a:solidFill>
              <a:cs typeface="Calibri" panose="020F0502020204030204" pitchFamily="34" charset="0"/>
              <a:sym typeface="Wingdings" pitchFamily="2" charset="2"/>
            </a:endParaRPr>
          </a:p>
          <a:p>
            <a:pPr defTabSz="931774" eaLnBrk="0" fontAlgn="base" hangingPunct="0">
              <a:spcBef>
                <a:spcPct val="30000"/>
              </a:spcBef>
              <a:spcAft>
                <a:spcPct val="0"/>
              </a:spcAft>
              <a:defRPr/>
            </a:pPr>
            <a:r>
              <a:rPr lang="en-US" dirty="0">
                <a:solidFill>
                  <a:srgbClr val="0033CC"/>
                </a:solidFill>
                <a:cs typeface="Calibri" panose="020F0502020204030204" pitchFamily="34" charset="0"/>
                <a:sym typeface="Wingdings" pitchFamily="2" charset="2"/>
              </a:rPr>
              <a:t>Make a list of closed questions (only ‘yes’ or ‘no’ as an answer) to ask others if they have the same issues based on the management or HSE-MS failings or shortfalls identified in the investigation. </a:t>
            </a:r>
          </a:p>
          <a:p>
            <a:pPr defTabSz="931774" eaLnBrk="0" fontAlgn="base" hangingPunct="0">
              <a:spcBef>
                <a:spcPct val="30000"/>
              </a:spcBef>
              <a:spcAft>
                <a:spcPct val="0"/>
              </a:spcAft>
              <a:defRPr/>
            </a:pPr>
            <a:endParaRPr lang="en-US" dirty="0">
              <a:solidFill>
                <a:srgbClr val="0033CC"/>
              </a:solidFill>
              <a:cs typeface="Calibri" panose="020F0502020204030204" pitchFamily="34" charset="0"/>
              <a:sym typeface="Wingdings" pitchFamily="2" charset="2"/>
            </a:endParaRPr>
          </a:p>
          <a:p>
            <a:pPr defTabSz="931774" eaLnBrk="0" fontAlgn="base" hangingPunct="0">
              <a:spcBef>
                <a:spcPct val="30000"/>
              </a:spcBef>
              <a:spcAft>
                <a:spcPct val="0"/>
              </a:spcAft>
              <a:defRPr/>
            </a:pPr>
            <a:r>
              <a:rPr lang="en-US" dirty="0">
                <a:solidFill>
                  <a:srgbClr val="0033CC"/>
                </a:solidFill>
                <a:cs typeface="Calibri" panose="020F0502020204030204" pitchFamily="34" charset="0"/>
                <a:sym typeface="Wingdings" pitchFamily="2" charset="2"/>
              </a:rPr>
              <a:t>Imagine you have to audit other companies to see if they could have the same issues.</a:t>
            </a:r>
          </a:p>
          <a:p>
            <a:pPr defTabSz="931774" eaLnBrk="0" fontAlgn="base" hangingPunct="0">
              <a:spcBef>
                <a:spcPct val="30000"/>
              </a:spcBef>
              <a:spcAft>
                <a:spcPct val="0"/>
              </a:spcAft>
              <a:defRPr/>
            </a:pPr>
            <a:endParaRPr lang="en-US" dirty="0">
              <a:solidFill>
                <a:srgbClr val="0033CC"/>
              </a:solidFill>
              <a:cs typeface="Calibri" panose="020F0502020204030204" pitchFamily="34" charset="0"/>
              <a:sym typeface="Wingdings" pitchFamily="2" charset="2"/>
            </a:endParaRPr>
          </a:p>
          <a:p>
            <a:pPr defTabSz="931774" eaLnBrk="0" fontAlgn="base" hangingPunct="0">
              <a:spcBef>
                <a:spcPct val="30000"/>
              </a:spcBef>
              <a:spcAft>
                <a:spcPct val="0"/>
              </a:spcAft>
              <a:defRPr/>
            </a:pPr>
            <a:r>
              <a:rPr lang="en-US" dirty="0">
                <a:solidFill>
                  <a:srgbClr val="0033CC"/>
                </a:solidFill>
                <a:cs typeface="Calibri" panose="020F0502020204030204" pitchFamily="34" charset="0"/>
                <a:sym typeface="Wingdings" pitchFamily="2" charset="2"/>
              </a:rPr>
              <a:t>These questions should start with: Do you ensure…………………?</a:t>
            </a:r>
            <a:endParaRPr lang="en-US" dirty="0">
              <a:solidFill>
                <a:srgbClr val="000000"/>
              </a:solidFill>
              <a:cs typeface="Calibri" panose="020F0502020204030204" pitchFamily="34" charset="0"/>
            </a:endParaRPr>
          </a:p>
          <a:p>
            <a:endParaRPr lang="en-US" dirty="0"/>
          </a:p>
        </p:txBody>
      </p:sp>
      <p:sp>
        <p:nvSpPr>
          <p:cNvPr id="4" name="Footer Placeholder 3"/>
          <p:cNvSpPr>
            <a:spLocks noGrp="1"/>
          </p:cNvSpPr>
          <p:nvPr>
            <p:ph type="ftr" sz="quarter" idx="4"/>
          </p:nvPr>
        </p:nvSpPr>
        <p:spPr/>
        <p:txBody>
          <a:bodyPr/>
          <a:lstStyle/>
          <a:p>
            <a:pPr>
              <a:defRPr/>
            </a:pPr>
            <a:r>
              <a:rPr lang="en-US" dirty="0">
                <a:solidFill>
                  <a:srgbClr val="000000"/>
                </a:solidFill>
              </a:rPr>
              <a:t>Confidential - Not to be shared outside of PDO/PDO contractors </a:t>
            </a:r>
          </a:p>
          <a:p>
            <a:endParaRPr lang="en-US" dirty="0"/>
          </a:p>
        </p:txBody>
      </p:sp>
      <p:sp>
        <p:nvSpPr>
          <p:cNvPr id="5" name="Slide Number Placeholder 4"/>
          <p:cNvSpPr>
            <a:spLocks noGrp="1"/>
          </p:cNvSpPr>
          <p:nvPr>
            <p:ph type="sldNum" sz="quarter" idx="5"/>
          </p:nvPr>
        </p:nvSpPr>
        <p:spPr/>
        <p:txBody>
          <a:bodyPr/>
          <a:lstStyle/>
          <a:p>
            <a:fld id="{F88714CE-FB4E-4316-BED5-DE0DF6B1D8E5}" type="slidenum">
              <a:rPr lang="en-US" smtClean="0"/>
              <a:t>2</a:t>
            </a:fld>
            <a:endParaRPr lang="en-US" dirty="0"/>
          </a:p>
        </p:txBody>
      </p:sp>
    </p:spTree>
    <p:extLst>
      <p:ext uri="{BB962C8B-B14F-4D97-AF65-F5344CB8AC3E}">
        <p14:creationId xmlns:p14="http://schemas.microsoft.com/office/powerpoint/2010/main" val="16205451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25/07/2022</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970364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25/07/2022</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578270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25/07/2022</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282117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25/07/2022</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7179113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Calibri" panose="020F0502020204030204" pitchFamily="34" charset="0"/>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25/07/2022</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9131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25/07/2022</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566863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25/07/2022</a:t>
            </a:fld>
            <a:endParaRPr lang="en-US" dirty="0"/>
          </a:p>
        </p:txBody>
      </p:sp>
      <p:sp>
        <p:nvSpPr>
          <p:cNvPr id="8" name="Footer Placeholder 7"/>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9" name="Slide Number Placeholder 8"/>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835407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Date Placeholder 2"/>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25/07/2022</a:t>
            </a:fld>
            <a:endParaRPr lang="en-US" dirty="0"/>
          </a:p>
        </p:txBody>
      </p:sp>
      <p:sp>
        <p:nvSpPr>
          <p:cNvPr id="4" name="Footer Placeholder 3"/>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5" name="Slide Number Placeholder 4"/>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231788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25/07/2022</a:t>
            </a:fld>
            <a:endParaRPr lang="en-US" dirty="0"/>
          </a:p>
        </p:txBody>
      </p:sp>
      <p:sp>
        <p:nvSpPr>
          <p:cNvPr id="3" name="Footer Placeholder 2"/>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4" name="Slide Number Placeholder 3"/>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933584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atin typeface="Calibri" panose="020F0502020204030204" pitchFamily="34" charset="0"/>
                <a:cs typeface="Calibri" panose="020F0502020204030204" pitchFamily="34" charset="0"/>
              </a:defRPr>
            </a:lvl1pPr>
            <a:lvl2pPr>
              <a:defRPr sz="2800">
                <a:latin typeface="Calibri" panose="020F0502020204030204" pitchFamily="34" charset="0"/>
                <a:cs typeface="Calibri" panose="020F0502020204030204" pitchFamily="34" charset="0"/>
              </a:defRPr>
            </a:lvl2pPr>
            <a:lvl3pPr>
              <a:defRPr sz="2400">
                <a:latin typeface="Calibri" panose="020F0502020204030204" pitchFamily="34" charset="0"/>
                <a:cs typeface="Calibri" panose="020F0502020204030204" pitchFamily="34" charset="0"/>
              </a:defRPr>
            </a:lvl3pPr>
            <a:lvl4pPr>
              <a:defRPr sz="2000">
                <a:latin typeface="Calibri" panose="020F0502020204030204" pitchFamily="34" charset="0"/>
                <a:cs typeface="Calibri" panose="020F0502020204030204" pitchFamily="34" charset="0"/>
              </a:defRPr>
            </a:lvl4pPr>
            <a:lvl5pPr>
              <a:defRPr sz="2000">
                <a:latin typeface="Calibri" panose="020F0502020204030204" pitchFamily="34" charset="0"/>
                <a:cs typeface="Calibri" panose="020F050202020403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25/07/2022</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237116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atin typeface="Calibri" panose="020F0502020204030204" pitchFamily="34" charset="0"/>
                <a:cs typeface="Calibri" panose="020F05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25/07/2022</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273017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defRPr>
            </a:lvl1pPr>
          </a:lstStyle>
          <a:p>
            <a:fld id="{44F6AEF2-20D4-7547-BF78-1F3F36FB60DC}" type="datetimeFigureOut">
              <a:rPr lang="en-US" smtClean="0"/>
              <a:pPr/>
              <a:t>25/07/2022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defRPr>
            </a:lvl1pPr>
          </a:lstStyle>
          <a:p>
            <a:r>
              <a:rPr lang="en-US" dirty="0"/>
              <a:t>Confidential - Not to be shared outside of PDO/PDO contractors </a:t>
            </a:r>
          </a:p>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defRPr>
            </a:lvl1pPr>
          </a:lstStyle>
          <a:p>
            <a:fld id="{7A6F64E4-CF39-E842-A871-400C57C21E39}" type="slidenum">
              <a:rPr lang="en-US" smtClean="0"/>
              <a:pPr/>
              <a:t>‹#›</a:t>
            </a:fld>
            <a:endParaRPr lang="en-US" dirty="0"/>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3"/>
          <a:stretch>
            <a:fillRect/>
          </a:stretch>
        </p:blipFill>
        <p:spPr>
          <a:xfrm>
            <a:off x="0" y="0"/>
            <a:ext cx="386366"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9289915" y="6117536"/>
            <a:ext cx="2340722"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5"/>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4675114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a:extLst>
              <a:ext uri="{FF2B5EF4-FFF2-40B4-BE49-F238E27FC236}">
                <a16:creationId xmlns:a16="http://schemas.microsoft.com/office/drawing/2014/main" id="{B8F5D341-9478-460E-8ACF-8E2BF1B80AC6}"/>
              </a:ext>
            </a:extLst>
          </p:cNvPr>
          <p:cNvSpPr txBox="1">
            <a:spLocks noChangeArrowheads="1"/>
          </p:cNvSpPr>
          <p:nvPr/>
        </p:nvSpPr>
        <p:spPr bwMode="auto">
          <a:xfrm>
            <a:off x="416539" y="1609986"/>
            <a:ext cx="8292545" cy="4570482"/>
          </a:xfrm>
          <a:prstGeom prst="rect">
            <a:avLst/>
          </a:prstGeom>
          <a:noFill/>
          <a:ln w="19050">
            <a:noFill/>
            <a:miter lim="800000"/>
            <a:headEnd/>
            <a:tailEnd/>
          </a:ln>
        </p:spPr>
        <p:txBody>
          <a:bodyPr wrap="square">
            <a:spAutoFit/>
          </a:bodyPr>
          <a:lstStyle/>
          <a:p>
            <a:pPr marL="114300" marR="0" lvl="0" indent="-114300" algn="just"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0000"/>
                </a:solidFill>
                <a:effectLst/>
                <a:uLnTx/>
                <a:uFillTx/>
                <a:latin typeface="Tahoma" pitchFamily="34" charset="0"/>
                <a:ea typeface="+mn-ea"/>
                <a:cs typeface="+mn-cs"/>
              </a:rPr>
              <a:t>What happened?</a:t>
            </a:r>
            <a:endParaRPr kumimoji="0" lang="en-US" sz="1600" b="0" i="0" u="none" strike="noStrike" kern="1200" cap="none" spc="0" normalizeH="0" baseline="0" noProof="0" dirty="0">
              <a:ln>
                <a:noFill/>
              </a:ln>
              <a:solidFill>
                <a:srgbClr val="FF0000"/>
              </a:solidFill>
              <a:effectLst/>
              <a:uLnTx/>
              <a:uFillTx/>
              <a:latin typeface="Tahoma" pitchFamily="34" charset="0"/>
              <a:ea typeface="+mn-ea"/>
              <a:cs typeface="+mn-cs"/>
            </a:endParaRPr>
          </a:p>
          <a:p>
            <a:r>
              <a:rPr lang="en-US" sz="1300" dirty="0"/>
              <a:t>On the 30</a:t>
            </a:r>
            <a:r>
              <a:rPr lang="en-US" sz="1300" baseline="30000" dirty="0"/>
              <a:t>th</a:t>
            </a:r>
            <a:r>
              <a:rPr lang="en-US" sz="1300" dirty="0"/>
              <a:t> November at around 6:30hrs Borets Crew leader attempted to remove the shaft for ESP (Electronic Submersible Pump) cable reel by pulling it manually from one end . The Roustabout decided to provide help, while the Roustabout was assisting in pulling the shaft from cable spooler, the shaft got detached from the reel and fell on his right foot causing fracture. </a:t>
            </a:r>
          </a:p>
          <a:p>
            <a:endParaRPr lang="en-US" sz="1200" dirty="0"/>
          </a:p>
          <a:p>
            <a:pPr marL="342900" marR="0" lvl="0" indent="-34290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zh-CN" sz="1600" b="1" i="0" u="none" strike="noStrike" kern="1200" cap="none" spc="0" normalizeH="0" baseline="0" noProof="0" dirty="0">
                <a:ln>
                  <a:noFill/>
                </a:ln>
                <a:solidFill>
                  <a:schemeClr val="accent5"/>
                </a:solidFill>
                <a:effectLst/>
                <a:uLnTx/>
                <a:uFillTx/>
                <a:latin typeface="Tahoma" pitchFamily="34" charset="0"/>
                <a:ea typeface="宋体" panose="02010600030101010101" pitchFamily="2" charset="-122"/>
                <a:cs typeface="+mn-cs"/>
              </a:rPr>
              <a:t>Why it happened/Finding :</a:t>
            </a:r>
          </a:p>
          <a:p>
            <a:pPr marL="285750" indent="-285750">
              <a:buFont typeface="Arial" panose="020B0604020202020204" pitchFamily="34" charset="0"/>
              <a:buChar char="•"/>
            </a:pPr>
            <a:r>
              <a:rPr lang="en-US" sz="1300" dirty="0"/>
              <a:t>Incorrect decision made by the supervisor to pull shaft manually.(Shaft is 2.3 meter long , weighed around 100 kg and fall from a height of 77 cm above ground level.)</a:t>
            </a:r>
          </a:p>
          <a:p>
            <a:pPr marL="285750" indent="-285750">
              <a:buFont typeface="Arial" panose="020B0604020202020204" pitchFamily="34" charset="0"/>
              <a:buChar char="•"/>
            </a:pPr>
            <a:r>
              <a:rPr lang="en-US" sz="1300" dirty="0"/>
              <a:t>No permission was taken from hoist supervisor to perform this task.</a:t>
            </a:r>
          </a:p>
          <a:p>
            <a:pPr marL="285750" indent="-285750">
              <a:buFont typeface="Arial" panose="020B0604020202020204" pitchFamily="34" charset="0"/>
              <a:buChar char="•"/>
            </a:pPr>
            <a:r>
              <a:rPr lang="en-US" sz="1300" dirty="0"/>
              <a:t>Roustabout stand in wrong position (LOF) while pulling the shaft.</a:t>
            </a:r>
          </a:p>
          <a:p>
            <a:pPr marL="285750" indent="-285750">
              <a:buFont typeface="Arial" panose="020B0604020202020204" pitchFamily="34" charset="0"/>
              <a:buChar char="•"/>
            </a:pPr>
            <a:r>
              <a:rPr lang="en-US" sz="1300" dirty="0"/>
              <a:t>Specific JSA for installation/removal of shaft from the reel was not available. </a:t>
            </a:r>
          </a:p>
          <a:p>
            <a:pPr marL="285750" indent="-285750">
              <a:buFont typeface="Arial" panose="020B0604020202020204" pitchFamily="34" charset="0"/>
              <a:buChar char="•"/>
            </a:pPr>
            <a:r>
              <a:rPr lang="en-US" sz="1300" dirty="0"/>
              <a:t>Proper Safety boots were worn by the roustabout at the time of incident.</a:t>
            </a:r>
          </a:p>
          <a:p>
            <a:pPr marL="285750" indent="-285750">
              <a:buFont typeface="Arial" panose="020B0604020202020204" pitchFamily="34" charset="0"/>
              <a:buChar char="•"/>
            </a:pPr>
            <a:r>
              <a:rPr lang="en-US" sz="1300" dirty="0"/>
              <a:t>No intervention by roustabout and service company crew team lead.</a:t>
            </a:r>
          </a:p>
          <a:p>
            <a:pPr lvl="0"/>
            <a:endParaRPr lang="en-US" sz="1200" dirty="0">
              <a:solidFill>
                <a:prstClr val="black"/>
              </a:solidFill>
              <a:latin typeface="Calibri" panose="020F0502020204030204" pitchFamily="34" charset="0"/>
              <a:cs typeface="Tahoma" pitchFamily="34" charset="0"/>
            </a:endParaRPr>
          </a:p>
          <a:p>
            <a:pPr marL="114300" indent="-114300" algn="just">
              <a:defRPr/>
            </a:pPr>
            <a:r>
              <a:rPr lang="en-US" sz="1600" b="1" dirty="0">
                <a:solidFill>
                  <a:schemeClr val="accent5"/>
                </a:solidFill>
                <a:latin typeface="Tahoma" pitchFamily="34" charset="0"/>
                <a:ea typeface="宋体" panose="02010600030101010101" pitchFamily="2" charset="-122"/>
              </a:rPr>
              <a:t>Your learning from this incident:</a:t>
            </a:r>
          </a:p>
          <a:p>
            <a:pPr marL="114300" indent="-114300" algn="just">
              <a:defRPr/>
            </a:pPr>
            <a:endParaRPr lang="en-US" sz="300" dirty="0">
              <a:solidFill>
                <a:srgbClr val="000000"/>
              </a:solidFill>
              <a:latin typeface="Calibri" panose="020F0502020204030204" pitchFamily="34" charset="0"/>
            </a:endParaRPr>
          </a:p>
          <a:p>
            <a:pPr marL="285750" lvl="0" indent="-285750">
              <a:buFont typeface="Arial" panose="020B0604020202020204" pitchFamily="34" charset="0"/>
              <a:buChar char="•"/>
            </a:pPr>
            <a:r>
              <a:rPr lang="en-US" sz="1300" dirty="0"/>
              <a:t> Always Enhance Supervision and practice empowerment to stop work.</a:t>
            </a:r>
          </a:p>
          <a:p>
            <a:pPr marL="285750" lvl="0" indent="-285750">
              <a:buFont typeface="Arial" panose="020B0604020202020204" pitchFamily="34" charset="0"/>
              <a:buChar char="•"/>
            </a:pPr>
            <a:r>
              <a:rPr lang="en-US" sz="1300" dirty="0"/>
              <a:t> Always ensure to Develop and communicate SOP/JSA for any task</a:t>
            </a:r>
          </a:p>
          <a:p>
            <a:pPr marL="285750" lvl="0" indent="-285750">
              <a:buFont typeface="Arial" panose="020B0604020202020204" pitchFamily="34" charset="0"/>
              <a:buChar char="•"/>
            </a:pPr>
            <a:r>
              <a:rPr lang="en-US" sz="1300" dirty="0"/>
              <a:t>Always ensure not  to involve / perform any task if you are not been assigned or instructed by your supervisor.</a:t>
            </a:r>
          </a:p>
          <a:p>
            <a:pPr marL="285750" lvl="0" indent="-285750">
              <a:buFont typeface="Arial" panose="020B0604020202020204" pitchFamily="34" charset="0"/>
              <a:buChar char="•"/>
            </a:pPr>
            <a:r>
              <a:rPr lang="en-US" sz="1300" dirty="0"/>
              <a:t>Always ensure to manage third party at your location.</a:t>
            </a:r>
          </a:p>
          <a:p>
            <a:pPr marL="0" marR="0" lvl="0" indent="0" algn="l" defTabSz="914400" rtl="0" eaLnBrk="1" fontAlgn="auto" latinLnBrk="0" hangingPunct="1">
              <a:lnSpc>
                <a:spcPct val="100000"/>
              </a:lnSpc>
              <a:spcBef>
                <a:spcPts val="0"/>
              </a:spcBef>
              <a:spcAft>
                <a:spcPts val="0"/>
              </a:spcAft>
              <a:buClrTx/>
              <a:buSzTx/>
              <a:tabLst/>
              <a:defRPr/>
            </a:pPr>
            <a:endPar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Tahoma" pitchFamily="34" charset="0"/>
            </a:endParaRPr>
          </a:p>
        </p:txBody>
      </p:sp>
      <p:sp>
        <p:nvSpPr>
          <p:cNvPr id="13" name="Rectangle 8">
            <a:extLst>
              <a:ext uri="{FF2B5EF4-FFF2-40B4-BE49-F238E27FC236}">
                <a16:creationId xmlns:a16="http://schemas.microsoft.com/office/drawing/2014/main" id="{59D43B35-686F-4F9F-AEB7-36497BC783E8}"/>
              </a:ext>
            </a:extLst>
          </p:cNvPr>
          <p:cNvSpPr>
            <a:spLocks noChangeArrowheads="1"/>
          </p:cNvSpPr>
          <p:nvPr/>
        </p:nvSpPr>
        <p:spPr bwMode="auto">
          <a:xfrm>
            <a:off x="416361" y="630421"/>
            <a:ext cx="11626955" cy="338554"/>
          </a:xfrm>
          <a:prstGeom prst="rect">
            <a:avLst/>
          </a:prstGeom>
          <a:noFill/>
          <a:ln w="9525">
            <a:noFill/>
            <a:miter lim="800000"/>
            <a:headEnd/>
            <a:tailEnd/>
          </a:ln>
        </p:spPr>
        <p:txBody>
          <a:bodyPr wrap="square">
            <a:spAutoFit/>
          </a:bodyPr>
          <a:lstStyle/>
          <a:p>
            <a:pPr marL="114300" lvl="0" indent="-114300" algn="just">
              <a:defRPr/>
            </a:pPr>
            <a:r>
              <a:rPr kumimoji="0" lang="en-GB" sz="1400" b="1" i="0" u="none" strike="noStrike" kern="1200" cap="none" spc="0" normalizeH="0" baseline="0" noProof="0" dirty="0">
                <a:ln>
                  <a:noFill/>
                </a:ln>
                <a:solidFill>
                  <a:prstClr val="black"/>
                </a:solidFill>
                <a:effectLst/>
                <a:uLnTx/>
                <a:uFillTx/>
                <a:latin typeface="Tahoma" pitchFamily="34" charset="0"/>
                <a:ea typeface="+mn-ea"/>
                <a:cs typeface="+mn-cs"/>
              </a:rPr>
              <a:t>Date: </a:t>
            </a:r>
            <a:r>
              <a:rPr kumimoji="0" lang="en-US" sz="1200" b="1" i="0" u="none" strike="noStrike" kern="1200" cap="none" spc="0" normalizeH="0" baseline="0" noProof="0" dirty="0">
                <a:ln>
                  <a:noFill/>
                </a:ln>
                <a:solidFill>
                  <a:srgbClr val="4472C4"/>
                </a:solidFill>
                <a:effectLst/>
                <a:uLnTx/>
                <a:uFillTx/>
                <a:latin typeface="Tahoma" pitchFamily="34" charset="0"/>
                <a:ea typeface="+mn-ea"/>
                <a:cs typeface="+mn-cs"/>
              </a:rPr>
              <a:t>30/11/2021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Incident title: </a:t>
            </a:r>
            <a:r>
              <a:rPr lang="en-GB" sz="1200" b="1" dirty="0">
                <a:solidFill>
                  <a:srgbClr val="4472C4"/>
                </a:solidFill>
                <a:latin typeface="Tahoma" pitchFamily="34" charset="0"/>
              </a:rPr>
              <a:t>LTI # 34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Pattern:</a:t>
            </a:r>
            <a:r>
              <a:rPr kumimoji="0" lang="en-US" sz="1200" b="1" i="0" u="none" strike="noStrike" kern="1200" cap="none" spc="0" normalizeH="0" baseline="0" noProof="0" dirty="0">
                <a:ln>
                  <a:noFill/>
                </a:ln>
                <a:solidFill>
                  <a:prstClr val="black"/>
                </a:solidFill>
                <a:effectLst/>
                <a:uLnTx/>
                <a:uFillTx/>
                <a:latin typeface="Tahoma" pitchFamily="34" charset="0"/>
                <a:ea typeface="+mn-ea"/>
                <a:cs typeface="+mn-cs"/>
              </a:rPr>
              <a:t> </a:t>
            </a:r>
            <a:r>
              <a:rPr kumimoji="0" lang="en-US" sz="1200" b="1" i="0" u="none" strike="noStrike" kern="1200" cap="none" spc="0" normalizeH="0" baseline="0" noProof="0" dirty="0">
                <a:ln>
                  <a:noFill/>
                </a:ln>
                <a:solidFill>
                  <a:srgbClr val="4472C4"/>
                </a:solidFill>
                <a:effectLst/>
                <a:uLnTx/>
                <a:uFillTx/>
                <a:latin typeface="Tahoma" pitchFamily="34" charset="0"/>
                <a:ea typeface="+mn-ea"/>
                <a:cs typeface="+mn-cs"/>
              </a:rPr>
              <a:t>Drops                                 </a:t>
            </a:r>
            <a:r>
              <a:rPr kumimoji="0" lang="en-US" sz="1600" b="1" i="0" u="none" strike="noStrike" kern="1200" cap="none" spc="0" normalizeH="0" baseline="0" noProof="0" dirty="0">
                <a:ln>
                  <a:noFill/>
                </a:ln>
                <a:solidFill>
                  <a:srgbClr val="4472C4"/>
                </a:solidFill>
                <a:effectLst/>
                <a:uLnTx/>
                <a:uFillTx/>
                <a:latin typeface="Tahoma" pitchFamily="34" charset="0"/>
                <a:ea typeface="+mn-ea"/>
                <a:cs typeface="+mn-cs"/>
              </a:rPr>
              <a:t>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Potential severity: </a:t>
            </a:r>
            <a:r>
              <a:rPr lang="en-US" sz="1200" b="1" dirty="0">
                <a:solidFill>
                  <a:srgbClr val="4472C4"/>
                </a:solidFill>
                <a:latin typeface="Tahoma" pitchFamily="34" charset="0"/>
              </a:rPr>
              <a:t>C3P</a:t>
            </a:r>
          </a:p>
        </p:txBody>
      </p:sp>
      <p:sp>
        <p:nvSpPr>
          <p:cNvPr id="14" name="Rectangle 13">
            <a:extLst>
              <a:ext uri="{FF2B5EF4-FFF2-40B4-BE49-F238E27FC236}">
                <a16:creationId xmlns:a16="http://schemas.microsoft.com/office/drawing/2014/main" id="{27AC772E-6015-4076-A0DC-005445BF4556}"/>
              </a:ext>
            </a:extLst>
          </p:cNvPr>
          <p:cNvSpPr/>
          <p:nvPr/>
        </p:nvSpPr>
        <p:spPr>
          <a:xfrm>
            <a:off x="514674" y="1113030"/>
            <a:ext cx="6800525" cy="400110"/>
          </a:xfrm>
          <a:prstGeom prst="rect">
            <a:avLst/>
          </a:prstGeom>
          <a:solidFill>
            <a:srgbClr val="FFC000"/>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D38B3"/>
                </a:solidFill>
                <a:effectLst/>
                <a:uLnTx/>
                <a:uFillTx/>
                <a:latin typeface="Arial" panose="020B0604020202020204" pitchFamily="34" charset="0"/>
                <a:ea typeface="+mn-ea"/>
                <a:cs typeface="Arial" panose="020B0604020202020204" pitchFamily="34" charset="0"/>
              </a:rPr>
              <a:t>Target Audience: </a:t>
            </a: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rPr>
              <a:t>Drilling, Logistics, Operation &amp; Construction </a:t>
            </a:r>
            <a:endParaRPr kumimoji="0" lang="en-US" sz="1800" b="1" i="0" u="none" strike="noStrike" kern="1200" cap="none" spc="0" normalizeH="0" baseline="0" noProof="0" dirty="0">
              <a:ln>
                <a:noFill/>
              </a:ln>
              <a:solidFill>
                <a:srgbClr val="FF0000"/>
              </a:solidFill>
              <a:effectLst/>
              <a:uLnTx/>
              <a:uFillTx/>
              <a:latin typeface="Calibri Light" panose="020F0302020204030204"/>
              <a:ea typeface="+mn-ea"/>
              <a:cs typeface="Calibri" pitchFamily="34" charset="0"/>
            </a:endParaRPr>
          </a:p>
        </p:txBody>
      </p:sp>
      <p:sp>
        <p:nvSpPr>
          <p:cNvPr id="15" name="Title 1">
            <a:extLst>
              <a:ext uri="{FF2B5EF4-FFF2-40B4-BE49-F238E27FC236}">
                <a16:creationId xmlns:a16="http://schemas.microsoft.com/office/drawing/2014/main" id="{8C774F04-A5A4-4EBD-93B5-DF1F74CE87CA}"/>
              </a:ext>
            </a:extLst>
          </p:cNvPr>
          <p:cNvSpPr txBox="1">
            <a:spLocks/>
          </p:cNvSpPr>
          <p:nvPr/>
        </p:nvSpPr>
        <p:spPr>
          <a:xfrm>
            <a:off x="346509" y="0"/>
            <a:ext cx="11845491" cy="629476"/>
          </a:xfrm>
          <a:prstGeom prst="rect">
            <a:avLst/>
          </a:prstGeom>
          <a:solidFill>
            <a:srgbClr val="FFC000"/>
          </a:solidFill>
        </p:spPr>
        <p:txBody>
          <a:bodyPr/>
          <a:lstStyle>
            <a:lvl1pPr algn="l" defTabSz="914400" rtl="0" eaLnBrk="1" latinLnBrk="0" hangingPunct="1">
              <a:lnSpc>
                <a:spcPct val="90000"/>
              </a:lnSpc>
              <a:spcBef>
                <a:spcPct val="0"/>
              </a:spcBef>
              <a:buNone/>
              <a:defRPr sz="4400" kern="1200">
                <a:solidFill>
                  <a:schemeClr val="tx1"/>
                </a:solidFill>
                <a:latin typeface="Gill Sans"/>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GB" sz="3600" b="1" dirty="0">
                <a:solidFill>
                  <a:srgbClr val="00B050"/>
                </a:solidFill>
                <a:latin typeface="Calibri" panose="020F0502020204030204" pitchFamily="34" charset="0"/>
                <a:ea typeface="MS PGothic" pitchFamily="34" charset="-128"/>
                <a:cs typeface="Calibri" panose="020F0502020204030204" pitchFamily="34" charset="0"/>
              </a:rPr>
              <a:t>PDO Second Alert</a:t>
            </a:r>
            <a:r>
              <a:rPr lang="en-US" sz="3600" b="1" dirty="0">
                <a:solidFill>
                  <a:srgbClr val="00B050"/>
                </a:solidFill>
                <a:latin typeface="Calibri" panose="020F0502020204030204" pitchFamily="34" charset="0"/>
                <a:ea typeface="MS PGothic" pitchFamily="34" charset="-128"/>
                <a:cs typeface="Calibri" panose="020F0502020204030204" pitchFamily="34" charset="0"/>
              </a:rPr>
              <a:t>     </a:t>
            </a:r>
          </a:p>
        </p:txBody>
      </p:sp>
      <p:sp>
        <p:nvSpPr>
          <p:cNvPr id="2" name="Rectangle 1"/>
          <p:cNvSpPr/>
          <p:nvPr/>
        </p:nvSpPr>
        <p:spPr>
          <a:xfrm>
            <a:off x="2295895" y="6372256"/>
            <a:ext cx="3933943" cy="369332"/>
          </a:xfrm>
          <a:prstGeom prst="rect">
            <a:avLst/>
          </a:prstGeom>
          <a:solidFill>
            <a:srgbClr val="0070C0"/>
          </a:solidFill>
        </p:spPr>
        <p:txBody>
          <a:bodyPr wrap="square">
            <a:spAutoFit/>
          </a:bodyPr>
          <a:lstStyle/>
          <a:p>
            <a:r>
              <a:rPr lang="en-US" b="1" dirty="0">
                <a:solidFill>
                  <a:srgbClr val="FFFC00"/>
                </a:solidFill>
              </a:rPr>
              <a:t> Always ensure to  stay away from LOF.</a:t>
            </a:r>
          </a:p>
        </p:txBody>
      </p:sp>
      <p:pic>
        <p:nvPicPr>
          <p:cNvPr id="17" name="Picture 2" descr="C:\Users\tyagi.BAOMAR\AppData\Local\Microsoft\Windows\Temporary Internet Files\Content.Outlook\XNB7FK2B\Right practice.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40800" y="3967541"/>
            <a:ext cx="3202516" cy="2025718"/>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C:\Users\tyagi.BAOMAR\AppData\Local\Microsoft\Windows\Temporary Internet Files\Content.Outlook\XNB7FK2B\pic.jpe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840800" y="1841083"/>
            <a:ext cx="3202516" cy="1973379"/>
          </a:xfrm>
          <a:prstGeom prst="rect">
            <a:avLst/>
          </a:prstGeom>
          <a:noFill/>
          <a:extLst>
            <a:ext uri="{909E8E84-426E-40DD-AFC4-6F175D3DCCD1}">
              <a14:hiddenFill xmlns:a14="http://schemas.microsoft.com/office/drawing/2010/main">
                <a:solidFill>
                  <a:srgbClr val="FFFFFF"/>
                </a:solidFill>
              </a14:hiddenFill>
            </a:ext>
          </a:extLst>
        </p:spPr>
      </p:pic>
      <p:sp>
        <p:nvSpPr>
          <p:cNvPr id="9" name="Freeform 132">
            <a:extLst>
              <a:ext uri="{FF2B5EF4-FFF2-40B4-BE49-F238E27FC236}">
                <a16:creationId xmlns:a16="http://schemas.microsoft.com/office/drawing/2014/main" id="{A68310E0-CF63-4276-BC7B-52B36A6230C6}"/>
              </a:ext>
            </a:extLst>
          </p:cNvPr>
          <p:cNvSpPr>
            <a:spLocks/>
          </p:cNvSpPr>
          <p:nvPr/>
        </p:nvSpPr>
        <p:spPr bwMode="auto">
          <a:xfrm>
            <a:off x="11717832" y="5633439"/>
            <a:ext cx="457200" cy="457200"/>
          </a:xfrm>
          <a:custGeom>
            <a:avLst/>
            <a:gdLst>
              <a:gd name="T0" fmla="*/ 0 w 1336"/>
              <a:gd name="T1" fmla="*/ 2147483647 h 888"/>
              <a:gd name="T2" fmla="*/ 2147483647 w 1336"/>
              <a:gd name="T3" fmla="*/ 2147483647 h 888"/>
              <a:gd name="T4" fmla="*/ 2147483647 w 1336"/>
              <a:gd name="T5" fmla="*/ 0 h 888"/>
              <a:gd name="T6" fmla="*/ 0 60000 65536"/>
              <a:gd name="T7" fmla="*/ 0 60000 65536"/>
              <a:gd name="T8" fmla="*/ 0 60000 65536"/>
              <a:gd name="T9" fmla="*/ 0 w 1336"/>
              <a:gd name="T10" fmla="*/ 0 h 888"/>
              <a:gd name="T11" fmla="*/ 1336 w 1336"/>
              <a:gd name="T12" fmla="*/ 888 h 888"/>
            </a:gdLst>
            <a:ahLst/>
            <a:cxnLst>
              <a:cxn ang="T6">
                <a:pos x="T0" y="T1"/>
              </a:cxn>
              <a:cxn ang="T7">
                <a:pos x="T2" y="T3"/>
              </a:cxn>
              <a:cxn ang="T8">
                <a:pos x="T4" y="T5"/>
              </a:cxn>
            </a:cxnLst>
            <a:rect l="T9" t="T10" r="T11" b="T12"/>
            <a:pathLst>
              <a:path w="1336" h="888">
                <a:moveTo>
                  <a:pt x="0" y="600"/>
                </a:moveTo>
                <a:lnTo>
                  <a:pt x="312" y="888"/>
                </a:lnTo>
                <a:lnTo>
                  <a:pt x="1336" y="0"/>
                </a:lnTo>
              </a:path>
            </a:pathLst>
          </a:custGeom>
          <a:noFill/>
          <a:ln w="133350">
            <a:solidFill>
              <a:srgbClr val="00FF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grpSp>
        <p:nvGrpSpPr>
          <p:cNvPr id="10" name="Group 131">
            <a:extLst>
              <a:ext uri="{FF2B5EF4-FFF2-40B4-BE49-F238E27FC236}">
                <a16:creationId xmlns:a16="http://schemas.microsoft.com/office/drawing/2014/main" id="{AB7F76C3-B921-4139-99D6-E25E2E64024C}"/>
              </a:ext>
            </a:extLst>
          </p:cNvPr>
          <p:cNvGrpSpPr>
            <a:grpSpLocks/>
          </p:cNvGrpSpPr>
          <p:nvPr/>
        </p:nvGrpSpPr>
        <p:grpSpPr bwMode="auto">
          <a:xfrm>
            <a:off x="11758127" y="3395687"/>
            <a:ext cx="336550" cy="544513"/>
            <a:chOff x="3504" y="544"/>
            <a:chExt cx="2287" cy="1855"/>
          </a:xfrm>
        </p:grpSpPr>
        <p:sp>
          <p:nvSpPr>
            <p:cNvPr id="11" name="Line 129">
              <a:extLst>
                <a:ext uri="{FF2B5EF4-FFF2-40B4-BE49-F238E27FC236}">
                  <a16:creationId xmlns:a16="http://schemas.microsoft.com/office/drawing/2014/main" id="{7C9DB3BB-4C45-4E1C-8153-70932167E504}"/>
                </a:ext>
              </a:extLst>
            </p:cNvPr>
            <p:cNvSpPr>
              <a:spLocks noChangeShapeType="1"/>
            </p:cNvSpPr>
            <p:nvPr/>
          </p:nvSpPr>
          <p:spPr bwMode="auto">
            <a:xfrm>
              <a:off x="3504" y="568"/>
              <a:ext cx="2287" cy="1831"/>
            </a:xfrm>
            <a:prstGeom prst="line">
              <a:avLst/>
            </a:prstGeom>
            <a:noFill/>
            <a:ln w="133350">
              <a:solidFill>
                <a:srgbClr val="FF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 name="Line 130">
              <a:extLst>
                <a:ext uri="{FF2B5EF4-FFF2-40B4-BE49-F238E27FC236}">
                  <a16:creationId xmlns:a16="http://schemas.microsoft.com/office/drawing/2014/main" id="{7E9AC540-A978-46C0-A6CF-A0428D4BD327}"/>
                </a:ext>
              </a:extLst>
            </p:cNvPr>
            <p:cNvSpPr>
              <a:spLocks noChangeShapeType="1"/>
            </p:cNvSpPr>
            <p:nvPr/>
          </p:nvSpPr>
          <p:spPr bwMode="auto">
            <a:xfrm flipV="1">
              <a:off x="3528" y="544"/>
              <a:ext cx="2144" cy="1807"/>
            </a:xfrm>
            <a:prstGeom prst="line">
              <a:avLst/>
            </a:prstGeom>
            <a:noFill/>
            <a:ln w="133350">
              <a:solidFill>
                <a:srgbClr val="FF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spTree>
    <p:extLst>
      <p:ext uri="{BB962C8B-B14F-4D97-AF65-F5344CB8AC3E}">
        <p14:creationId xmlns:p14="http://schemas.microsoft.com/office/powerpoint/2010/main" val="16113451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CE45F78-3908-4D1A-82F1-C1ADC42E3FB1}"/>
              </a:ext>
            </a:extLst>
          </p:cNvPr>
          <p:cNvSpPr>
            <a:spLocks noGrp="1"/>
          </p:cNvSpPr>
          <p:nvPr>
            <p:ph type="title"/>
          </p:nvPr>
        </p:nvSpPr>
        <p:spPr>
          <a:xfrm>
            <a:off x="304800" y="14785"/>
            <a:ext cx="11887200" cy="453582"/>
          </a:xfrm>
          <a:solidFill>
            <a:srgbClr val="FFC000"/>
          </a:solidFill>
        </p:spPr>
        <p:txBody>
          <a:bodyPr>
            <a:normAutofit fontScale="90000"/>
          </a:bodyPr>
          <a:lstStyle/>
          <a:p>
            <a:pPr algn="ctr"/>
            <a:br>
              <a:rPr lang="en-GB" sz="2200" b="1" dirty="0">
                <a:solidFill>
                  <a:srgbClr val="00B050"/>
                </a:solidFill>
                <a:ea typeface="MS PGothic" pitchFamily="34" charset="-128"/>
              </a:rPr>
            </a:br>
            <a:br>
              <a:rPr lang="en-GB" sz="2200" b="1" dirty="0">
                <a:solidFill>
                  <a:srgbClr val="00B050"/>
                </a:solidFill>
                <a:ea typeface="MS PGothic" pitchFamily="34" charset="-128"/>
              </a:rPr>
            </a:br>
            <a:br>
              <a:rPr lang="en-GB" sz="2200" b="1" dirty="0">
                <a:solidFill>
                  <a:srgbClr val="00B050"/>
                </a:solidFill>
                <a:ea typeface="MS PGothic" pitchFamily="34" charset="-128"/>
              </a:rPr>
            </a:br>
            <a:r>
              <a:rPr lang="en-GB" sz="2700" b="1" dirty="0">
                <a:solidFill>
                  <a:srgbClr val="00B050"/>
                </a:solidFill>
                <a:ea typeface="MS PGothic" pitchFamily="34" charset="-128"/>
              </a:rPr>
              <a:t>Management self audit </a:t>
            </a:r>
            <a:br>
              <a:rPr lang="en-GB" sz="2700" b="1" dirty="0">
                <a:solidFill>
                  <a:srgbClr val="00B050"/>
                </a:solidFill>
                <a:ea typeface="MS PGothic" pitchFamily="34" charset="-128"/>
              </a:rPr>
            </a:br>
            <a:br>
              <a:rPr lang="en-GB" sz="2200" b="1" dirty="0">
                <a:solidFill>
                  <a:srgbClr val="00B050"/>
                </a:solidFill>
                <a:ea typeface="MS PGothic" pitchFamily="34" charset="-128"/>
              </a:rPr>
            </a:br>
            <a:endParaRPr lang="en-US" dirty="0"/>
          </a:p>
        </p:txBody>
      </p:sp>
      <p:sp>
        <p:nvSpPr>
          <p:cNvPr id="6" name="Rectangle 5">
            <a:extLst>
              <a:ext uri="{FF2B5EF4-FFF2-40B4-BE49-F238E27FC236}">
                <a16:creationId xmlns:a16="http://schemas.microsoft.com/office/drawing/2014/main" id="{2A4C66E9-CF65-4A0F-9A16-76B64C582F3A}"/>
              </a:ext>
            </a:extLst>
          </p:cNvPr>
          <p:cNvSpPr/>
          <p:nvPr/>
        </p:nvSpPr>
        <p:spPr>
          <a:xfrm>
            <a:off x="425605" y="1022338"/>
            <a:ext cx="10928195" cy="523220"/>
          </a:xfrm>
          <a:prstGeom prst="rect">
            <a:avLst/>
          </a:prstGeom>
        </p:spPr>
        <p:txBody>
          <a:bodyPr wrap="square">
            <a:spAutoFit/>
          </a:bodyPr>
          <a:lstStyle/>
          <a:p>
            <a:pPr marL="342900" indent="-342900">
              <a:defRPr/>
            </a:pPr>
            <a:r>
              <a:rPr lang="en-US" sz="1400" b="1" dirty="0">
                <a:solidFill>
                  <a:srgbClr val="FF0000"/>
                </a:solidFill>
                <a:latin typeface="Tahoma" pitchFamily="34" charset="0"/>
              </a:rPr>
              <a:t>As a learning from this incident and ensure continual improvement all contract managers must review their HSE risk management against the questions asked below        </a:t>
            </a:r>
          </a:p>
        </p:txBody>
      </p:sp>
      <p:sp>
        <p:nvSpPr>
          <p:cNvPr id="7" name="Rectangle 6">
            <a:extLst>
              <a:ext uri="{FF2B5EF4-FFF2-40B4-BE49-F238E27FC236}">
                <a16:creationId xmlns:a16="http://schemas.microsoft.com/office/drawing/2014/main" id="{4D883F2B-B3CE-4AB4-AB99-0AA90A5717A9}"/>
              </a:ext>
            </a:extLst>
          </p:cNvPr>
          <p:cNvSpPr/>
          <p:nvPr/>
        </p:nvSpPr>
        <p:spPr>
          <a:xfrm>
            <a:off x="631902" y="1869667"/>
            <a:ext cx="10928195" cy="3247043"/>
          </a:xfrm>
          <a:prstGeom prst="rect">
            <a:avLst/>
          </a:prstGeom>
        </p:spPr>
        <p:txBody>
          <a:bodyPr wrap="square">
            <a:spAutoFit/>
          </a:bodyPr>
          <a:lstStyle/>
          <a:p>
            <a:pPr marL="342900" indent="-342900">
              <a:defRPr/>
            </a:pPr>
            <a:r>
              <a:rPr lang="en-US" b="1" dirty="0">
                <a:latin typeface="Tahoma" pitchFamily="34" charset="0"/>
              </a:rPr>
              <a:t>Confirm the following:</a:t>
            </a:r>
            <a:endParaRPr lang="en-US" dirty="0">
              <a:latin typeface="Tahoma" pitchFamily="34" charset="0"/>
            </a:endParaRPr>
          </a:p>
          <a:p>
            <a:pPr marL="342900" indent="-342900">
              <a:defRPr/>
            </a:pPr>
            <a:endParaRPr lang="en-US" sz="1600" dirty="0">
              <a:solidFill>
                <a:srgbClr val="000000"/>
              </a:solidFill>
              <a:latin typeface="Calibri" panose="020F0502020204030204" pitchFamily="34" charset="0"/>
            </a:endParaRPr>
          </a:p>
          <a:p>
            <a:pPr>
              <a:defRPr/>
            </a:pPr>
            <a:endParaRPr lang="en-US" sz="1600" dirty="0">
              <a:solidFill>
                <a:srgbClr val="0033CC"/>
              </a:solidFill>
              <a:latin typeface="Calibri" panose="020F0502020204030204" pitchFamily="34" charset="0"/>
              <a:sym typeface="Wingdings" pitchFamily="2" charset="2"/>
            </a:endParaRPr>
          </a:p>
          <a:p>
            <a:pPr marL="342900" indent="-342900">
              <a:buFont typeface="+mj-lt"/>
              <a:buAutoNum type="arabicPeriod"/>
              <a:defRPr/>
            </a:pPr>
            <a:r>
              <a:rPr lang="en-US" sz="1600" dirty="0">
                <a:solidFill>
                  <a:srgbClr val="0033CC"/>
                </a:solidFill>
                <a:sym typeface="Wingdings" pitchFamily="2" charset="2"/>
              </a:rPr>
              <a:t>Do you ensure  that Third party checklist  was  properly utilized in the unit?</a:t>
            </a:r>
            <a:endParaRPr lang="en-US" sz="1600" dirty="0">
              <a:solidFill>
                <a:srgbClr val="0033CC"/>
              </a:solidFill>
              <a:latin typeface="Calibri" panose="020F0502020204030204" pitchFamily="34" charset="0"/>
              <a:sym typeface="Wingdings" pitchFamily="2" charset="2"/>
            </a:endParaRPr>
          </a:p>
          <a:p>
            <a:pPr marL="342900" indent="-342900">
              <a:buFont typeface="+mj-lt"/>
              <a:buAutoNum type="arabicPeriod"/>
              <a:defRPr/>
            </a:pPr>
            <a:r>
              <a:rPr lang="en-US" sz="1600" dirty="0">
                <a:solidFill>
                  <a:srgbClr val="0033CC"/>
                </a:solidFill>
                <a:sym typeface="Wingdings" pitchFamily="2" charset="2"/>
              </a:rPr>
              <a:t>Do you ensure  that TBT was conducted by Third party Supervisor  covering  all hazards and risk mitigation?</a:t>
            </a:r>
            <a:r>
              <a:rPr lang="en-US" sz="1600" dirty="0">
                <a:solidFill>
                  <a:srgbClr val="0033CC"/>
                </a:solidFill>
                <a:latin typeface="Calibri" panose="020F0502020204030204" pitchFamily="34" charset="0"/>
                <a:sym typeface="Wingdings" pitchFamily="2" charset="2"/>
              </a:rPr>
              <a:t> </a:t>
            </a:r>
          </a:p>
          <a:p>
            <a:pPr marL="342900" indent="-342900">
              <a:buFont typeface="+mj-lt"/>
              <a:buAutoNum type="arabicPeriod"/>
              <a:defRPr/>
            </a:pPr>
            <a:r>
              <a:rPr lang="en-US" sz="1600" dirty="0">
                <a:solidFill>
                  <a:srgbClr val="0033CC"/>
                </a:solidFill>
                <a:latin typeface="Calibri" panose="020F0502020204030204" pitchFamily="34" charset="0"/>
                <a:sym typeface="Wingdings" pitchFamily="2" charset="2"/>
              </a:rPr>
              <a:t>Do you ensure SOP/JSA  covers the full operation related to ESP jobs?</a:t>
            </a:r>
          </a:p>
          <a:p>
            <a:pPr marL="342900" indent="-342900">
              <a:buFont typeface="+mj-lt"/>
              <a:buAutoNum type="arabicPeriod"/>
              <a:defRPr/>
            </a:pPr>
            <a:r>
              <a:rPr lang="en-US" sz="1600" dirty="0">
                <a:solidFill>
                  <a:srgbClr val="0033CC"/>
                </a:solidFill>
                <a:latin typeface="Calibri" panose="020F0502020204030204" pitchFamily="34" charset="0"/>
                <a:sym typeface="Wingdings" pitchFamily="2" charset="2"/>
              </a:rPr>
              <a:t>Do you ensure that employee stand in a safe place away from line of fire?</a:t>
            </a:r>
          </a:p>
          <a:p>
            <a:pPr marL="342900" indent="-342900">
              <a:buFont typeface="+mj-lt"/>
              <a:buAutoNum type="arabicPeriod"/>
              <a:defRPr/>
            </a:pPr>
            <a:r>
              <a:rPr lang="en-US" sz="1600" dirty="0">
                <a:solidFill>
                  <a:srgbClr val="0033CC"/>
                </a:solidFill>
                <a:latin typeface="Calibri" panose="020F0502020204030204" pitchFamily="34" charset="0"/>
                <a:sym typeface="Wingdings" pitchFamily="2" charset="2"/>
              </a:rPr>
              <a:t>Do you ensure that employees are intervening/SWA for all unsafe act/condition?</a:t>
            </a:r>
          </a:p>
          <a:p>
            <a:pPr marL="342900" indent="-342900">
              <a:buFont typeface="+mj-lt"/>
              <a:buAutoNum type="arabicPeriod"/>
              <a:defRPr/>
            </a:pPr>
            <a:r>
              <a:rPr lang="en-US" sz="1600" dirty="0">
                <a:solidFill>
                  <a:srgbClr val="0033CC"/>
                </a:solidFill>
                <a:latin typeface="Calibri" panose="020F0502020204030204" pitchFamily="34" charset="0"/>
                <a:sym typeface="Wingdings" pitchFamily="2" charset="2"/>
              </a:rPr>
              <a:t>Do you ensure that SOP/JSA provided by service company upon arrival at site?</a:t>
            </a:r>
          </a:p>
          <a:p>
            <a:pPr>
              <a:defRPr/>
            </a:pPr>
            <a:endParaRPr lang="en-US" sz="1600" dirty="0">
              <a:solidFill>
                <a:srgbClr val="0033CC"/>
              </a:solidFill>
              <a:latin typeface="Calibri" panose="020F0502020204030204" pitchFamily="34" charset="0"/>
              <a:sym typeface="Wingdings" pitchFamily="2" charset="2"/>
            </a:endParaRPr>
          </a:p>
          <a:p>
            <a:pPr>
              <a:defRPr/>
            </a:pPr>
            <a:endParaRPr lang="en-US" sz="1600" dirty="0">
              <a:solidFill>
                <a:srgbClr val="0033CC"/>
              </a:solidFill>
              <a:latin typeface="Calibri" panose="020F0502020204030204" pitchFamily="34" charset="0"/>
              <a:sym typeface="Wingdings" pitchFamily="2" charset="2"/>
            </a:endParaRPr>
          </a:p>
          <a:p>
            <a:pPr>
              <a:defRPr/>
            </a:pPr>
            <a:endParaRPr lang="en-US" sz="1600" dirty="0">
              <a:solidFill>
                <a:srgbClr val="0033CC"/>
              </a:solidFill>
              <a:latin typeface="Calibri" panose="020F0502020204030204" pitchFamily="34" charset="0"/>
              <a:sym typeface="Wingdings" pitchFamily="2" charset="2"/>
            </a:endParaRPr>
          </a:p>
          <a:p>
            <a:pPr>
              <a:defRPr/>
            </a:pPr>
            <a:r>
              <a:rPr lang="en-US" sz="1100" i="1" dirty="0">
                <a:solidFill>
                  <a:schemeClr val="accent1"/>
                </a:solidFill>
                <a:latin typeface="Calibri" panose="020F0502020204030204" pitchFamily="34" charset="0"/>
                <a:sym typeface="Wingdings" pitchFamily="2" charset="2"/>
              </a:rPr>
              <a:t>* If the answer is NO to any of the above questions please ensure you take action to correct this finding</a:t>
            </a:r>
            <a:endParaRPr lang="en-US" sz="1100" dirty="0">
              <a:solidFill>
                <a:schemeClr val="accent1"/>
              </a:solidFill>
              <a:latin typeface="Calibri" panose="020F0502020204030204" pitchFamily="34" charset="0"/>
              <a:sym typeface="Wingdings" pitchFamily="2" charset="2"/>
            </a:endParaRPr>
          </a:p>
        </p:txBody>
      </p:sp>
      <p:sp>
        <p:nvSpPr>
          <p:cNvPr id="8" name="Rectangle 8">
            <a:extLst>
              <a:ext uri="{FF2B5EF4-FFF2-40B4-BE49-F238E27FC236}">
                <a16:creationId xmlns:a16="http://schemas.microsoft.com/office/drawing/2014/main" id="{6489C662-9EED-4537-84D5-13495C1C4F89}"/>
              </a:ext>
            </a:extLst>
          </p:cNvPr>
          <p:cNvSpPr>
            <a:spLocks noChangeArrowheads="1"/>
          </p:cNvSpPr>
          <p:nvPr/>
        </p:nvSpPr>
        <p:spPr bwMode="auto">
          <a:xfrm>
            <a:off x="565045" y="630421"/>
            <a:ext cx="11626955" cy="338554"/>
          </a:xfrm>
          <a:prstGeom prst="rect">
            <a:avLst/>
          </a:prstGeom>
          <a:noFill/>
          <a:ln w="9525">
            <a:noFill/>
            <a:miter lim="800000"/>
            <a:headEnd/>
            <a:tailEnd/>
          </a:ln>
        </p:spPr>
        <p:txBody>
          <a:bodyPr wrap="square">
            <a:spAutoFit/>
          </a:bodyPr>
          <a:lstStyle/>
          <a:p>
            <a:pPr marL="114300" lvl="0" indent="-114300" algn="just">
              <a:defRPr/>
            </a:pPr>
            <a:r>
              <a:rPr kumimoji="0" lang="en-GB" sz="1400" b="1" i="0" u="none" strike="noStrike" kern="1200" cap="none" spc="0" normalizeH="0" baseline="0" noProof="0" dirty="0">
                <a:ln>
                  <a:noFill/>
                </a:ln>
                <a:solidFill>
                  <a:prstClr val="black"/>
                </a:solidFill>
                <a:effectLst/>
                <a:uLnTx/>
                <a:uFillTx/>
                <a:latin typeface="Tahoma" pitchFamily="34" charset="0"/>
                <a:ea typeface="+mn-ea"/>
                <a:cs typeface="+mn-cs"/>
              </a:rPr>
              <a:t>Date: </a:t>
            </a:r>
            <a:r>
              <a:rPr kumimoji="0" lang="en-US" sz="1200" b="1" i="0" u="none" strike="noStrike" kern="1200" cap="none" spc="0" normalizeH="0" baseline="0" noProof="0" dirty="0">
                <a:ln>
                  <a:noFill/>
                </a:ln>
                <a:solidFill>
                  <a:srgbClr val="4472C4"/>
                </a:solidFill>
                <a:effectLst/>
                <a:uLnTx/>
                <a:uFillTx/>
                <a:latin typeface="Tahoma" pitchFamily="34" charset="0"/>
                <a:ea typeface="+mn-ea"/>
                <a:cs typeface="+mn-cs"/>
              </a:rPr>
              <a:t>30/11/2021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Incident title: </a:t>
            </a:r>
            <a:r>
              <a:rPr lang="en-GB" sz="1200" b="1" dirty="0">
                <a:solidFill>
                  <a:srgbClr val="4472C4"/>
                </a:solidFill>
                <a:latin typeface="Tahoma" pitchFamily="34" charset="0"/>
              </a:rPr>
              <a:t>LTI # 34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Pattern:</a:t>
            </a:r>
            <a:r>
              <a:rPr kumimoji="0" lang="en-US" sz="1200" b="1" i="0" u="none" strike="noStrike" kern="1200" cap="none" spc="0" normalizeH="0" baseline="0" noProof="0" dirty="0">
                <a:ln>
                  <a:noFill/>
                </a:ln>
                <a:solidFill>
                  <a:prstClr val="black"/>
                </a:solidFill>
                <a:effectLst/>
                <a:uLnTx/>
                <a:uFillTx/>
                <a:latin typeface="Tahoma" pitchFamily="34" charset="0"/>
                <a:ea typeface="+mn-ea"/>
                <a:cs typeface="+mn-cs"/>
              </a:rPr>
              <a:t> </a:t>
            </a:r>
            <a:r>
              <a:rPr kumimoji="0" lang="en-US" sz="1200" b="1" i="0" u="none" strike="noStrike" kern="1200" cap="none" spc="0" normalizeH="0" baseline="0" noProof="0" dirty="0">
                <a:ln>
                  <a:noFill/>
                </a:ln>
                <a:solidFill>
                  <a:srgbClr val="4472C4"/>
                </a:solidFill>
                <a:effectLst/>
                <a:uLnTx/>
                <a:uFillTx/>
                <a:latin typeface="Tahoma" pitchFamily="34" charset="0"/>
                <a:ea typeface="+mn-ea"/>
                <a:cs typeface="+mn-cs"/>
              </a:rPr>
              <a:t>Drops                                </a:t>
            </a:r>
            <a:r>
              <a:rPr kumimoji="0" lang="en-US" sz="1600" b="1" i="0" u="none" strike="noStrike" kern="1200" cap="none" spc="0" normalizeH="0" baseline="0" noProof="0" dirty="0">
                <a:ln>
                  <a:noFill/>
                </a:ln>
                <a:solidFill>
                  <a:srgbClr val="4472C4"/>
                </a:solidFill>
                <a:effectLst/>
                <a:uLnTx/>
                <a:uFillTx/>
                <a:latin typeface="Tahoma" pitchFamily="34" charset="0"/>
                <a:ea typeface="+mn-ea"/>
                <a:cs typeface="+mn-cs"/>
              </a:rPr>
              <a:t>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Potential severity: </a:t>
            </a:r>
            <a:r>
              <a:rPr lang="en-US" sz="1200" b="1" dirty="0">
                <a:solidFill>
                  <a:srgbClr val="4472C4"/>
                </a:solidFill>
                <a:latin typeface="Tahoma" pitchFamily="34" charset="0"/>
              </a:rPr>
              <a:t>C3P</a:t>
            </a:r>
          </a:p>
        </p:txBody>
      </p:sp>
    </p:spTree>
    <p:extLst>
      <p:ext uri="{BB962C8B-B14F-4D97-AF65-F5344CB8AC3E}">
        <p14:creationId xmlns:p14="http://schemas.microsoft.com/office/powerpoint/2010/main" val="25607175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anguage xmlns="4880e4f8-4b7d-4bdd-91e3-e10d47036eca">English</Language>
    <DocId xmlns="4880e4f8-4b7d-4bdd-91e3-e10d47036eca">92668</DocId>
    <ImageCreateDate xmlns="4880E4F8-4B7D-4BDD-91E3-E10D47036ECA" xsi:nil="true"/>
    <wic_System_Copyright xmlns="http://schemas.microsoft.com/sharepoint/v3/fields" xsi:nil="true"/>
  </documentManagement>
</p:properties>
</file>

<file path=customXml/item3.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809bc6af44041ef507fcb8c845449721">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c6cb684b9f311d0fba83640743edc78d"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643A46C-72B3-4012-8CB2-E0E23D8B71D1}">
  <ds:schemaRefs>
    <ds:schemaRef ds:uri="http://schemas.microsoft.com/sharepoint/v3/contenttype/forms"/>
  </ds:schemaRefs>
</ds:datastoreItem>
</file>

<file path=customXml/itemProps2.xml><?xml version="1.0" encoding="utf-8"?>
<ds:datastoreItem xmlns:ds="http://schemas.openxmlformats.org/officeDocument/2006/customXml" ds:itemID="{ECEB1FCF-0E89-482E-A62E-598FF58845D8}">
  <ds:schemaRefs>
    <ds:schemaRef ds:uri="http://schemas.openxmlformats.org/package/2006/metadata/core-properties"/>
    <ds:schemaRef ds:uri="http://schemas.microsoft.com/office/2006/documentManagement/types"/>
    <ds:schemaRef ds:uri="http://purl.org/dc/dcmitype/"/>
    <ds:schemaRef ds:uri="http://schemas.microsoft.com/office/2006/metadata/properties"/>
    <ds:schemaRef ds:uri="http://schemas.microsoft.com/office/infopath/2007/PartnerControls"/>
    <ds:schemaRef ds:uri="http://purl.org/dc/elements/1.1/"/>
    <ds:schemaRef ds:uri="3ad483c2-a27c-44cd-acb6-8713d8ff8005"/>
    <ds:schemaRef ds:uri="http://www.w3.org/XML/1998/namespace"/>
    <ds:schemaRef ds:uri="http://purl.org/dc/terms/"/>
  </ds:schemaRefs>
</ds:datastoreItem>
</file>

<file path=customXml/itemProps3.xml><?xml version="1.0" encoding="utf-8"?>
<ds:datastoreItem xmlns:ds="http://schemas.openxmlformats.org/officeDocument/2006/customXml" ds:itemID="{6A207F01-A29F-459C-AA9D-040E8231C5F2}"/>
</file>

<file path=docProps/app.xml><?xml version="1.0" encoding="utf-8"?>
<Properties xmlns="http://schemas.openxmlformats.org/officeDocument/2006/extended-properties" xmlns:vt="http://schemas.openxmlformats.org/officeDocument/2006/docPropsVTypes">
  <Template>TM02892315[[fn=Wisp]]</Template>
  <TotalTime>6199</TotalTime>
  <Words>674</Words>
  <Application>Microsoft Office PowerPoint</Application>
  <PresentationFormat>Widescreen</PresentationFormat>
  <Paragraphs>58</Paragraphs>
  <Slides>2</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Arial</vt:lpstr>
      <vt:lpstr>Calibri</vt:lpstr>
      <vt:lpstr>Calibri Light</vt:lpstr>
      <vt:lpstr>Tahoma</vt:lpstr>
      <vt:lpstr>Times New Roman</vt:lpstr>
      <vt:lpstr>Office Theme</vt:lpstr>
      <vt:lpstr>PowerPoint Presentation</vt:lpstr>
      <vt:lpstr>   Management self audit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LTI#34 Ba Omar Final Post UWD IRC </dc:title>
  <dc:creator>nazar@umsoman.com</dc:creator>
  <cp:lastModifiedBy>Balushi, Sumaiya MSE36</cp:lastModifiedBy>
  <cp:revision>419</cp:revision>
  <cp:lastPrinted>2021-12-20T08:17:12Z</cp:lastPrinted>
  <dcterms:created xsi:type="dcterms:W3CDTF">2018-09-24T07:27:56Z</dcterms:created>
  <dcterms:modified xsi:type="dcterms:W3CDTF">2022-07-25T10:47:28Z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