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383" r:id="rId5"/>
  </p:sldIdLst>
  <p:sldSz cx="9144000" cy="6858000" type="screen4x3"/>
  <p:notesSz cx="6797675" cy="9926638"/>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a:srgbClr val="FFFFCC"/>
    <a:srgbClr val="0000CC"/>
    <a:srgbClr val="006600"/>
    <a:srgbClr val="003300"/>
    <a:srgbClr val="993300"/>
    <a:srgbClr val="CC0000"/>
    <a:srgbClr val="FF99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97" autoAdjust="0"/>
    <p:restoredTop sz="95546" autoAdjust="0"/>
  </p:normalViewPr>
  <p:slideViewPr>
    <p:cSldViewPr>
      <p:cViewPr varScale="1">
        <p:scale>
          <a:sx n="93" d="100"/>
          <a:sy n="93" d="100"/>
        </p:scale>
        <p:origin x="1170"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19" name="Rectangle 3"/>
          <p:cNvSpPr>
            <a:spLocks noGrp="1" noChangeArrowheads="1"/>
          </p:cNvSpPr>
          <p:nvPr>
            <p:ph type="dt" sz="quarter"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9220" name="Rectangle 4"/>
          <p:cNvSpPr>
            <a:spLocks noGrp="1" noChangeArrowheads="1"/>
          </p:cNvSpPr>
          <p:nvPr>
            <p:ph type="ftr" sz="quarter" idx="2"/>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9221" name="Rectangle 5"/>
          <p:cNvSpPr>
            <a:spLocks noGrp="1" noChangeArrowheads="1"/>
          </p:cNvSpPr>
          <p:nvPr>
            <p:ph type="sldNum" sz="quarter" idx="3"/>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10A55E05-C094-4EEE-B119-3FCA035C0D65}" type="slidenum">
              <a:rPr lang="en-US"/>
              <a:pPr/>
              <a:t>‹#›</a:t>
            </a:fld>
            <a:endParaRPr lang="en-US" dirty="0"/>
          </a:p>
        </p:txBody>
      </p:sp>
    </p:spTree>
    <p:extLst>
      <p:ext uri="{BB962C8B-B14F-4D97-AF65-F5344CB8AC3E}">
        <p14:creationId xmlns:p14="http://schemas.microsoft.com/office/powerpoint/2010/main" val="101542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5" name="Rectangle 3"/>
          <p:cNvSpPr>
            <a:spLocks noGrp="1" noChangeArrowheads="1"/>
          </p:cNvSpPr>
          <p:nvPr>
            <p:ph type="dt" idx="1"/>
          </p:nvPr>
        </p:nvSpPr>
        <p:spPr bwMode="auto">
          <a:xfrm>
            <a:off x="3852018" y="1"/>
            <a:ext cx="2945660" cy="496332"/>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a:defRPr sz="1200">
                <a:latin typeface="Times New Roman" pitchFamily="18" charset="0"/>
                <a:ea typeface="+mn-ea"/>
              </a:defRPr>
            </a:lvl1pPr>
          </a:lstStyle>
          <a:p>
            <a:pPr>
              <a:defRPr/>
            </a:pPr>
            <a:endParaRPr lang="en-US" dirty="0"/>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906359" y="4715154"/>
            <a:ext cx="4984961" cy="44669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defRPr sz="1200">
                <a:latin typeface="Times New Roman" pitchFamily="18" charset="0"/>
                <a:ea typeface="+mn-ea"/>
              </a:defRPr>
            </a:lvl1pPr>
          </a:lstStyle>
          <a:p>
            <a:pPr>
              <a:defRPr/>
            </a:pPr>
            <a:endParaRPr lang="en-US" dirty="0"/>
          </a:p>
        </p:txBody>
      </p:sp>
      <p:sp>
        <p:nvSpPr>
          <p:cNvPr id="8199" name="Rectangle 7"/>
          <p:cNvSpPr>
            <a:spLocks noGrp="1" noChangeArrowheads="1"/>
          </p:cNvSpPr>
          <p:nvPr>
            <p:ph type="sldNum" sz="quarter" idx="5"/>
          </p:nvPr>
        </p:nvSpPr>
        <p:spPr bwMode="auto">
          <a:xfrm>
            <a:off x="3852018" y="9430306"/>
            <a:ext cx="2945660" cy="496332"/>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a:defRPr sz="1200"/>
            </a:lvl1pPr>
          </a:lstStyle>
          <a:p>
            <a:fld id="{70F25476-681A-46EE-9DB8-5BCA5C11C965}" type="slidenum">
              <a:rPr lang="en-US"/>
              <a:pPr/>
              <a:t>‹#›</a:t>
            </a:fld>
            <a:endParaRPr lang="en-US" dirty="0"/>
          </a:p>
        </p:txBody>
      </p:sp>
    </p:spTree>
    <p:extLst>
      <p:ext uri="{BB962C8B-B14F-4D97-AF65-F5344CB8AC3E}">
        <p14:creationId xmlns:p14="http://schemas.microsoft.com/office/powerpoint/2010/main" val="743020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200" dirty="0">
                <a:solidFill>
                  <a:srgbClr val="000000"/>
                </a:solidFill>
                <a:latin typeface="Arial" pitchFamily="34" charset="0"/>
              </a:rPr>
              <a:t>No names or detail of company to link this to any recent specific incident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05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 Box 12"/>
          <p:cNvSpPr txBox="1">
            <a:spLocks noChangeArrowheads="1"/>
          </p:cNvSpPr>
          <p:nvPr userDrawn="1"/>
        </p:nvSpPr>
        <p:spPr bwMode="auto">
          <a:xfrm>
            <a:off x="1752600" y="22225"/>
            <a:ext cx="5599113" cy="646113"/>
          </a:xfrm>
          <a:prstGeom prst="rect">
            <a:avLst/>
          </a:prstGeom>
          <a:no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sz="3600" dirty="0">
                <a:latin typeface="Arial" charset="0"/>
                <a:ea typeface="+mn-ea"/>
              </a:rPr>
              <a:t>PDO Safety advice</a:t>
            </a:r>
          </a:p>
        </p:txBody>
      </p:sp>
    </p:spTree>
    <p:extLst>
      <p:ext uri="{BB962C8B-B14F-4D97-AF65-F5344CB8AC3E}">
        <p14:creationId xmlns:p14="http://schemas.microsoft.com/office/powerpoint/2010/main" val="2484000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Rectangle 10"/>
          <p:cNvSpPr>
            <a:spLocks noChangeArrowheads="1"/>
          </p:cNvSpPr>
          <p:nvPr userDrawn="1"/>
        </p:nvSpPr>
        <p:spPr bwMode="auto">
          <a:xfrm>
            <a:off x="2357438" y="76200"/>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GB" sz="3200" dirty="0">
                <a:latin typeface="Arial" pitchFamily="34" charset="0"/>
              </a:rPr>
              <a:t>Management learning's</a:t>
            </a:r>
          </a:p>
        </p:txBody>
      </p:sp>
    </p:spTree>
    <p:extLst>
      <p:ext uri="{BB962C8B-B14F-4D97-AF65-F5344CB8AC3E}">
        <p14:creationId xmlns:p14="http://schemas.microsoft.com/office/powerpoint/2010/main" val="395359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ea typeface="+mn-ea"/>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ea typeface="+mn-ea"/>
              </a:defRPr>
            </a:lvl1pPr>
          </a:lstStyle>
          <a:p>
            <a:pPr>
              <a:defRPr/>
            </a:pPr>
            <a:r>
              <a:rPr lang="en-US"/>
              <a:t>Confidential - Not to be shared outside of PDO/PDO contractors </a:t>
            </a: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F04E7FF-1C53-4DA0-88D2-79EB900CE8F8}" type="slidenum">
              <a:rPr lang="en-US"/>
              <a:pPr/>
              <a:t>‹#›</a:t>
            </a:fld>
            <a:endParaRPr lang="en-US" dirty="0"/>
          </a:p>
        </p:txBody>
      </p:sp>
      <p:sp>
        <p:nvSpPr>
          <p:cNvPr id="2" name="TextBox 6"/>
          <p:cNvSpPr txBox="1">
            <a:spLocks noChangeArrowheads="1"/>
          </p:cNvSpPr>
          <p:nvPr userDrawn="1"/>
        </p:nvSpPr>
        <p:spPr bwMode="auto">
          <a:xfrm>
            <a:off x="762000" y="228600"/>
            <a:ext cx="7467600" cy="400050"/>
          </a:xfrm>
          <a:prstGeom prst="rect">
            <a:avLst/>
          </a:prstGeom>
          <a:noFill/>
          <a:ln>
            <a:noFill/>
          </a:ln>
        </p:spPr>
        <p:txBody>
          <a:bodyPr>
            <a:spAutoFit/>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sz="2000" b="1" i="1" dirty="0">
                <a:solidFill>
                  <a:srgbClr val="CCCCFF"/>
                </a:solidFill>
                <a:latin typeface="Arial" pitchFamily="34" charset="0"/>
                <a:cs typeface="Arial" pitchFamily="34" charset="0"/>
              </a:rPr>
              <a:t>Main contractor name – LTI# - Date of incident</a:t>
            </a:r>
            <a:endParaRPr lang="en-US" dirty="0"/>
          </a:p>
        </p:txBody>
      </p:sp>
      <p:sp>
        <p:nvSpPr>
          <p:cNvPr id="1031" name="Rectangle 7"/>
          <p:cNvSpPr>
            <a:spLocks noChangeArrowheads="1"/>
          </p:cNvSpPr>
          <p:nvPr userDrawn="1"/>
        </p:nvSpPr>
        <p:spPr bwMode="auto">
          <a:xfrm>
            <a:off x="0" y="0"/>
            <a:ext cx="9144000" cy="6858000"/>
          </a:xfrm>
          <a:prstGeom prst="rect">
            <a:avLst/>
          </a:prstGeom>
          <a:solidFill>
            <a:schemeClr val="bg1"/>
          </a:solidFill>
          <a:ln w="9525">
            <a:solidFill>
              <a:schemeClr val="tx1"/>
            </a:solidFill>
            <a:round/>
            <a:headEnd/>
            <a:tailEnd/>
          </a:ln>
        </p:spPr>
        <p:txBody>
          <a:bodyPr/>
          <a:lstStyle/>
          <a:p>
            <a:endParaRPr lang="en-US" dirty="0"/>
          </a:p>
        </p:txBody>
      </p:sp>
      <p:pic>
        <p:nvPicPr>
          <p:cNvPr id="1032" name="Content Placeholder 3" descr="PPT option1.jpg"/>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Slide Number Placeholder 4"/>
          <p:cNvSpPr txBox="1">
            <a:spLocks/>
          </p:cNvSpPr>
          <p:nvPr userDrawn="1"/>
        </p:nvSpPr>
        <p:spPr>
          <a:xfrm>
            <a:off x="8548688" y="6477000"/>
            <a:ext cx="442912" cy="381000"/>
          </a:xfrm>
          <a:prstGeom prst="rect">
            <a:avLst/>
          </a:prstGeom>
        </p:spPr>
        <p:txBody>
          <a:bodyPr/>
          <a:lstStyle>
            <a:lvl1pPr>
              <a:defRPr sz="2400">
                <a:solidFill>
                  <a:schemeClr val="tx1"/>
                </a:solidFill>
                <a:latin typeface="Times New Roman" pitchFamily="18" charset="0"/>
                <a:ea typeface="MS PGothic" pitchFamily="34" charset="-128"/>
              </a:defRPr>
            </a:lvl1pPr>
            <a:lvl2pPr marL="742950" indent="-285750">
              <a:defRPr sz="2400">
                <a:solidFill>
                  <a:schemeClr val="tx1"/>
                </a:solidFill>
                <a:latin typeface="Times New Roman" pitchFamily="18" charset="0"/>
                <a:ea typeface="MS PGothic" pitchFamily="34" charset="-128"/>
              </a:defRPr>
            </a:lvl2pPr>
            <a:lvl3pPr marL="1143000" indent="-228600">
              <a:defRPr sz="2400">
                <a:solidFill>
                  <a:schemeClr val="tx1"/>
                </a:solidFill>
                <a:latin typeface="Times New Roman" pitchFamily="18" charset="0"/>
                <a:ea typeface="MS PGothic" pitchFamily="34" charset="-128"/>
              </a:defRPr>
            </a:lvl3pPr>
            <a:lvl4pPr marL="1600200" indent="-228600">
              <a:defRPr sz="2400">
                <a:solidFill>
                  <a:schemeClr val="tx1"/>
                </a:solidFill>
                <a:latin typeface="Times New Roman" pitchFamily="18" charset="0"/>
                <a:ea typeface="MS PGothic" pitchFamily="34" charset="-128"/>
              </a:defRPr>
            </a:lvl4pPr>
            <a:lvl5pPr marL="2057400" indent="-22860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fld id="{68E07AC1-3450-4DA0-88C7-2C62C9C949A0}" type="slidenum">
              <a:rPr lang="en-US" sz="1400">
                <a:latin typeface="Arial" pitchFamily="34" charset="0"/>
              </a:rPr>
              <a:pPr/>
              <a:t>‹#›</a:t>
            </a:fld>
            <a:endParaRPr lang="en-US" sz="1800"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Lst>
  <p:hf sldNum="0" hdr="0" dt="0"/>
  <p:txStyles>
    <p:titleStyle>
      <a:lvl1pPr algn="ctr" rtl="0" eaLnBrk="0" fontAlgn="base" hangingPunct="0">
        <a:spcBef>
          <a:spcPct val="0"/>
        </a:spcBef>
        <a:spcAft>
          <a:spcPct val="0"/>
        </a:spcAft>
        <a:defRPr sz="2000" i="1">
          <a:solidFill>
            <a:schemeClr val="hlink"/>
          </a:solidFill>
          <a:latin typeface="+mj-lt"/>
          <a:ea typeface="MS PGothic" pitchFamily="34" charset="-128"/>
          <a:cs typeface="+mj-cs"/>
        </a:defRPr>
      </a:lvl1pPr>
      <a:lvl2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2pPr>
      <a:lvl3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3pPr>
      <a:lvl4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4pPr>
      <a:lvl5pPr algn="ctr" rtl="0" eaLnBrk="0" fontAlgn="base" hangingPunct="0">
        <a:spcBef>
          <a:spcPct val="0"/>
        </a:spcBef>
        <a:spcAft>
          <a:spcPct val="0"/>
        </a:spcAft>
        <a:defRPr sz="2000" i="1">
          <a:solidFill>
            <a:schemeClr val="hlink"/>
          </a:solidFill>
          <a:latin typeface="Arial" charset="0"/>
          <a:ea typeface="MS PGothic" pitchFamily="34" charset="-128"/>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1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74216" y="1115323"/>
            <a:ext cx="5112568" cy="4255011"/>
          </a:xfrm>
          <a:prstGeom prst="rect">
            <a:avLst/>
          </a:prstGeom>
          <a:noFill/>
          <a:ln w="19050">
            <a:noFill/>
            <a:miter lim="800000"/>
            <a:headEnd/>
            <a:tailEnd/>
          </a:ln>
        </p:spPr>
        <p:txBody>
          <a:bodyPr wrap="square">
            <a:spAutoFit/>
          </a:bodyPr>
          <a:lstStyle/>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algn="just" eaLnBrk="1" hangingPunct="1">
              <a:defRPr/>
            </a:pPr>
            <a:r>
              <a:rPr lang="en-US" sz="1200" dirty="0">
                <a:solidFill>
                  <a:srgbClr val="000000"/>
                </a:solidFill>
                <a:latin typeface="Arial" pitchFamily="34" charset="0"/>
              </a:rPr>
              <a:t>On the 23</a:t>
            </a:r>
            <a:r>
              <a:rPr lang="en-US" sz="1200" baseline="30000" dirty="0">
                <a:solidFill>
                  <a:srgbClr val="000000"/>
                </a:solidFill>
                <a:latin typeface="Arial" pitchFamily="34" charset="0"/>
              </a:rPr>
              <a:t>rd</a:t>
            </a:r>
            <a:r>
              <a:rPr lang="en-US" sz="1200" dirty="0">
                <a:solidFill>
                  <a:srgbClr val="000000"/>
                </a:solidFill>
                <a:latin typeface="Arial" pitchFamily="34" charset="0"/>
              </a:rPr>
              <a:t> of January 2021 upon knocking on Camp Boss’s room and not getting response, the deceased fellow workers decided to break the lock. When the door was opened, the Camp Boss was found motionless in his bed. The fellow workers closed the door and informed Rig Medic </a:t>
            </a:r>
          </a:p>
          <a:p>
            <a:pPr algn="just" eaLnBrk="1" hangingPunct="1">
              <a:defRPr/>
            </a:pPr>
            <a:r>
              <a:rPr lang="en-US" sz="1200" dirty="0">
                <a:solidFill>
                  <a:srgbClr val="000000"/>
                </a:solidFill>
                <a:latin typeface="Arial" pitchFamily="34" charset="0"/>
              </a:rPr>
              <a:t>immediately. The deceased body was examined by Rig Medic and death was declared. PDO Medical Team and ROP were contacted for further </a:t>
            </a:r>
          </a:p>
          <a:p>
            <a:pPr algn="just" eaLnBrk="1" hangingPunct="1">
              <a:defRPr/>
            </a:pPr>
            <a:r>
              <a:rPr lang="en-US" sz="1200" dirty="0">
                <a:solidFill>
                  <a:srgbClr val="000000"/>
                </a:solidFill>
                <a:latin typeface="Arial" pitchFamily="34" charset="0"/>
              </a:rPr>
              <a:t>instructions. </a:t>
            </a:r>
          </a:p>
          <a:p>
            <a:pPr marL="342900" indent="-342900" eaLnBrk="1" hangingPunct="1">
              <a:defRPr/>
            </a:pPr>
            <a:endParaRPr lang="en-US" sz="120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28600" lvl="0" indent="-228600">
              <a:buFont typeface="+mj-lt"/>
              <a:buAutoNum type="arabicPeriod"/>
            </a:pPr>
            <a:r>
              <a:rPr lang="en-US" sz="1200" dirty="0">
                <a:solidFill>
                  <a:srgbClr val="000000"/>
                </a:solidFill>
                <a:latin typeface="+mj-lt"/>
              </a:rPr>
              <a:t>Always comply with Fitness to Work requirements </a:t>
            </a:r>
          </a:p>
          <a:p>
            <a:pPr marL="228600" lvl="0" indent="-228600">
              <a:buFont typeface="+mj-lt"/>
              <a:buAutoNum type="arabicPeriod"/>
            </a:pPr>
            <a:r>
              <a:rPr lang="en-US" sz="1200" dirty="0">
                <a:solidFill>
                  <a:srgbClr val="000000"/>
                </a:solidFill>
                <a:latin typeface="+mj-lt"/>
              </a:rPr>
              <a:t>Always adhere to healthy lifestyle</a:t>
            </a:r>
          </a:p>
          <a:p>
            <a:pPr marL="228600" lvl="0" indent="-228600">
              <a:buFont typeface="+mj-lt"/>
              <a:buAutoNum type="arabicPeriod"/>
            </a:pPr>
            <a:r>
              <a:rPr lang="en-US" sz="1200" dirty="0">
                <a:solidFill>
                  <a:srgbClr val="000000"/>
                </a:solidFill>
                <a:latin typeface="+mj-lt"/>
              </a:rPr>
              <a:t>Always report a problem and seek medical assistance immediately </a:t>
            </a:r>
          </a:p>
          <a:p>
            <a:pPr marL="228600" lvl="0" indent="-228600">
              <a:buFont typeface="+mj-lt"/>
              <a:buAutoNum type="arabicPeriod"/>
            </a:pPr>
            <a:r>
              <a:rPr lang="en-US" sz="1200" dirty="0">
                <a:solidFill>
                  <a:srgbClr val="000000"/>
                </a:solidFill>
                <a:latin typeface="+mj-lt"/>
              </a:rPr>
              <a:t>Always control your blood pressure, do regular checkups and keep your cholesterol level under control </a:t>
            </a:r>
          </a:p>
          <a:p>
            <a:pPr marL="228600" lvl="0" indent="-228600">
              <a:buFont typeface="+mj-lt"/>
              <a:buAutoNum type="arabicPeriod"/>
            </a:pPr>
            <a:r>
              <a:rPr lang="en-US" sz="1200" dirty="0">
                <a:solidFill>
                  <a:srgbClr val="000000"/>
                </a:solidFill>
                <a:latin typeface="+mj-lt"/>
              </a:rPr>
              <a:t>Always stay at healthy weight, consult your physician for more details, get regular exercises </a:t>
            </a:r>
          </a:p>
          <a:p>
            <a:pPr marL="228600" lvl="0" indent="-228600">
              <a:buFont typeface="+mj-lt"/>
              <a:buAutoNum type="arabicPeriod"/>
            </a:pPr>
            <a:r>
              <a:rPr lang="en-US" sz="1200" dirty="0">
                <a:solidFill>
                  <a:srgbClr val="000000"/>
                </a:solidFill>
                <a:latin typeface="+mj-lt"/>
              </a:rPr>
              <a:t>Manage stress  and always make sure you get enough sleep</a:t>
            </a:r>
          </a:p>
          <a:p>
            <a:pPr marL="228600" lvl="0" indent="-228600">
              <a:buFont typeface="+mj-lt"/>
              <a:buAutoNum type="arabicPeriod"/>
            </a:pPr>
            <a:r>
              <a:rPr lang="en-US" sz="1200" dirty="0">
                <a:solidFill>
                  <a:srgbClr val="000000"/>
                </a:solidFill>
                <a:latin typeface="+mj-lt"/>
              </a:rPr>
              <a:t>Immediately inform your supervisor if a colleague at the camp is not responsive</a:t>
            </a: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39700" y="5754742"/>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Stay fit and do exercise</a:t>
            </a:r>
          </a:p>
        </p:txBody>
      </p:sp>
      <p:sp>
        <p:nvSpPr>
          <p:cNvPr id="14" name="Rectangle 13"/>
          <p:cNvSpPr/>
          <p:nvPr/>
        </p:nvSpPr>
        <p:spPr>
          <a:xfrm>
            <a:off x="5562600" y="1066800"/>
            <a:ext cx="3401888"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2" name="Rectangle 8"/>
          <p:cNvSpPr>
            <a:spLocks noChangeArrowheads="1"/>
          </p:cNvSpPr>
          <p:nvPr/>
        </p:nvSpPr>
        <p:spPr bwMode="auto">
          <a:xfrm>
            <a:off x="259478" y="838200"/>
            <a:ext cx="4600554"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23.01.2021              Incident title: NAD#01 </a:t>
            </a:r>
          </a:p>
        </p:txBody>
      </p:sp>
      <p:pic>
        <p:nvPicPr>
          <p:cNvPr id="13" name="Picture 12">
            <a:extLst>
              <a:ext uri="{FF2B5EF4-FFF2-40B4-BE49-F238E27FC236}">
                <a16:creationId xmlns:a16="http://schemas.microsoft.com/office/drawing/2014/main" id="{E46A28B9-7E9A-47D0-8B23-626173F9AA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9257" y="1045859"/>
            <a:ext cx="3512654" cy="2343387"/>
          </a:xfrm>
          <a:prstGeom prst="rect">
            <a:avLst/>
          </a:prstGeom>
        </p:spPr>
      </p:pic>
      <p:pic>
        <p:nvPicPr>
          <p:cNvPr id="18" name="Picture 17">
            <a:extLst>
              <a:ext uri="{FF2B5EF4-FFF2-40B4-BE49-F238E27FC236}">
                <a16:creationId xmlns:a16="http://schemas.microsoft.com/office/drawing/2014/main" id="{9B949965-1DBE-4D94-BBCC-FFA114FC36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78016" y="3572202"/>
            <a:ext cx="3536735" cy="2340212"/>
          </a:xfrm>
          <a:prstGeom prst="rect">
            <a:avLst/>
          </a:prstGeom>
        </p:spPr>
      </p:pic>
      <p:sp>
        <p:nvSpPr>
          <p:cNvPr id="26634" name="Freeform 132"/>
          <p:cNvSpPr>
            <a:spLocks/>
          </p:cNvSpPr>
          <p:nvPr/>
        </p:nvSpPr>
        <p:spPr bwMode="auto">
          <a:xfrm>
            <a:off x="8507288" y="5332809"/>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pSp>
        <p:nvGrpSpPr>
          <p:cNvPr id="2" name="Group 131"/>
          <p:cNvGrpSpPr>
            <a:grpSpLocks/>
          </p:cNvGrpSpPr>
          <p:nvPr/>
        </p:nvGrpSpPr>
        <p:grpSpPr bwMode="auto">
          <a:xfrm>
            <a:off x="8592721" y="2778199"/>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Language>
    <DocId xmlns="4880e4f8-4b7d-4bdd-91e3-e10d47036eca">92617</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C591C8-C70B-4D62-872A-E13F4EF6466D}">
  <ds:schemaRefs>
    <ds:schemaRef ds:uri="http://schemas.openxmlformats.org/package/2006/metadata/core-properties"/>
    <ds:schemaRef ds:uri="http://schemas.microsoft.com/office/2006/metadata/properties"/>
    <ds:schemaRef ds:uri="http://purl.org/dc/dcmitype/"/>
    <ds:schemaRef ds:uri="http://schemas.microsoft.com/office/infopath/2007/PartnerControls"/>
    <ds:schemaRef ds:uri="http://schemas.microsoft.com/sharepoint/v3"/>
    <ds:schemaRef ds:uri="http://purl.org/dc/elements/1.1/"/>
    <ds:schemaRef ds:uri="http://schemas.microsoft.com/office/2006/documentManagement/types"/>
    <ds:schemaRef ds:uri="http://www.w3.org/XML/1998/namespace"/>
    <ds:schemaRef ds:uri="http://purl.org/dc/terms/"/>
  </ds:schemaRefs>
</ds:datastoreItem>
</file>

<file path=customXml/itemProps2.xml><?xml version="1.0" encoding="utf-8"?>
<ds:datastoreItem xmlns:ds="http://schemas.openxmlformats.org/officeDocument/2006/customXml" ds:itemID="{3EEABA3E-D61C-4629-B5B1-196CB3658FF8}"/>
</file>

<file path=customXml/itemProps3.xml><?xml version="1.0" encoding="utf-8"?>
<ds:datastoreItem xmlns:ds="http://schemas.openxmlformats.org/officeDocument/2006/customXml" ds:itemID="{063717B2-AD3D-47D9-8D32-419BDD6A955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10506</TotalTime>
  <Words>210</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Tahoma</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NAD#01_Shaleem Post UWD IRC final</dc:title>
  <dc:creator>MU93647</dc:creator>
  <cp:lastModifiedBy>Balushi, Sumaiya MSE36</cp:lastModifiedBy>
  <cp:revision>1308</cp:revision>
  <cp:lastPrinted>2014-02-13T05:40:56Z</cp:lastPrinted>
  <dcterms:created xsi:type="dcterms:W3CDTF">2001-05-03T06:07:08Z</dcterms:created>
  <dcterms:modified xsi:type="dcterms:W3CDTF">2022-07-25T07:27:52Z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0x0101009148F5A04DDD49CBA7127AADA5FB792B00AADE34325A8B49CDA8BB4DB53328F214009C4067D375EDA046866D1CFD34BA6725</vt:lpwstr>
  </property>
</Properties>
</file>