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6600"/>
    <a:srgbClr val="003300"/>
    <a:srgbClr val="993300"/>
    <a:srgbClr val="000099"/>
    <a:srgbClr val="CC0000"/>
    <a:srgbClr val="FF9933"/>
    <a:srgbClr val="FF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7" autoAdjust="0"/>
    <p:restoredTop sz="93817" autoAdjust="0"/>
  </p:normalViewPr>
  <p:slideViewPr>
    <p:cSldViewPr>
      <p:cViewPr varScale="1">
        <p:scale>
          <a:sx n="87" d="100"/>
          <a:sy n="87" d="100"/>
        </p:scale>
        <p:origin x="8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1520" y="1145977"/>
            <a:ext cx="5328592" cy="4154984"/>
          </a:xfrm>
          <a:prstGeom prst="rect">
            <a:avLst/>
          </a:prstGeom>
          <a:noFill/>
          <a:ln w="19050">
            <a:noFill/>
            <a:miter lim="800000"/>
            <a:headEnd/>
            <a:tailEnd/>
          </a:ln>
        </p:spPr>
        <p:txBody>
          <a:bodyPr wrap="square">
            <a:spAutoFit/>
          </a:bodyPr>
          <a:lstStyle/>
          <a:p>
            <a:pPr marL="114300" indent="-114300" algn="just">
              <a:defRPr/>
            </a:pPr>
            <a:r>
              <a:rPr lang="en-US" sz="1200" b="1" dirty="0">
                <a:solidFill>
                  <a:srgbClr val="FF0000"/>
                </a:solidFill>
                <a:latin typeface="Tahoma" pitchFamily="34" charset="0"/>
              </a:rPr>
              <a:t>What happened?</a:t>
            </a:r>
          </a:p>
          <a:p>
            <a:pPr marL="114300" indent="-114300" algn="just">
              <a:defRPr/>
            </a:pPr>
            <a:endParaRPr lang="en-US" sz="1200" dirty="0">
              <a:solidFill>
                <a:srgbClr val="FF0000"/>
              </a:solidFill>
              <a:latin typeface="Tahoma" pitchFamily="34" charset="0"/>
            </a:endParaRPr>
          </a:p>
          <a:p>
            <a:pPr marL="342900" indent="-342900" algn="just" eaLnBrk="1" hangingPunct="1">
              <a:defRPr/>
            </a:pPr>
            <a:r>
              <a:rPr lang="en-US" sz="1200" dirty="0">
                <a:latin typeface="Arial" pitchFamily="34" charset="0"/>
              </a:rPr>
              <a:t>         </a:t>
            </a:r>
            <a:r>
              <a:rPr lang="en-US" sz="1200" dirty="0">
                <a:solidFill>
                  <a:srgbClr val="000000"/>
                </a:solidFill>
                <a:latin typeface="Arial" pitchFamily="34" charset="0"/>
              </a:rPr>
              <a:t>On 12 April 2021 Laundry Staff went to the clinic with symptoms of throat pain, Diarrhea and body pain, mild cough. Rig medic examined him and his vital were normal. Discussed with PDO and advised to Quarantine him for 10 days. Next day on 13th he was shifted to Draieh Catering Accommodation, On 16th he admitted to a hospital, PCR test done on 17th &amp; result was positive. On 24th, Draieh Catering reported that he passed away in hospital due to health complications related to the covid-19 infection.</a:t>
            </a:r>
          </a:p>
          <a:p>
            <a:pPr marL="342900" indent="-342900" eaLnBrk="1" hangingPunct="1">
              <a:defRPr/>
            </a:pPr>
            <a:endParaRPr lang="en-US" sz="1200" dirty="0">
              <a:solidFill>
                <a:srgbClr val="000000"/>
              </a:solidFill>
              <a:latin typeface="Arial" pitchFamily="34" charset="0"/>
            </a:endParaRPr>
          </a:p>
          <a:p>
            <a:pPr marL="342900" indent="-342900" eaLnBrk="1" hangingPunct="1">
              <a:defRPr/>
            </a:pPr>
            <a:endParaRPr lang="en-US" sz="1200" dirty="0">
              <a:solidFill>
                <a:srgbClr val="000000"/>
              </a:solidFill>
              <a:latin typeface="Arial" pitchFamily="34" charset="0"/>
            </a:endParaRPr>
          </a:p>
          <a:p>
            <a:pPr marL="342900" indent="-342900" eaLnBrk="1" hangingPunct="1">
              <a:defRPr/>
            </a:pPr>
            <a:endParaRPr lang="en-US" sz="1200" dirty="0">
              <a:solidFill>
                <a:srgbClr val="000000"/>
              </a:solidFill>
              <a:latin typeface="Arial" charset="0"/>
            </a:endParaRPr>
          </a:p>
          <a:p>
            <a:pPr marL="114300" indent="-114300" algn="just">
              <a:defRPr/>
            </a:pPr>
            <a:r>
              <a:rPr lang="en-US" sz="1200" b="1" dirty="0">
                <a:solidFill>
                  <a:srgbClr val="333399"/>
                </a:solidFill>
                <a:latin typeface="Tahoma" pitchFamily="34" charset="0"/>
              </a:rPr>
              <a:t>Your learning from this incident..</a:t>
            </a:r>
          </a:p>
          <a:p>
            <a:pPr marL="114300" indent="-114300" algn="just">
              <a:defRPr/>
            </a:pPr>
            <a:endParaRPr lang="en-US" sz="1200" dirty="0">
              <a:solidFill>
                <a:srgbClr val="000000"/>
              </a:solidFill>
              <a:latin typeface="Arial" charset="0"/>
            </a:endParaRPr>
          </a:p>
          <a:p>
            <a:pPr marL="114300" indent="-114300">
              <a:defRPr/>
            </a:pPr>
            <a:r>
              <a:rPr lang="en-US" sz="1200" dirty="0">
                <a:latin typeface="Arial" charset="0"/>
                <a:cs typeface="Tahoma" pitchFamily="34" charset="0"/>
              </a:rPr>
              <a:t>1. Always ensure to report the health condition to rig medic immediately.</a:t>
            </a:r>
          </a:p>
          <a:p>
            <a:pPr marL="114300" indent="-114300">
              <a:defRPr/>
            </a:pPr>
            <a:r>
              <a:rPr lang="en-US" sz="1200" dirty="0">
                <a:latin typeface="Arial" charset="0"/>
                <a:cs typeface="Tahoma" pitchFamily="34" charset="0"/>
              </a:rPr>
              <a:t>2. Always ensure all site team following with COVID 19 protocols</a:t>
            </a:r>
          </a:p>
          <a:p>
            <a:pPr marL="114300" indent="-114300">
              <a:defRPr/>
            </a:pPr>
            <a:r>
              <a:rPr lang="en-US" sz="1200" dirty="0">
                <a:latin typeface="Arial" charset="0"/>
                <a:cs typeface="Tahoma" pitchFamily="34" charset="0"/>
              </a:rPr>
              <a:t>3. Watch for the COVID-19 symptoms of your colleagues/room mates and escalate it for timely treatment and precautions</a:t>
            </a:r>
          </a:p>
          <a:p>
            <a:pPr marL="114300" indent="-114300">
              <a:defRPr/>
            </a:pPr>
            <a:r>
              <a:rPr lang="en-US" sz="1200" dirty="0">
                <a:latin typeface="Arial" charset="0"/>
                <a:cs typeface="Tahoma" pitchFamily="34" charset="0"/>
              </a:rPr>
              <a:t> </a:t>
            </a:r>
          </a:p>
          <a:p>
            <a:pPr marL="114300" indent="-114300">
              <a:defRPr/>
            </a:pPr>
            <a:r>
              <a:rPr lang="en-US" sz="1200" dirty="0">
                <a:latin typeface="Arial" charset="0"/>
                <a:cs typeface="Tahoma" pitchFamily="34" charset="0"/>
              </a:rPr>
              <a:t> </a:t>
            </a:r>
          </a:p>
          <a:p>
            <a:pPr marL="114300" indent="-114300">
              <a:defRPr/>
            </a:pPr>
            <a:endParaRPr lang="en-US" sz="1200" dirty="0">
              <a:latin typeface="Arial" charset="0"/>
              <a:cs typeface="Tahoma" pitchFamily="34" charset="0"/>
            </a:endParaRPr>
          </a:p>
        </p:txBody>
      </p:sp>
      <p:sp>
        <p:nvSpPr>
          <p:cNvPr id="26627" name="Text Box 5"/>
          <p:cNvSpPr txBox="1">
            <a:spLocks noChangeArrowheads="1"/>
          </p:cNvSpPr>
          <p:nvPr/>
        </p:nvSpPr>
        <p:spPr bwMode="auto">
          <a:xfrm>
            <a:off x="5868144" y="1015126"/>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85450" y="5419635"/>
            <a:ext cx="5472608" cy="553998"/>
          </a:xfrm>
          <a:prstGeom prst="rect">
            <a:avLst/>
          </a:prstGeom>
          <a:solidFill>
            <a:schemeClr val="accent2"/>
          </a:solidFill>
          <a:ln w="9525">
            <a:noFill/>
            <a:miter lim="800000"/>
            <a:headEnd/>
            <a:tailEnd/>
          </a:ln>
        </p:spPr>
        <p:txBody>
          <a:bodyPr wrap="square">
            <a:spAutoFit/>
          </a:bodyPr>
          <a:lstStyle/>
          <a:p>
            <a:pPr algn="ctr" eaLnBrk="1" hangingPunct="1"/>
            <a:r>
              <a:rPr lang="en-US" sz="1500" b="1" dirty="0">
                <a:solidFill>
                  <a:srgbClr val="FFFF00"/>
                </a:solidFill>
                <a:latin typeface="Tahoma" pitchFamily="34" charset="0"/>
              </a:rPr>
              <a:t>Always ensure to follow with COVID 19  protocols and report any health issues immediately</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5298580"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Date:24.04.2021</a:t>
            </a:r>
            <a:r>
              <a:rPr lang="en-US" sz="1400" b="1" dirty="0">
                <a:solidFill>
                  <a:srgbClr val="333399"/>
                </a:solidFill>
                <a:latin typeface="Tahoma" pitchFamily="34" charset="0"/>
              </a:rPr>
              <a:t>                   Incident title: NAD#06 </a:t>
            </a:r>
          </a:p>
        </p:txBody>
      </p:sp>
      <p:pic>
        <p:nvPicPr>
          <p:cNvPr id="3" name="Picture 2">
            <a:extLst>
              <a:ext uri="{FF2B5EF4-FFF2-40B4-BE49-F238E27FC236}">
                <a16:creationId xmlns:a16="http://schemas.microsoft.com/office/drawing/2014/main" id="{43292A49-9FE0-4E9C-AD9D-EB3DBE13193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768" t="22046" r="4492" b="16881"/>
          <a:stretch/>
        </p:blipFill>
        <p:spPr>
          <a:xfrm>
            <a:off x="5724128" y="1015126"/>
            <a:ext cx="3168352" cy="5078170"/>
          </a:xfrm>
          <a:prstGeom prst="rect">
            <a:avLst/>
          </a:prstGeom>
        </p:spPr>
      </p:pic>
      <p:sp>
        <p:nvSpPr>
          <p:cNvPr id="9" name="Freeform 132">
            <a:extLst>
              <a:ext uri="{FF2B5EF4-FFF2-40B4-BE49-F238E27FC236}">
                <a16:creationId xmlns:a16="http://schemas.microsoft.com/office/drawing/2014/main" id="{D2620492-32E5-443F-86D3-DF5314BE6615}"/>
              </a:ext>
            </a:extLst>
          </p:cNvPr>
          <p:cNvSpPr>
            <a:spLocks/>
          </p:cNvSpPr>
          <p:nvPr/>
        </p:nvSpPr>
        <p:spPr bwMode="auto">
          <a:xfrm>
            <a:off x="8310018" y="583070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92622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63717B2-AD3D-47D9-8D32-419BDD6A955C}">
  <ds:schemaRefs>
    <ds:schemaRef ds:uri="http://schemas.microsoft.com/sharepoint/v3/contenttype/forms"/>
  </ds:schemaRefs>
</ds:datastoreItem>
</file>

<file path=customXml/itemProps2.xml><?xml version="1.0" encoding="utf-8"?>
<ds:datastoreItem xmlns:ds="http://schemas.openxmlformats.org/officeDocument/2006/customXml" ds:itemID="{09C843C7-BC2D-4C44-83A8-8F777F0D603C}"/>
</file>

<file path=customXml/itemProps3.xml><?xml version="1.0" encoding="utf-8"?>
<ds:datastoreItem xmlns:ds="http://schemas.openxmlformats.org/officeDocument/2006/customXml" ds:itemID="{2AC591C8-C70B-4D62-872A-E13F4EF6466D}">
  <ds:schemaRefs>
    <ds:schemaRef ds:uri="http://schemas.microsoft.com/office/2006/documentManagement/types"/>
    <ds:schemaRef ds:uri="http://schemas.microsoft.com/office/2006/metadata/properties"/>
    <ds:schemaRef ds:uri="http://purl.org/dc/terms/"/>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10888</TotalTime>
  <Words>198</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NAD#06-Hilong- Pst QAQC final pack</dc:title>
  <dc:creator>MU93647</dc:creator>
  <cp:lastModifiedBy>Balushi, Sumaiya MSE36</cp:lastModifiedBy>
  <cp:revision>1392</cp:revision>
  <cp:lastPrinted>2014-02-13T05:40:56Z</cp:lastPrinted>
  <dcterms:created xsi:type="dcterms:W3CDTF">2001-05-03T06:07:08Z</dcterms:created>
  <dcterms:modified xsi:type="dcterms:W3CDTF">2022-07-25T07:41:39Z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