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006600"/>
    <a:srgbClr val="003300"/>
    <a:srgbClr val="993300"/>
    <a:srgbClr val="000099"/>
    <a:srgbClr val="CC0000"/>
    <a:srgbClr val="FF9933"/>
    <a:srgbClr val="FF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CA9882-6CDF-43C5-8200-20001670BEC2}" v="2" dt="2021-06-07T07:41:20.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1446" autoAdjust="0"/>
  </p:normalViewPr>
  <p:slideViewPr>
    <p:cSldViewPr>
      <p:cViewPr varScale="1">
        <p:scale>
          <a:sx n="85" d="100"/>
          <a:sy n="85" d="100"/>
        </p:scale>
        <p:origin x="10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47754" y="1113871"/>
            <a:ext cx="6036414" cy="4654800"/>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endParaRPr lang="en-US" sz="1050" dirty="0">
              <a:latin typeface="Arial" pitchFamily="34" charset="0"/>
              <a:cs typeface="Arial" pitchFamily="34" charset="0"/>
            </a:endParaRPr>
          </a:p>
          <a:p>
            <a:pPr lvl="0" algn="just" eaLnBrk="1" hangingPunct="1">
              <a:lnSpc>
                <a:spcPct val="130000"/>
              </a:lnSpc>
            </a:pPr>
            <a:r>
              <a:rPr lang="en-US" sz="1200" dirty="0">
                <a:solidFill>
                  <a:srgbClr val="000000"/>
                </a:solidFill>
                <a:latin typeface="Arial" pitchFamily="34" charset="0"/>
              </a:rPr>
              <a:t>On 17.04.2021 rig Mud Engineer reported to rig medic with COVID-19 symptoms. he taken for test and result was positive. he was taken and admitted in  a private hospital. On 22.04.2021 his condition took a turn to the worse. Patient then shifted to </a:t>
            </a:r>
            <a:r>
              <a:rPr lang="en-US" sz="1200" dirty="0" err="1">
                <a:solidFill>
                  <a:srgbClr val="000000"/>
                </a:solidFill>
                <a:latin typeface="Arial" pitchFamily="34" charset="0"/>
              </a:rPr>
              <a:t>Khaula</a:t>
            </a:r>
            <a:r>
              <a:rPr lang="en-US" sz="1200" dirty="0">
                <a:solidFill>
                  <a:srgbClr val="000000"/>
                </a:solidFill>
                <a:latin typeface="Arial" pitchFamily="34" charset="0"/>
              </a:rPr>
              <a:t> Government hospital where he was on ventilation support in the ICU. His health conditions did not improve. The deceased remained in this critical medical condition until he died on 29.04.2021 at around 11  PM.</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defRPr/>
            </a:pPr>
            <a:endParaRPr lang="en-US" sz="1050" dirty="0">
              <a:solidFill>
                <a:srgbClr val="0000FF"/>
              </a:solidFill>
              <a:latin typeface="Arial" charset="0"/>
              <a:cs typeface="Tahoma" pitchFamily="34" charset="0"/>
            </a:endParaRPr>
          </a:p>
          <a:p>
            <a:pPr algn="just" eaLnBrk="1" hangingPunct="1">
              <a:lnSpc>
                <a:spcPct val="130000"/>
              </a:lnSpc>
              <a:buFont typeface="Arial" pitchFamily="34" charset="0"/>
              <a:buChar char="•"/>
              <a:defRPr/>
            </a:pPr>
            <a:r>
              <a:rPr lang="en-US" sz="1050" dirty="0">
                <a:latin typeface="Arial" charset="0"/>
                <a:cs typeface="Tahoma" pitchFamily="34" charset="0"/>
              </a:rPr>
              <a:t> </a:t>
            </a:r>
            <a:r>
              <a:rPr lang="en-US" sz="1200" dirty="0">
                <a:solidFill>
                  <a:srgbClr val="000000"/>
                </a:solidFill>
                <a:latin typeface="Arial" pitchFamily="34" charset="0"/>
              </a:rPr>
              <a:t>Report any COVID19 symptoms for medical attention and to avoid infection of others</a:t>
            </a:r>
          </a:p>
          <a:p>
            <a:pPr algn="just" eaLnBrk="1" hangingPunct="1">
              <a:lnSpc>
                <a:spcPct val="130000"/>
              </a:lnSpc>
              <a:buFont typeface="Arial" pitchFamily="34" charset="0"/>
              <a:buChar char="•"/>
              <a:defRPr/>
            </a:pPr>
            <a:r>
              <a:rPr lang="en-US" sz="1200" dirty="0">
                <a:solidFill>
                  <a:srgbClr val="000000"/>
                </a:solidFill>
                <a:latin typeface="Arial" pitchFamily="34" charset="0"/>
              </a:rPr>
              <a:t> Comply to the COVID-19 controls and mitigation to protect your self and others.</a:t>
            </a:r>
          </a:p>
          <a:p>
            <a:pPr algn="just" eaLnBrk="1" hangingPunct="1">
              <a:lnSpc>
                <a:spcPct val="130000"/>
              </a:lnSpc>
              <a:buFont typeface="Arial" pitchFamily="34" charset="0"/>
              <a:buChar char="•"/>
              <a:defRPr/>
            </a:pPr>
            <a:r>
              <a:rPr lang="en-US" sz="1200" dirty="0">
                <a:solidFill>
                  <a:srgbClr val="000000"/>
                </a:solidFill>
                <a:latin typeface="Arial" pitchFamily="34" charset="0"/>
              </a:rPr>
              <a:t> Report any violations against COVID-19 control measures </a:t>
            </a:r>
          </a:p>
          <a:p>
            <a:pPr algn="just" eaLnBrk="1" hangingPunct="1">
              <a:lnSpc>
                <a:spcPct val="130000"/>
              </a:lnSpc>
              <a:buFont typeface="Arial" pitchFamily="34" charset="0"/>
              <a:buChar char="•"/>
              <a:defRPr/>
            </a:pPr>
            <a:r>
              <a:rPr lang="en-US" sz="1200" dirty="0">
                <a:solidFill>
                  <a:srgbClr val="000000"/>
                </a:solidFill>
                <a:latin typeface="Arial" pitchFamily="34" charset="0"/>
              </a:rPr>
              <a:t> Adopt implementation of e-self-declaration form 24hrs ahead of any service call-out.</a:t>
            </a:r>
          </a:p>
          <a:p>
            <a:pPr algn="just" eaLnBrk="1" hangingPunct="1">
              <a:lnSpc>
                <a:spcPct val="130000"/>
              </a:lnSpc>
              <a:buFont typeface="Arial" pitchFamily="34" charset="0"/>
              <a:buChar char="•"/>
              <a:defRPr/>
            </a:pPr>
            <a:r>
              <a:rPr lang="en-US" sz="1200" dirty="0">
                <a:solidFill>
                  <a:srgbClr val="000000"/>
                </a:solidFill>
                <a:latin typeface="Arial" pitchFamily="34" charset="0"/>
              </a:rPr>
              <a:t> Emphasize on PCR / rapid testing requirement for all rig and non rig based personnel as part of pre-mobilization process</a:t>
            </a:r>
          </a:p>
          <a:p>
            <a:pPr algn="just" eaLnBrk="1" hangingPunct="1">
              <a:lnSpc>
                <a:spcPct val="130000"/>
              </a:lnSpc>
              <a:buFont typeface="Arial" pitchFamily="34" charset="0"/>
              <a:buChar char="•"/>
              <a:defRPr/>
            </a:pPr>
            <a:r>
              <a:rPr lang="en-US" sz="1200" dirty="0">
                <a:solidFill>
                  <a:srgbClr val="000000"/>
                </a:solidFill>
                <a:latin typeface="Arial" pitchFamily="34" charset="0"/>
              </a:rPr>
              <a:t> Enforce the BUBBLE CONCEPT and work, act inside your allowed boundaries within required Covid-19 controls.</a:t>
            </a:r>
          </a:p>
          <a:p>
            <a:pPr algn="just" eaLnBrk="1" hangingPunct="1">
              <a:lnSpc>
                <a:spcPct val="130000"/>
              </a:lnSpc>
              <a:buFont typeface="Arial" pitchFamily="34" charset="0"/>
              <a:buChar char="•"/>
              <a:defRPr/>
            </a:pPr>
            <a:r>
              <a:rPr lang="en-US" sz="1200" dirty="0">
                <a:solidFill>
                  <a:srgbClr val="000000"/>
                </a:solidFill>
                <a:latin typeface="Arial" pitchFamily="34" charset="0"/>
              </a:rPr>
              <a:t> All should seriously take the lesson from the similar cases whereby complying to rules and best practices we will stop losing colleagues</a:t>
            </a:r>
            <a:r>
              <a:rPr lang="en-US" sz="1100" dirty="0">
                <a:solidFill>
                  <a:prstClr val="black"/>
                </a:solidFill>
                <a:latin typeface="Arial" panose="020B0604020202020204" pitchFamily="34" charset="0"/>
                <a:cs typeface="Arial" panose="020B0604020202020204" pitchFamily="34" charset="0"/>
              </a:rPr>
              <a:t>.</a:t>
            </a:r>
            <a:endParaRPr lang="en-US" sz="1050" dirty="0">
              <a:solidFill>
                <a:srgbClr val="FF0000"/>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202676" y="5931237"/>
            <a:ext cx="6381402"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          </a:t>
            </a:r>
            <a:r>
              <a:rPr lang="en-US" sz="1400" b="1" dirty="0">
                <a:solidFill>
                  <a:srgbClr val="FFFF00"/>
                </a:solidFill>
                <a:latin typeface="Tahoma" pitchFamily="34" charset="0"/>
              </a:rPr>
              <a:t>Always Follow precautions to avoid the consequence of C-19</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0" y="757486"/>
            <a:ext cx="4960594"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29.04.2021               Incident title: NAD#08 </a:t>
            </a:r>
          </a:p>
        </p:txBody>
      </p:sp>
      <p:pic>
        <p:nvPicPr>
          <p:cNvPr id="1026" name="Picture 2" descr="The Hierarchy of Control and Covid-19 - Safety Risk .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9922" y="3547949"/>
            <a:ext cx="2808313" cy="2319353"/>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534400" y="5538226"/>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028" name="Picture 4" descr="The Math Behind Social Distancing - Visual Capitalis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9922" y="1111279"/>
            <a:ext cx="2808313" cy="2292768"/>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31"/>
          <p:cNvGrpSpPr>
            <a:grpSpLocks/>
          </p:cNvGrpSpPr>
          <p:nvPr/>
        </p:nvGrpSpPr>
        <p:grpSpPr bwMode="auto">
          <a:xfrm>
            <a:off x="8655050" y="2960687"/>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92624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2.xml><?xml version="1.0" encoding="utf-8"?>
<ds:datastoreItem xmlns:ds="http://schemas.openxmlformats.org/officeDocument/2006/customXml" ds:itemID="{4BA03FAA-428A-4B11-A149-7A340C523CB7}"/>
</file>

<file path=customXml/itemProps3.xml><?xml version="1.0" encoding="utf-8"?>
<ds:datastoreItem xmlns:ds="http://schemas.openxmlformats.org/officeDocument/2006/customXml" ds:itemID="{2AC591C8-C70B-4D62-872A-E13F4EF6466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26</TotalTime>
  <Words>244</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NAD#08 KCA final pack </dc:title>
  <dc:creator>MU93647</dc:creator>
  <cp:lastModifiedBy>Balushi, Sumaiya MSE36</cp:lastModifiedBy>
  <cp:revision>1320</cp:revision>
  <cp:lastPrinted>2014-02-13T05:40:56Z</cp:lastPrinted>
  <dcterms:created xsi:type="dcterms:W3CDTF">2001-05-03T06:07:08Z</dcterms:created>
  <dcterms:modified xsi:type="dcterms:W3CDTF">2022-07-25T07:44:06Z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