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00CC"/>
    <a:srgbClr val="006600"/>
    <a:srgbClr val="003300"/>
    <a:srgbClr val="993300"/>
    <a:srgbClr val="000099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2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2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2" y="1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3" y="4415791"/>
            <a:ext cx="5140959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2" y="8831580"/>
            <a:ext cx="303784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0" y="1249154"/>
            <a:ext cx="5239071" cy="4701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>
                <a:ea typeface="Calibri"/>
                <a:cs typeface="Arial"/>
              </a:rPr>
              <a:t>A Permit Applicant reported to Marmul Tawoos PAC clinic on 26</a:t>
            </a:r>
            <a:r>
              <a:rPr lang="en-US" sz="1400" baseline="30000" dirty="0">
                <a:ea typeface="Calibri"/>
                <a:cs typeface="Arial"/>
              </a:rPr>
              <a:t>th</a:t>
            </a:r>
            <a:r>
              <a:rPr lang="en-US" sz="1400" dirty="0">
                <a:ea typeface="Calibri"/>
                <a:cs typeface="Arial"/>
              </a:rPr>
              <a:t> June 2021 with complain of mild fever and cough. He was quarantined on same day at Tawoos PAC as per the Doctor’s advise. On 2</a:t>
            </a:r>
            <a:r>
              <a:rPr lang="en-US" sz="1400" baseline="30000" dirty="0">
                <a:ea typeface="Calibri"/>
                <a:cs typeface="Arial"/>
              </a:rPr>
              <a:t>nd</a:t>
            </a:r>
            <a:r>
              <a:rPr lang="en-US" sz="1400" dirty="0">
                <a:ea typeface="Calibri"/>
                <a:cs typeface="Arial"/>
              </a:rPr>
              <a:t> July, he complained breathing difficulties and was shifted by PAC Ambulance to Sultan Qaboos Hospital, Salalah for further management as inpatient. </a:t>
            </a:r>
            <a:r>
              <a:rPr lang="en-GB" sz="1400" dirty="0"/>
              <a:t>On 26</a:t>
            </a:r>
            <a:r>
              <a:rPr lang="en-GB" sz="1400" baseline="30000" dirty="0"/>
              <a:t>th</a:t>
            </a:r>
            <a:r>
              <a:rPr lang="en-GB" sz="1400" dirty="0"/>
              <a:t> July 2021 his condition deteriorated and unfortunately, he was declared dead at 1255 hrs. </a:t>
            </a:r>
          </a:p>
          <a:p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hangingPunct="1">
              <a:buFont typeface="Wingdings" pitchFamily="2" charset="2"/>
              <a:buChar char="§"/>
              <a:defRPr/>
            </a:pPr>
            <a:r>
              <a:rPr lang="en-US" sz="1400" dirty="0"/>
              <a:t>Follow COVID protocols – wear mask, wash your hands regularly with soap or use hand sanitizer, maintain physical distancing. 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400" dirty="0"/>
              <a:t>Report any exposures and symptoms (eg: cough, breathing shortness, fever, body pain, </a:t>
            </a:r>
            <a:r>
              <a:rPr lang="en-US" sz="1400" dirty="0" err="1"/>
              <a:t>etc</a:t>
            </a:r>
            <a:r>
              <a:rPr lang="en-US" sz="1400" dirty="0"/>
              <a:t>) immediately for necessary precautions and management.</a:t>
            </a:r>
          </a:p>
          <a:p>
            <a:pPr marL="171450" lvl="0" indent="-171450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0000FF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8633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26.07.2021              Incident title: NAD#16 </a:t>
            </a: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66153" y="5499620"/>
            <a:ext cx="4752528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Follow COVID precautions strictly and report any exposure / symptoms immediately</a:t>
            </a:r>
            <a:endParaRPr lang="en-US" sz="15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6" t="57538" r="7174"/>
          <a:stretch/>
        </p:blipFill>
        <p:spPr>
          <a:xfrm>
            <a:off x="5508104" y="1145977"/>
            <a:ext cx="3458176" cy="23804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F24B412-CBD0-4316-9DD3-7C71C059F7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-2647" b="52615"/>
          <a:stretch/>
        </p:blipFill>
        <p:spPr>
          <a:xfrm>
            <a:off x="5508104" y="3848262"/>
            <a:ext cx="3563888" cy="2453348"/>
          </a:xfrm>
          <a:prstGeom prst="rect">
            <a:avLst/>
          </a:prstGeom>
        </p:spPr>
      </p:pic>
      <p:sp>
        <p:nvSpPr>
          <p:cNvPr id="10" name="Freeform 132">
            <a:extLst>
              <a:ext uri="{FF2B5EF4-FFF2-40B4-BE49-F238E27FC236}">
                <a16:creationId xmlns:a16="http://schemas.microsoft.com/office/drawing/2014/main" id="{2F40B84F-0CE4-44E3-86A0-D60D5443C90A}"/>
              </a:ext>
            </a:extLst>
          </p:cNvPr>
          <p:cNvSpPr>
            <a:spLocks/>
          </p:cNvSpPr>
          <p:nvPr/>
        </p:nvSpPr>
        <p:spPr bwMode="auto">
          <a:xfrm>
            <a:off x="8435279" y="602935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31">
            <a:extLst>
              <a:ext uri="{FF2B5EF4-FFF2-40B4-BE49-F238E27FC236}">
                <a16:creationId xmlns:a16="http://schemas.microsoft.com/office/drawing/2014/main" id="{4EAFE97A-B1EA-43AC-A6B3-DF41EB922FF3}"/>
              </a:ext>
            </a:extLst>
          </p:cNvPr>
          <p:cNvGrpSpPr>
            <a:grpSpLocks/>
          </p:cNvGrpSpPr>
          <p:nvPr/>
        </p:nvGrpSpPr>
        <p:grpSpPr bwMode="auto">
          <a:xfrm>
            <a:off x="8629730" y="3254203"/>
            <a:ext cx="336550" cy="544513"/>
            <a:chOff x="3504" y="544"/>
            <a:chExt cx="2287" cy="1855"/>
          </a:xfrm>
        </p:grpSpPr>
        <p:sp>
          <p:nvSpPr>
            <p:cNvPr id="13" name="Line 129">
              <a:extLst>
                <a:ext uri="{FF2B5EF4-FFF2-40B4-BE49-F238E27FC236}">
                  <a16:creationId xmlns:a16="http://schemas.microsoft.com/office/drawing/2014/main" id="{6A72C643-2FA6-482C-9F2C-6F6331CB4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>
              <a:extLst>
                <a:ext uri="{FF2B5EF4-FFF2-40B4-BE49-F238E27FC236}">
                  <a16:creationId xmlns:a16="http://schemas.microsoft.com/office/drawing/2014/main" id="{FC1BF37B-3E51-4E0D-AC93-BED2FAA8D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92632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C591C8-C70B-4D62-872A-E13F4EF6466D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5C8D33-549F-4BD4-8E7B-474CF0EB2F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13143</TotalTime>
  <Words>176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NAD#16-final pack post DIRC</dc:title>
  <dc:creator>MU93647</dc:creator>
  <cp:lastModifiedBy>Balushi, Sumaiya MSE36</cp:lastModifiedBy>
  <cp:revision>1631</cp:revision>
  <cp:lastPrinted>2021-08-07T12:33:56Z</cp:lastPrinted>
  <dcterms:created xsi:type="dcterms:W3CDTF">2001-05-03T06:07:08Z</dcterms:created>
  <dcterms:modified xsi:type="dcterms:W3CDTF">2022-07-25T07:57:55Z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