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32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A316"/>
    <a:srgbClr val="16942A"/>
    <a:srgbClr val="FFC819"/>
    <a:srgbClr val="FABE00"/>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5546" autoAdjust="0"/>
  </p:normalViewPr>
  <p:slideViewPr>
    <p:cSldViewPr snapToGrid="0" snapToObjects="1">
      <p:cViewPr varScale="1">
        <p:scale>
          <a:sx n="89" d="100"/>
          <a:sy n="89" d="100"/>
        </p:scale>
        <p:origin x="174" y="102"/>
      </p:cViewPr>
      <p:guideLst/>
    </p:cSldViewPr>
  </p:slideViewPr>
  <p:notesTextViewPr>
    <p:cViewPr>
      <p:scale>
        <a:sx n="1" d="1"/>
        <a:sy n="1" d="1"/>
      </p:scale>
      <p:origin x="0" y="0"/>
    </p:cViewPr>
  </p:notesTextViewPr>
  <p:notesViewPr>
    <p:cSldViewPr snapToGrid="0" snapToObjects="1">
      <p:cViewPr varScale="1">
        <p:scale>
          <a:sx n="83" d="100"/>
          <a:sy n="83" d="100"/>
        </p:scale>
        <p:origin x="36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t>25/07/2022</a:t>
            </a:fld>
            <a:endParaRPr lang="en-US"/>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t>‹#›</a:t>
            </a:fld>
            <a:endParaRPr lang="en-US"/>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1F27E-834E-4F26-A38E-D9AD78458120}" type="datetimeFigureOut">
              <a:rPr lang="en-US" smtClean="0"/>
              <a:t>25/07/2022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8714CE-FB4E-4316-BED5-DE0DF6B1D8E5}" type="slidenum">
              <a:rPr lang="en-US" smtClean="0"/>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pitchFamily="34" charset="-128"/>
                <a:cs typeface="+mn-cs"/>
              </a:rPr>
              <a:t>No names or detail of company to link this to any recent specific incident </a:t>
            </a:r>
            <a:endParaRPr kumimoji="0" lang="en-US" sz="12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endParaRP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a:t>
            </a:fld>
            <a:endParaRPr lang="en-US"/>
          </a:p>
        </p:txBody>
      </p:sp>
    </p:spTree>
    <p:extLst>
      <p:ext uri="{BB962C8B-B14F-4D97-AF65-F5344CB8AC3E}">
        <p14:creationId xmlns:p14="http://schemas.microsoft.com/office/powerpoint/2010/main" val="52708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F2B4CFB4-CEEC-43B0-9B52-E26D254DCC12}"/>
              </a:ext>
            </a:extLst>
          </p:cNvPr>
          <p:cNvSpPr>
            <a:spLocks noGrp="1"/>
          </p:cNvSpPr>
          <p:nvPr>
            <p:ph type="title"/>
          </p:nvPr>
        </p:nvSpPr>
        <p:spPr>
          <a:xfrm>
            <a:off x="225911" y="0"/>
            <a:ext cx="11966089" cy="453582"/>
          </a:xfrm>
          <a:solidFill>
            <a:srgbClr val="FFC000"/>
          </a:solidFill>
        </p:spPr>
        <p:txBody>
          <a:bodyPr>
            <a:noAutofit/>
          </a:bodyPr>
          <a:lstStyle/>
          <a:p>
            <a:pPr algn="ctr"/>
            <a:r>
              <a:rPr lang="en-GB" sz="3200" b="1" dirty="0">
                <a:solidFill>
                  <a:srgbClr val="00B050"/>
                </a:solidFill>
                <a:latin typeface="Calibri" panose="020F0502020204030204" pitchFamily="34" charset="0"/>
                <a:ea typeface="MS PGothic" pitchFamily="34" charset="-128"/>
              </a:rPr>
              <a:t>PDO Second Alert</a:t>
            </a:r>
            <a:endParaRPr lang="en-US" sz="3200" dirty="0"/>
          </a:p>
        </p:txBody>
      </p:sp>
      <p:sp>
        <p:nvSpPr>
          <p:cNvPr id="5" name="Rectangle 8">
            <a:extLst>
              <a:ext uri="{FF2B5EF4-FFF2-40B4-BE49-F238E27FC236}">
                <a16:creationId xmlns:a16="http://schemas.microsoft.com/office/drawing/2014/main" id="{FD5EE90D-485E-4C69-8327-07F9A591A453}"/>
              </a:ext>
            </a:extLst>
          </p:cNvPr>
          <p:cNvSpPr>
            <a:spLocks noChangeArrowheads="1"/>
          </p:cNvSpPr>
          <p:nvPr/>
        </p:nvSpPr>
        <p:spPr bwMode="auto">
          <a:xfrm>
            <a:off x="620984" y="684311"/>
            <a:ext cx="5726028" cy="307777"/>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pPr>
            <a:r>
              <a:rPr lang="en-GB" sz="1400" b="1" dirty="0">
                <a:latin typeface="Tahoma" pitchFamily="34" charset="0"/>
                <a:ea typeface="MS PGothic" pitchFamily="34" charset="-128"/>
              </a:rPr>
              <a:t>Date:</a:t>
            </a:r>
            <a:r>
              <a:rPr lang="en-US" sz="1400" b="1" dirty="0">
                <a:solidFill>
                  <a:schemeClr val="accent2"/>
                </a:solidFill>
                <a:latin typeface="Tahoma" pitchFamily="34" charset="0"/>
                <a:ea typeface="MS PGothic" pitchFamily="34" charset="-128"/>
              </a:rPr>
              <a:t> </a:t>
            </a:r>
            <a:r>
              <a:rPr lang="en-US" sz="1400" b="1" dirty="0">
                <a:solidFill>
                  <a:schemeClr val="accent1"/>
                </a:solidFill>
                <a:latin typeface="Tahoma" pitchFamily="34" charset="0"/>
                <a:ea typeface="MS PGothic" pitchFamily="34" charset="-128"/>
              </a:rPr>
              <a:t>14.09.2021</a:t>
            </a:r>
            <a:r>
              <a:rPr lang="en-US" sz="1400" b="1" dirty="0">
                <a:solidFill>
                  <a:srgbClr val="333399"/>
                </a:solidFill>
                <a:latin typeface="Tahoma" pitchFamily="34" charset="0"/>
                <a:ea typeface="MS PGothic" pitchFamily="34" charset="-128"/>
              </a:rPr>
              <a:t>              </a:t>
            </a:r>
            <a:r>
              <a:rPr lang="en-US" sz="1400" b="1" dirty="0">
                <a:latin typeface="Tahoma" pitchFamily="34" charset="0"/>
                <a:ea typeface="MS PGothic" pitchFamily="34" charset="-128"/>
              </a:rPr>
              <a:t>Incident title: </a:t>
            </a:r>
            <a:r>
              <a:rPr lang="en-US" sz="1400" b="1" dirty="0">
                <a:solidFill>
                  <a:schemeClr val="accent1"/>
                </a:solidFill>
                <a:latin typeface="Tahoma" pitchFamily="34" charset="0"/>
                <a:ea typeface="MS PGothic" pitchFamily="34" charset="-128"/>
              </a:rPr>
              <a:t>NAD#18 </a:t>
            </a:r>
          </a:p>
        </p:txBody>
      </p:sp>
      <p:sp>
        <p:nvSpPr>
          <p:cNvPr id="2" name="Rectangle 1">
            <a:extLst>
              <a:ext uri="{FF2B5EF4-FFF2-40B4-BE49-F238E27FC236}">
                <a16:creationId xmlns:a16="http://schemas.microsoft.com/office/drawing/2014/main" id="{FE96C564-35A0-4A29-8BEE-E806A1D04528}"/>
              </a:ext>
            </a:extLst>
          </p:cNvPr>
          <p:cNvSpPr/>
          <p:nvPr/>
        </p:nvSpPr>
        <p:spPr>
          <a:xfrm>
            <a:off x="614067" y="981355"/>
            <a:ext cx="7258182" cy="4678204"/>
          </a:xfrm>
          <a:prstGeom prst="rect">
            <a:avLst/>
          </a:prstGeom>
        </p:spPr>
        <p:txBody>
          <a:bodyPr wrap="square">
            <a:spAutoFit/>
          </a:bodyPr>
          <a:lstStyle/>
          <a:p>
            <a:pPr marL="114300" lvl="0" indent="-114300" algn="just" eaLnBrk="0" fontAlgn="base" hangingPunct="0">
              <a:spcBef>
                <a:spcPct val="0"/>
              </a:spcBef>
              <a:spcAft>
                <a:spcPct val="0"/>
              </a:spcAft>
              <a:defRPr/>
            </a:pPr>
            <a:endParaRPr lang="en-US" sz="1600" b="1" dirty="0">
              <a:solidFill>
                <a:schemeClr val="accent1"/>
              </a:solidFill>
              <a:latin typeface="Calibri" panose="020F0502020204030204" pitchFamily="34" charset="0"/>
              <a:cs typeface="Calibri" panose="020F0502020204030204" pitchFamily="34" charset="0"/>
            </a:endParaRPr>
          </a:p>
          <a:p>
            <a:pPr marL="114300" indent="-114300" algn="just" eaLnBrk="0" fontAlgn="base" hangingPunct="0">
              <a:spcBef>
                <a:spcPct val="0"/>
              </a:spcBef>
              <a:spcAft>
                <a:spcPct val="0"/>
              </a:spcAft>
              <a:defRPr/>
            </a:pPr>
            <a:r>
              <a:rPr lang="en-US" b="1" dirty="0">
                <a:solidFill>
                  <a:srgbClr val="FF0000"/>
                </a:solidFill>
                <a:latin typeface="Calibri" panose="020F0502020204030204" pitchFamily="34" charset="0"/>
                <a:cs typeface="Calibri" panose="020F0502020204030204" pitchFamily="34" charset="0"/>
              </a:rPr>
              <a:t>What happened?</a:t>
            </a:r>
          </a:p>
          <a:p>
            <a:pPr marL="114300" lvl="0" indent="-114300" algn="just" eaLnBrk="0" fontAlgn="base" hangingPunct="0">
              <a:spcBef>
                <a:spcPct val="0"/>
              </a:spcBef>
              <a:spcAft>
                <a:spcPct val="0"/>
              </a:spcAft>
              <a:defRPr/>
            </a:pPr>
            <a:endParaRPr lang="en-US" sz="1600" b="1" dirty="0">
              <a:solidFill>
                <a:schemeClr val="accent1"/>
              </a:solidFill>
              <a:latin typeface="Calibri" panose="020F0502020204030204" pitchFamily="34" charset="0"/>
              <a:cs typeface="Calibri" panose="020F0502020204030204" pitchFamily="34" charset="0"/>
            </a:endParaRPr>
          </a:p>
          <a:p>
            <a:pPr marL="114300" lvl="0" indent="-114300" algn="just" eaLnBrk="0" fontAlgn="base" hangingPunct="0">
              <a:spcBef>
                <a:spcPct val="0"/>
              </a:spcBef>
              <a:spcAft>
                <a:spcPct val="0"/>
              </a:spcAft>
              <a:defRPr/>
            </a:pPr>
            <a:r>
              <a:rPr lang="en-US" sz="1400" dirty="0">
                <a:latin typeface="Times New Roman"/>
              </a:rPr>
              <a:t>   PDO Site Supervisor came to cover in WTU-08 for few days. He stayed in PDO </a:t>
            </a:r>
            <a:r>
              <a:rPr lang="en-US" sz="1400" dirty="0" err="1">
                <a:latin typeface="Times New Roman"/>
              </a:rPr>
              <a:t>Fahud</a:t>
            </a:r>
            <a:r>
              <a:rPr lang="en-US" sz="1400" dirty="0">
                <a:latin typeface="Times New Roman"/>
              </a:rPr>
              <a:t> camp earlier before coming to the wellsite. The morning of 14</a:t>
            </a:r>
            <a:r>
              <a:rPr lang="en-US" sz="1400" baseline="30000" dirty="0">
                <a:latin typeface="Times New Roman"/>
              </a:rPr>
              <a:t>th</a:t>
            </a:r>
            <a:r>
              <a:rPr lang="en-US" sz="1400" dirty="0">
                <a:solidFill>
                  <a:schemeClr val="accent1"/>
                </a:solidFill>
                <a:latin typeface="Times New Roman"/>
              </a:rPr>
              <a:t> </a:t>
            </a:r>
            <a:r>
              <a:rPr lang="en-US" sz="1400" dirty="0">
                <a:latin typeface="Times New Roman"/>
              </a:rPr>
              <a:t>September, at 08:30am, Well Testing Team Leader Operation Engineer about no response from the site supervisor despite of several calls in last 12 hours. At about 8:56 Operation Engineer called 5555 about the emergency. Approximately at 09:00 </a:t>
            </a:r>
            <a:r>
              <a:rPr lang="en-US" sz="1400" dirty="0" err="1">
                <a:latin typeface="Times New Roman"/>
              </a:rPr>
              <a:t>hrs</a:t>
            </a:r>
            <a:r>
              <a:rPr lang="en-US" sz="1400" dirty="0">
                <a:latin typeface="Times New Roman"/>
              </a:rPr>
              <a:t>,  WT TL broke into deceased’s room from emergency exit and found him lying down at the floor unconscious. He had no pulse or breathing. There was some dry blood on the outer side of this mouth. Emergency team arrived camp site at 09:50am and the Male Nurse examined the body. It was cold with no sign of life. ROP arrived at 10:30 am, secured the scene &amp; waited on for crimes investigation team. They instructed all not to enter the room</a:t>
            </a:r>
            <a:r>
              <a:rPr lang="en-US" sz="1600" b="1" dirty="0">
                <a:solidFill>
                  <a:srgbClr val="ED7D31"/>
                </a:solidFill>
                <a:latin typeface="Calibri" panose="020F0502020204030204" pitchFamily="34" charset="0"/>
                <a:cs typeface="Calibri" panose="020F0502020204030204" pitchFamily="34" charset="0"/>
              </a:rPr>
              <a:t>. </a:t>
            </a:r>
            <a:endParaRPr lang="en-US" sz="1050" dirty="0">
              <a:solidFill>
                <a:srgbClr val="000000"/>
              </a:solidFill>
              <a:latin typeface="Calibri" panose="020F0502020204030204" pitchFamily="34" charset="0"/>
              <a:ea typeface="MS PGothic" pitchFamily="34" charset="-128"/>
            </a:endParaRPr>
          </a:p>
          <a:p>
            <a:pPr marL="342900" lvl="0" indent="-342900" fontAlgn="base">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r>
              <a:rPr lang="en-US" b="1" dirty="0">
                <a:solidFill>
                  <a:schemeClr val="accent1"/>
                </a:solidFill>
                <a:latin typeface="Calibri" panose="020F0502020204030204" pitchFamily="34" charset="0"/>
                <a:cs typeface="Calibri" panose="020F0502020204030204" pitchFamily="34" charset="0"/>
              </a:rPr>
              <a:t>Your learning from this incident..</a:t>
            </a:r>
          </a:p>
          <a:p>
            <a:pPr marL="114300" lvl="0" indent="-114300" algn="just" eaLnBrk="0" fontAlgn="base" hangingPunct="0">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14300" lvl="0" indent="-114300" algn="just" eaLnBrk="0" fontAlgn="base" hangingPunct="0">
              <a:spcBef>
                <a:spcPct val="0"/>
              </a:spcBef>
              <a:spcAft>
                <a:spcPct val="0"/>
              </a:spcAft>
              <a:defRPr/>
            </a:pPr>
            <a:endParaRPr lang="en-US" sz="600" dirty="0">
              <a:solidFill>
                <a:srgbClr val="000000"/>
              </a:solidFill>
              <a:latin typeface="Calibri" panose="020F0502020204030204" pitchFamily="34" charset="0"/>
              <a:ea typeface="MS PGothic" pitchFamily="34" charset="-128"/>
            </a:endParaRP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Always consult your doctor on regular bases for health keeping practices. </a:t>
            </a: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Ensure early initiation of 5555 in case of emergencies. </a:t>
            </a: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Encourage teammates for healthy lifestyle</a:t>
            </a:r>
          </a:p>
          <a:p>
            <a:pPr marL="171450" lvl="0" indent="-171450" eaLnBrk="0" fontAlgn="base" hangingPunct="0">
              <a:spcBef>
                <a:spcPct val="0"/>
              </a:spcBef>
              <a:spcAft>
                <a:spcPct val="0"/>
              </a:spcAft>
              <a:buFont typeface="Arial" panose="020B0604020202020204" pitchFamily="34" charset="0"/>
              <a:buChar char="•"/>
              <a:defRPr/>
            </a:pPr>
            <a:r>
              <a:rPr lang="en-US" sz="1400" dirty="0">
                <a:latin typeface="Times New Roman"/>
              </a:rPr>
              <a:t>Encourage colleagues to seek and provide support in case of any health complaints. </a:t>
            </a:r>
          </a:p>
          <a:p>
            <a:pPr marL="171450" lvl="0" indent="-171450" eaLnBrk="0" fontAlgn="base" hangingPunct="0">
              <a:spcBef>
                <a:spcPct val="0"/>
              </a:spcBef>
              <a:spcAft>
                <a:spcPct val="0"/>
              </a:spcAft>
              <a:buFont typeface="Arial" panose="020B0604020202020204" pitchFamily="34" charset="0"/>
              <a:buChar char="•"/>
              <a:defRPr/>
            </a:pPr>
            <a:endParaRPr lang="en-US" sz="1400" dirty="0">
              <a:solidFill>
                <a:srgbClr val="FF0000"/>
              </a:solidFill>
              <a:latin typeface="Times New Roman"/>
            </a:endParaRPr>
          </a:p>
        </p:txBody>
      </p:sp>
      <p:sp>
        <p:nvSpPr>
          <p:cNvPr id="9" name="TextBox 16">
            <a:extLst>
              <a:ext uri="{FF2B5EF4-FFF2-40B4-BE49-F238E27FC236}">
                <a16:creationId xmlns:a16="http://schemas.microsoft.com/office/drawing/2014/main" id="{9ED9779D-8D8D-46DE-8A53-68D8924A5AC2}"/>
              </a:ext>
            </a:extLst>
          </p:cNvPr>
          <p:cNvSpPr txBox="1">
            <a:spLocks noChangeArrowheads="1"/>
          </p:cNvSpPr>
          <p:nvPr/>
        </p:nvSpPr>
        <p:spPr bwMode="auto">
          <a:xfrm>
            <a:off x="1054242" y="5835135"/>
            <a:ext cx="6377832" cy="338554"/>
          </a:xfrm>
          <a:prstGeom prst="rect">
            <a:avLst/>
          </a:prstGeom>
          <a:solidFill>
            <a:schemeClr val="accent1"/>
          </a:solidFill>
          <a:ln w="9525">
            <a:noFill/>
            <a:miter lim="800000"/>
            <a:headEnd/>
            <a:tailEnd/>
          </a:ln>
        </p:spPr>
        <p:txBody>
          <a:bodyPr wrap="square">
            <a:spAutoFit/>
          </a:bodyPr>
          <a:lstStyle/>
          <a:p>
            <a:pPr lvl="0" algn="ctr" fontAlgn="base">
              <a:spcBef>
                <a:spcPct val="0"/>
              </a:spcBef>
              <a:spcAft>
                <a:spcPct val="0"/>
              </a:spcAft>
              <a:defRPr/>
            </a:pPr>
            <a:r>
              <a:rPr lang="en-US" sz="1600" b="1" kern="0" dirty="0">
                <a:solidFill>
                  <a:srgbClr val="FFFF00"/>
                </a:solidFill>
                <a:latin typeface="Tahoma" pitchFamily="34" charset="0"/>
                <a:ea typeface="MS PGothic" pitchFamily="34" charset="-128"/>
              </a:rPr>
              <a:t>Share your health concerns with your health care provider</a:t>
            </a:r>
          </a:p>
        </p:txBody>
      </p:sp>
      <p:sp>
        <p:nvSpPr>
          <p:cNvPr id="10" name="Rectangle 9">
            <a:extLst>
              <a:ext uri="{FF2B5EF4-FFF2-40B4-BE49-F238E27FC236}">
                <a16:creationId xmlns:a16="http://schemas.microsoft.com/office/drawing/2014/main" id="{9186699B-B80A-44AE-AAB5-2083809FB14F}"/>
              </a:ext>
            </a:extLst>
          </p:cNvPr>
          <p:cNvSpPr/>
          <p:nvPr/>
        </p:nvSpPr>
        <p:spPr>
          <a:xfrm>
            <a:off x="8497968" y="916172"/>
            <a:ext cx="3401888"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11" name="Rectangle 10">
            <a:extLst>
              <a:ext uri="{FF2B5EF4-FFF2-40B4-BE49-F238E27FC236}">
                <a16:creationId xmlns:a16="http://schemas.microsoft.com/office/drawing/2014/main" id="{53250DB6-E74C-45B2-AC6F-47904BCD599F}"/>
              </a:ext>
            </a:extLst>
          </p:cNvPr>
          <p:cNvSpPr/>
          <p:nvPr/>
        </p:nvSpPr>
        <p:spPr>
          <a:xfrm>
            <a:off x="8484412" y="3553054"/>
            <a:ext cx="3429000"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pic>
        <p:nvPicPr>
          <p:cNvPr id="7" name="Picture 6">
            <a:extLst>
              <a:ext uri="{FF2B5EF4-FFF2-40B4-BE49-F238E27FC236}">
                <a16:creationId xmlns:a16="http://schemas.microsoft.com/office/drawing/2014/main" id="{3E367FA2-BC5F-43D1-ABC9-837326B889EE}"/>
              </a:ext>
            </a:extLst>
          </p:cNvPr>
          <p:cNvPicPr>
            <a:picLocks noChangeAspect="1"/>
          </p:cNvPicPr>
          <p:nvPr/>
        </p:nvPicPr>
        <p:blipFill rotWithShape="1">
          <a:blip r:embed="rId3"/>
          <a:srcRect l="29168" t="8631" b="9979"/>
          <a:stretch/>
        </p:blipFill>
        <p:spPr>
          <a:xfrm>
            <a:off x="8499781" y="3567143"/>
            <a:ext cx="3412742" cy="2271911"/>
          </a:xfrm>
          <a:prstGeom prst="rect">
            <a:avLst/>
          </a:prstGeom>
        </p:spPr>
      </p:pic>
      <p:sp>
        <p:nvSpPr>
          <p:cNvPr id="16" name="Freeform 132">
            <a:extLst>
              <a:ext uri="{FF2B5EF4-FFF2-40B4-BE49-F238E27FC236}">
                <a16:creationId xmlns:a16="http://schemas.microsoft.com/office/drawing/2014/main" id="{2B7B8050-3007-4446-9655-453944A781E8}"/>
              </a:ext>
            </a:extLst>
          </p:cNvPr>
          <p:cNvSpPr>
            <a:spLocks/>
          </p:cNvSpPr>
          <p:nvPr/>
        </p:nvSpPr>
        <p:spPr bwMode="auto">
          <a:xfrm>
            <a:off x="11071339" y="5261864"/>
            <a:ext cx="828517"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pic>
        <p:nvPicPr>
          <p:cNvPr id="12" name="Picture 11">
            <a:extLst>
              <a:ext uri="{FF2B5EF4-FFF2-40B4-BE49-F238E27FC236}">
                <a16:creationId xmlns:a16="http://schemas.microsoft.com/office/drawing/2014/main" id="{16D5F4F8-9BD8-4DB1-BF35-9056CA754B25}"/>
              </a:ext>
            </a:extLst>
          </p:cNvPr>
          <p:cNvPicPr>
            <a:picLocks noChangeAspect="1"/>
          </p:cNvPicPr>
          <p:nvPr/>
        </p:nvPicPr>
        <p:blipFill rotWithShape="1">
          <a:blip r:embed="rId4"/>
          <a:srcRect t="7597"/>
          <a:stretch/>
        </p:blipFill>
        <p:spPr>
          <a:xfrm>
            <a:off x="8508925" y="930498"/>
            <a:ext cx="3372635" cy="2271674"/>
          </a:xfrm>
          <a:prstGeom prst="rect">
            <a:avLst/>
          </a:prstGeom>
        </p:spPr>
      </p:pic>
      <p:grpSp>
        <p:nvGrpSpPr>
          <p:cNvPr id="13" name="Group 131">
            <a:extLst>
              <a:ext uri="{FF2B5EF4-FFF2-40B4-BE49-F238E27FC236}">
                <a16:creationId xmlns:a16="http://schemas.microsoft.com/office/drawing/2014/main" id="{63508727-9A5C-471E-B156-BE887E5521C1}"/>
              </a:ext>
            </a:extLst>
          </p:cNvPr>
          <p:cNvGrpSpPr>
            <a:grpSpLocks/>
          </p:cNvGrpSpPr>
          <p:nvPr/>
        </p:nvGrpSpPr>
        <p:grpSpPr bwMode="auto">
          <a:xfrm>
            <a:off x="11064240" y="2560844"/>
            <a:ext cx="676489" cy="544513"/>
            <a:chOff x="3504" y="544"/>
            <a:chExt cx="2287" cy="1855"/>
          </a:xfrm>
        </p:grpSpPr>
        <p:sp>
          <p:nvSpPr>
            <p:cNvPr id="14" name="Line 129">
              <a:extLst>
                <a:ext uri="{FF2B5EF4-FFF2-40B4-BE49-F238E27FC236}">
                  <a16:creationId xmlns:a16="http://schemas.microsoft.com/office/drawing/2014/main" id="{751268B7-6872-4DF2-BFD9-24563FA9D6A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sp>
          <p:nvSpPr>
            <p:cNvPr id="15" name="Line 130">
              <a:extLst>
                <a:ext uri="{FF2B5EF4-FFF2-40B4-BE49-F238E27FC236}">
                  <a16:creationId xmlns:a16="http://schemas.microsoft.com/office/drawing/2014/main" id="{81BAD127-1C90-4FFF-B77F-C3285A5F2598}"/>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a:solidFill>
                  <a:srgbClr val="000000"/>
                </a:solidFill>
                <a:latin typeface="Times New Roman" pitchFamily="18" charset="0"/>
              </a:endParaRPr>
            </a:p>
          </p:txBody>
        </p:sp>
      </p:grpSp>
    </p:spTree>
    <p:extLst>
      <p:ext uri="{BB962C8B-B14F-4D97-AF65-F5344CB8AC3E}">
        <p14:creationId xmlns:p14="http://schemas.microsoft.com/office/powerpoint/2010/main" val="542971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92634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5C1A380A-E462-4909-B0DD-6C6A7E840095}"/>
</file>

<file path=customXml/itemProps3.xml><?xml version="1.0" encoding="utf-8"?>
<ds:datastoreItem xmlns:ds="http://schemas.openxmlformats.org/officeDocument/2006/customXml" ds:itemID="{ECEB1FCF-0E89-482E-A62E-598FF58845D8}">
  <ds:schemaRefs>
    <ds:schemaRef ds:uri="http://purl.org/dc/elements/1.1/"/>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d483c2-a27c-44cd-acb6-8713d8ff8005"/>
  </ds:schemaRefs>
</ds:datastoreItem>
</file>

<file path=docProps/app.xml><?xml version="1.0" encoding="utf-8"?>
<Properties xmlns="http://schemas.openxmlformats.org/officeDocument/2006/extended-properties" xmlns:vt="http://schemas.openxmlformats.org/officeDocument/2006/docPropsVTypes">
  <TotalTime>6544</TotalTime>
  <Words>274</Words>
  <Application>Microsoft Office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Gill Sans</vt:lpstr>
      <vt:lpstr>Gill Sans Light</vt:lpstr>
      <vt:lpstr>Tahoma</vt:lpstr>
      <vt:lpstr>Times New Roman</vt:lpstr>
      <vt:lpstr>Office Theme</vt:lpstr>
      <vt:lpstr>PDO Second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NAD#18 final pack </dc:title>
  <dc:creator>nazar@umsoman.com</dc:creator>
  <cp:lastModifiedBy>Balushi, Sumaiya MSE36</cp:lastModifiedBy>
  <cp:revision>335</cp:revision>
  <dcterms:created xsi:type="dcterms:W3CDTF">2018-09-24T07:27:56Z</dcterms:created>
  <dcterms:modified xsi:type="dcterms:W3CDTF">2022-07-25T08:03:36Z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