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91D"/>
    <a:srgbClr val="FFFC00"/>
    <a:srgbClr val="EAEAEA"/>
    <a:srgbClr val="F2F3D7"/>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4539" autoAdjust="0"/>
  </p:normalViewPr>
  <p:slideViewPr>
    <p:cSldViewPr snapToGrid="0">
      <p:cViewPr varScale="1">
        <p:scale>
          <a:sx n="84" d="100"/>
          <a:sy n="84" d="100"/>
        </p:scale>
        <p:origin x="372"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28/09/2022</a:t>
            </a:fld>
            <a:endParaRPr lang="en-US">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28/09/2022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a:solidFill>
                  <a:srgbClr val="000000"/>
                </a:solidFill>
              </a:rPr>
              <a:t>Confidential - Not to be shared outside of PDO/PDO contractors </a:t>
            </a:r>
          </a:p>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a:ln>
                <a:noFill/>
              </a:ln>
              <a:solidFill>
                <a:srgbClr val="000000"/>
              </a:solidFill>
              <a:effectLst/>
              <a:uLnTx/>
              <a:uFillTx/>
              <a:ea typeface="+mn-ea"/>
              <a:cs typeface="Calibri" panose="020F0502020204030204" pitchFamily="34" charset="0"/>
            </a:endParaRPr>
          </a:p>
          <a:p>
            <a:endParaRPr lang="en-US"/>
          </a:p>
        </p:txBody>
      </p:sp>
      <p:sp>
        <p:nvSpPr>
          <p:cNvPr id="4" name="Footer Placeholder 3"/>
          <p:cNvSpPr>
            <a:spLocks noGrp="1"/>
          </p:cNvSpPr>
          <p:nvPr>
            <p:ph type="ftr" sz="quarter" idx="4"/>
          </p:nvPr>
        </p:nvSpPr>
        <p:spPr/>
        <p:txBody>
          <a:bodyPr/>
          <a:lstStyle/>
          <a:p>
            <a:pPr>
              <a:defRPr/>
            </a:pPr>
            <a:r>
              <a:rPr lang="en-US">
                <a:solidFill>
                  <a:srgbClr val="000000"/>
                </a:solidFill>
              </a:rPr>
              <a:t>Confidential - Not to be shared outside of PDO/PDO contractors </a:t>
            </a:r>
          </a:p>
          <a:p>
            <a:endParaRPr lang="en-US"/>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28/09/2022</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28/09/2022</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28/09/2022</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28/09/2022</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28/09/2022</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28/09/2022</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28/09/2022</a:t>
            </a:fld>
            <a:endParaRPr lang="en-US"/>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28/09/2022</a:t>
            </a:fld>
            <a:endParaRPr lang="en-US"/>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28/09/2022</a:t>
            </a:fld>
            <a:endParaRPr lang="en-US"/>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28/09/2022</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28/09/2022</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28/09/2022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a:t>Confidential - Not to be shared outside of PDO/PDO contractors </a:t>
            </a:r>
          </a:p>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
        <p:nvSpPr>
          <p:cNvPr id="11" name="MSIPCMContentMarking" descr="{&quot;HashCode&quot;:1831732991,&quot;Placement&quot;:&quot;Footer&quot;}">
            <a:extLst>
              <a:ext uri="{FF2B5EF4-FFF2-40B4-BE49-F238E27FC236}">
                <a16:creationId xmlns:a16="http://schemas.microsoft.com/office/drawing/2014/main" id="{6DC99D00-1D6D-4876-B44F-A6D512795D2C}"/>
              </a:ext>
            </a:extLst>
          </p:cNvPr>
          <p:cNvSpPr txBox="1"/>
          <p:nvPr userDrawn="1"/>
        </p:nvSpPr>
        <p:spPr>
          <a:xfrm>
            <a:off x="5389152" y="6595656"/>
            <a:ext cx="1413695"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Calibri" panose="020F0502020204030204" pitchFamily="34" charset="0"/>
              </a:rPr>
              <a:t>Schlumberger-Private</a:t>
            </a:r>
          </a:p>
        </p:txBody>
      </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A picture containing text, sky, ground, outdoor&#10;&#10;Description automatically generated">
            <a:extLst>
              <a:ext uri="{FF2B5EF4-FFF2-40B4-BE49-F238E27FC236}">
                <a16:creationId xmlns:a16="http://schemas.microsoft.com/office/drawing/2014/main" id="{8FB20894-1E26-4241-9230-4464E60B4837}"/>
              </a:ext>
            </a:extLst>
          </p:cNvPr>
          <p:cNvPicPr>
            <a:picLocks noChangeAspect="1"/>
          </p:cNvPicPr>
          <p:nvPr/>
        </p:nvPicPr>
        <p:blipFill>
          <a:blip r:embed="rId3"/>
          <a:stretch>
            <a:fillRect/>
          </a:stretch>
        </p:blipFill>
        <p:spPr>
          <a:xfrm>
            <a:off x="8296275" y="3770031"/>
            <a:ext cx="3743325" cy="2289739"/>
          </a:xfrm>
          <a:prstGeom prst="rect">
            <a:avLst/>
          </a:prstGeom>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16361" y="1066800"/>
            <a:ext cx="7791263" cy="5863144"/>
          </a:xfrm>
          <a:prstGeom prst="rect">
            <a:avLst/>
          </a:prstGeom>
          <a:noFill/>
          <a:ln w="19050">
            <a:noFill/>
            <a:miter lim="800000"/>
            <a:headEnd/>
            <a:tailEnd/>
          </a:ln>
        </p:spPr>
        <p:txBody>
          <a:bodyPr wrap="square" lIns="91440" tIns="45720" rIns="91440" bIns="45720" anchor="t">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prstClr val="black"/>
              </a:solidFill>
              <a:effectLst/>
              <a:uLnTx/>
              <a:uFillTx/>
              <a:latin typeface="Tahoma" pitchFamily="34" charset="0"/>
              <a:ea typeface="+mn-ea"/>
              <a:cs typeface="+mn-cs"/>
            </a:endParaRPr>
          </a:p>
          <a:p>
            <a:r>
              <a:rPr lang="en-GB" sz="1200" dirty="0"/>
              <a:t>Schlumberger Artificial Lift crew was heading to Rig-82 after receiving a call out at 5 am. Driving started at 5:38 am and on the way missed the correct turn to the rig. The driver encountered an incline followed by left turn and responded by applying break and turning steering to the left side. The vehicle came to a complete stop on the edge (both right tires were off the edge of the embankment). As the driver was trying to manoeuvre the vehicle off the edge, he turned the wheels to the right and the vehicle lost balance and toppled off the side, landing upside down</a:t>
            </a:r>
            <a:endParaRPr lang="en-US" sz="1200" dirty="0"/>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prstClr val="black"/>
                </a:solidFill>
                <a:effectLst/>
                <a:uLnTx/>
                <a:uFillTx/>
                <a:latin typeface="Tahoma" pitchFamily="34" charset="0"/>
                <a:ea typeface="宋体" panose="02010600030101010101" pitchFamily="2" charset="-122"/>
                <a:cs typeface="+mn-cs"/>
              </a:rPr>
              <a:t>Why it happened/Finding :</a:t>
            </a:r>
          </a:p>
          <a:p>
            <a:pPr marL="171450" indent="-171450">
              <a:buFont typeface="Wingdings"/>
              <a:buChar char="§"/>
              <a:defRPr/>
            </a:pPr>
            <a:endParaRPr lang="en-GB" sz="1200" dirty="0">
              <a:ea typeface="+mn-lt"/>
              <a:cs typeface="+mn-lt"/>
            </a:endParaRPr>
          </a:p>
          <a:p>
            <a:pPr marL="171450" indent="-171450">
              <a:buFont typeface="Wingdings"/>
              <a:buChar char="§"/>
              <a:defRPr/>
            </a:pPr>
            <a:r>
              <a:rPr lang="en-GB" sz="1200" dirty="0">
                <a:ea typeface="+mn-lt"/>
                <a:cs typeface="+mn-lt"/>
              </a:rPr>
              <a:t>Absence of road signal indicating immediate sharp left turn after inclined road.</a:t>
            </a:r>
            <a:r>
              <a:rPr lang="en-US" sz="1200" dirty="0">
                <a:ea typeface="+mn-lt"/>
                <a:cs typeface="+mn-lt"/>
              </a:rPr>
              <a:t> </a:t>
            </a:r>
            <a:endParaRPr lang="en-US" sz="1200" b="0" i="0" u="none" strike="noStrike" kern="1200" cap="none" spc="0" normalizeH="0" baseline="0" noProof="0" dirty="0">
              <a:ln>
                <a:noFill/>
              </a:ln>
              <a:effectLst/>
              <a:uLnTx/>
              <a:uFillTx/>
              <a:latin typeface="Calibri"/>
              <a:cs typeface="Tahoma"/>
            </a:endParaRPr>
          </a:p>
          <a:p>
            <a:pPr marL="171450" indent="-171450">
              <a:buFont typeface="Wingdings"/>
              <a:buChar char="§"/>
              <a:defRPr/>
            </a:pPr>
            <a:r>
              <a:rPr lang="en-US" sz="1200" dirty="0">
                <a:latin typeface="Calibri"/>
                <a:cs typeface="Tahoma"/>
              </a:rPr>
              <a:t>The Driver didn't anticipate the sharp curve after the inclined road. </a:t>
            </a:r>
            <a:r>
              <a:rPr lang="en-GB" sz="1200" dirty="0">
                <a:ea typeface="+mn-lt"/>
                <a:cs typeface="+mn-lt"/>
              </a:rPr>
              <a:t>No traffic barrier installed at the sharp turning session of an elevated road.</a:t>
            </a:r>
            <a:r>
              <a:rPr lang="en-US" sz="1200" dirty="0">
                <a:ea typeface="+mn-lt"/>
                <a:cs typeface="+mn-lt"/>
              </a:rPr>
              <a:t> </a:t>
            </a:r>
            <a:endParaRPr lang="en-US" sz="1200" dirty="0">
              <a:latin typeface="Calibri"/>
              <a:cs typeface="Tahoma"/>
            </a:endParaRPr>
          </a:p>
          <a:p>
            <a:pPr marL="171450" indent="-171450">
              <a:buFont typeface="Wingdings"/>
              <a:buChar char="§"/>
              <a:defRPr/>
            </a:pPr>
            <a:r>
              <a:rPr lang="en-US" sz="1200" dirty="0">
                <a:latin typeface="Calibri"/>
                <a:cs typeface="Tahoma"/>
              </a:rPr>
              <a:t>Vehicles RAS inspection was not valid. </a:t>
            </a:r>
            <a:endParaRPr lang="en-US" sz="1200" b="0" i="0" u="none" strike="noStrike" kern="1200" cap="none" spc="0" normalizeH="0" baseline="0" noProof="0" dirty="0">
              <a:ln>
                <a:noFill/>
              </a:ln>
              <a:solidFill>
                <a:schemeClr val="accent1"/>
              </a:solidFill>
              <a:effectLst/>
              <a:uLnTx/>
              <a:uFillTx/>
              <a:latin typeface="Calibri" panose="020F0502020204030204" pitchFamily="34" charset="0"/>
              <a:cs typeface="Tahoma" pitchFamily="34" charset="0"/>
            </a:endParaRPr>
          </a:p>
          <a:p>
            <a:pPr marL="171450" indent="-171450">
              <a:buFont typeface="Wingdings"/>
              <a:buChar char="§"/>
              <a:defRPr/>
            </a:pPr>
            <a:r>
              <a:rPr lang="en-US" sz="1200" dirty="0">
                <a:latin typeface="Calibri"/>
                <a:ea typeface="宋体"/>
                <a:cs typeface="Tahoma"/>
              </a:rPr>
              <a:t>Vehicle's tire was in bad condition.</a:t>
            </a:r>
            <a:endParaRPr lang="en-US" sz="1200" dirty="0">
              <a:solidFill>
                <a:prstClr val="black"/>
              </a:solidFill>
              <a:latin typeface="Calibri" panose="020F0502020204030204" pitchFamily="34" charset="0"/>
              <a:ea typeface="宋体" panose="02010600030101010101" pitchFamily="2" charset="-122"/>
              <a:cs typeface="Tahoma" pitchFamily="34" charset="0"/>
            </a:endParaRPr>
          </a:p>
          <a:p>
            <a:pPr>
              <a:defRPr/>
            </a:pPr>
            <a:endParaRPr lang="en-US" sz="1200" dirty="0">
              <a:solidFill>
                <a:prstClr val="black"/>
              </a:solidFill>
              <a:latin typeface="Calibri" panose="020F0502020204030204" pitchFamily="34" charset="0"/>
              <a:ea typeface="宋体" panose="02010600030101010101" pitchFamily="2" charset="-122"/>
              <a:cs typeface="Tahoma" pitchFamily="34" charset="0"/>
            </a:endParaRPr>
          </a:p>
          <a:p>
            <a:pPr>
              <a:defRPr/>
            </a:pPr>
            <a:endParaRPr lang="en-US" sz="1200" dirty="0">
              <a:solidFill>
                <a:prstClr val="black"/>
              </a:solidFill>
              <a:latin typeface="Calibri" panose="020F0502020204030204" pitchFamily="34" charset="0"/>
              <a:ea typeface="宋体" panose="02010600030101010101" pitchFamily="2" charset="-122"/>
              <a:cs typeface="Calibri" panose="020F0502020204030204" pitchFamily="34" charset="0"/>
            </a:endParaRPr>
          </a:p>
          <a:p>
            <a:pPr marL="114300" indent="-114300" algn="just">
              <a:defRPr/>
            </a:pPr>
            <a:r>
              <a:rPr lang="en-US" sz="1600" b="1" dirty="0">
                <a:latin typeface="Tahoma"/>
                <a:ea typeface="宋体"/>
                <a:cs typeface="Tahoma"/>
              </a:rPr>
              <a:t>Your learning from this incident..</a:t>
            </a:r>
          </a:p>
          <a:p>
            <a:pPr marL="114300" indent="-114300" algn="just">
              <a:defRPr/>
            </a:pPr>
            <a:endParaRPr lang="en-US" sz="300" dirty="0">
              <a:solidFill>
                <a:srgbClr val="000000"/>
              </a:solidFill>
              <a:latin typeface="Calibri" panose="020F0502020204030204" pitchFamily="34" charset="0"/>
            </a:endParaRPr>
          </a:p>
          <a:p>
            <a:pPr marL="171450" indent="-171450">
              <a:buFont typeface="Wingdings,Sans-Serif"/>
              <a:buChar char="§"/>
              <a:defRPr/>
            </a:pPr>
            <a:r>
              <a:rPr lang="en-US" sz="1200" dirty="0">
                <a:ea typeface="+mn-lt"/>
                <a:cs typeface="+mn-lt"/>
              </a:rPr>
              <a:t>Always stay alert, keep your eyes on the driving environment and practice defensive driving techniques.</a:t>
            </a:r>
          </a:p>
          <a:p>
            <a:pPr marL="171450" indent="-171450">
              <a:buFont typeface="Wingdings,Sans-Serif"/>
              <a:buChar char="§"/>
              <a:defRPr/>
            </a:pPr>
            <a:r>
              <a:rPr lang="en-US" sz="1200" dirty="0">
                <a:ea typeface="+mn-lt"/>
                <a:cs typeface="+mn-lt"/>
              </a:rPr>
              <a:t> Always adjust your driving speed according to road condition. </a:t>
            </a:r>
          </a:p>
          <a:p>
            <a:pPr marL="171450" indent="-171450">
              <a:buFont typeface="Wingdings,Sans-Serif"/>
              <a:buChar char="§"/>
              <a:defRPr/>
            </a:pPr>
            <a:r>
              <a:rPr lang="en-US" sz="1200" dirty="0">
                <a:ea typeface="+mn-lt"/>
                <a:cs typeface="+mn-lt"/>
              </a:rPr>
              <a:t>Always STOP and assess when normal conditions change</a:t>
            </a:r>
          </a:p>
          <a:p>
            <a:pPr marL="171450" indent="-171450">
              <a:buFont typeface="Wingdings,Sans-Serif"/>
              <a:buChar char="§"/>
              <a:defRPr/>
            </a:pPr>
            <a:r>
              <a:rPr lang="en-US" sz="1200" dirty="0">
                <a:ea typeface="+mn-lt"/>
                <a:cs typeface="+mn-lt"/>
              </a:rPr>
              <a:t>Maintain safe distances from the edge of the roads.</a:t>
            </a:r>
          </a:p>
          <a:p>
            <a:pPr marL="171450" indent="-171450">
              <a:buFont typeface="Wingdings,Sans-Serif"/>
              <a:buChar char="§"/>
              <a:defRPr/>
            </a:pPr>
            <a:r>
              <a:rPr lang="en-US" sz="1200" dirty="0">
                <a:ea typeface="+mn-lt"/>
                <a:cs typeface="+mn-lt"/>
              </a:rPr>
              <a:t>Report any hazards on the route and bad road conditions to the authorities immediately. </a:t>
            </a:r>
          </a:p>
          <a:p>
            <a:pPr marL="171450" indent="-171450">
              <a:buFont typeface="Wingdings,Sans-Serif"/>
              <a:buChar char="§"/>
              <a:defRPr/>
            </a:pPr>
            <a:r>
              <a:rPr lang="en-US" sz="1200" dirty="0">
                <a:ea typeface="+mn-lt"/>
                <a:cs typeface="+mn-lt"/>
              </a:rPr>
              <a:t>Ensure vehicles are checked on daily basis and rectify the defects before trips. </a:t>
            </a:r>
          </a:p>
          <a:p>
            <a:pPr marL="171450" indent="-171450">
              <a:buFont typeface="Wingdings,Sans-Serif"/>
              <a:buChar char="§"/>
              <a:defRPr/>
            </a:pPr>
            <a:r>
              <a:rPr lang="en-US" sz="1200" dirty="0">
                <a:ea typeface="+mn-lt"/>
                <a:cs typeface="+mn-lt"/>
              </a:rPr>
              <a:t>Ensure vehicles are having valid RAS inspections all the time. </a:t>
            </a:r>
          </a:p>
          <a:p>
            <a:pPr marL="171450" indent="-171450">
              <a:buFont typeface="Wingdings,Sans-Serif"/>
              <a:buChar char="§"/>
              <a:defRPr/>
            </a:pPr>
            <a:endParaRPr lang="en-US" sz="1050" dirty="0">
              <a:ea typeface="+mn-lt"/>
              <a:cs typeface="+mn-lt"/>
            </a:endParaRPr>
          </a:p>
          <a:p>
            <a:pPr>
              <a:defRPr/>
            </a:pPr>
            <a:endParaRPr lang="en-US" sz="1050" dirty="0">
              <a:latin typeface="Calibri" panose="020F0502020204030204" pitchFamily="34" charset="0"/>
              <a:cs typeface="Calibri" panose="020F0502020204030204"/>
            </a:endParaRPr>
          </a:p>
          <a:p>
            <a:pPr marL="114300" marR="0" lvl="0" indent="-114300" algn="l" defTabSz="914400" rtl="0" eaLnBrk="1" fontAlgn="auto" latinLnBrk="0" hangingPunct="1">
              <a:lnSpc>
                <a:spcPct val="100000"/>
              </a:lnSpc>
              <a:spcBef>
                <a:spcPts val="0"/>
              </a:spcBef>
              <a:spcAft>
                <a:spcPts val="0"/>
              </a:spcAft>
              <a:buClrTx/>
              <a:buSzTx/>
              <a:tabLst/>
              <a:defRPr/>
            </a:pPr>
            <a:endParaRPr lang="en-US" sz="1050" b="0" i="0" u="none" strike="noStrike" kern="1200" cap="none" spc="0" normalizeH="0" baseline="0" noProof="0" dirty="0">
              <a:ln>
                <a:noFill/>
              </a:ln>
              <a:solidFill>
                <a:prstClr val="black"/>
              </a:solidFill>
              <a:effectLst/>
              <a:uLnTx/>
              <a:uFillTx/>
              <a:latin typeface="Calibri" panose="020F0502020204030204" pitchFamily="34" charset="0"/>
              <a:cs typeface="Tahoma" pitchFamily="34" charset="0"/>
            </a:endParaRPr>
          </a:p>
          <a:p>
            <a:pPr>
              <a:defRPr/>
            </a:pPr>
            <a:endParaRPr lang="en-US" sz="1050" dirty="0">
              <a:solidFill>
                <a:prstClr val="black"/>
              </a:solidFill>
              <a:latin typeface="Calibri" panose="020F0502020204030204" pitchFamily="34" charset="0"/>
              <a:cs typeface="Tahoma" pitchFamily="34" charset="0"/>
            </a:endParaRPr>
          </a:p>
        </p:txBody>
      </p:sp>
      <p:sp>
        <p:nvSpPr>
          <p:cNvPr id="7" name="Rectangle 6">
            <a:extLst>
              <a:ext uri="{FF2B5EF4-FFF2-40B4-BE49-F238E27FC236}">
                <a16:creationId xmlns:a16="http://schemas.microsoft.com/office/drawing/2014/main" id="{C9406DC3-6140-45AE-93A8-1D6947A73029}"/>
              </a:ext>
            </a:extLst>
          </p:cNvPr>
          <p:cNvSpPr/>
          <p:nvPr/>
        </p:nvSpPr>
        <p:spPr>
          <a:xfrm>
            <a:off x="8294647" y="1295352"/>
            <a:ext cx="3748669" cy="2286000"/>
          </a:xfrm>
          <a:prstGeom prst="rect">
            <a:avLst/>
          </a:prstGeom>
          <a:solidFill>
            <a:srgbClr val="C00000"/>
          </a:solidFill>
          <a:ln w="25400" cap="flat" cmpd="sng" algn="ctr">
            <a:solidFill>
              <a:srgbClr val="00CC99">
                <a:shade val="50000"/>
              </a:srgbClr>
            </a:solidFill>
            <a:prstDash val="solid"/>
          </a:ln>
          <a:effectLst/>
        </p:spPr>
        <p:txBody>
          <a:bodyPr lIns="91440" tIns="45720" rIns="91440" bIns="45720" anchor="ctr"/>
          <a:lstStyle/>
          <a:p>
            <a:pPr algn="ctr" eaLnBrk="0" fontAlgn="base" hangingPunct="0">
              <a:spcBef>
                <a:spcPct val="0"/>
              </a:spcBef>
              <a:spcAft>
                <a:spcPct val="0"/>
              </a:spcAft>
              <a:defRPr/>
            </a:pPr>
            <a:r>
              <a:rPr kumimoji="0" lang="en-US" sz="2400" b="0" i="0" u="none" strike="noStrike" kern="0" cap="none" spc="0" normalizeH="0" baseline="0" noProof="0">
                <a:ln>
                  <a:noFill/>
                </a:ln>
                <a:solidFill>
                  <a:srgbClr val="FFFFFF"/>
                </a:solidFill>
                <a:effectLst/>
                <a:uLnTx/>
                <a:uFillTx/>
                <a:latin typeface="Calibri"/>
                <a:cs typeface="Calibri"/>
              </a:rPr>
              <a:t>Photo explaining what was done wrong</a:t>
            </a:r>
            <a:endParaRPr lang="en-US"/>
          </a:p>
        </p:txBody>
      </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615849" y="57912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18</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/10/2021</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HiPo#58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a:t>
            </a:r>
            <a:r>
              <a:rPr lang="en-US" sz="1400" b="1" dirty="0">
                <a:solidFill>
                  <a:prstClr val="black"/>
                </a:solidFill>
                <a:latin typeface="Tahoma" pitchFamily="34" charset="0"/>
              </a:rPr>
              <a:t>: D4P</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523875" y="6332758"/>
            <a:ext cx="849895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Drilling, Logistics, Operation &amp; Construction </a:t>
            </a:r>
            <a:endParaRPr kumimoji="0" lang="en-US" sz="1800" b="1" i="0" u="none" strike="noStrike" kern="1200" cap="none" spc="0" normalizeH="0" baseline="0" noProof="0">
              <a:ln>
                <a:noFill/>
              </a:ln>
              <a:solidFill>
                <a:srgbClr val="0D38B3"/>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pic>
        <p:nvPicPr>
          <p:cNvPr id="2" name="Picture 2">
            <a:extLst>
              <a:ext uri="{FF2B5EF4-FFF2-40B4-BE49-F238E27FC236}">
                <a16:creationId xmlns:a16="http://schemas.microsoft.com/office/drawing/2014/main" id="{DC7A39F5-3E55-4C37-B87D-0FD64297A44A}"/>
              </a:ext>
            </a:extLst>
          </p:cNvPr>
          <p:cNvPicPr>
            <a:picLocks noChangeAspect="1"/>
          </p:cNvPicPr>
          <p:nvPr/>
        </p:nvPicPr>
        <p:blipFill>
          <a:blip r:embed="rId4"/>
          <a:stretch>
            <a:fillRect/>
          </a:stretch>
        </p:blipFill>
        <p:spPr>
          <a:xfrm>
            <a:off x="8292544" y="1292574"/>
            <a:ext cx="3748725" cy="2293224"/>
          </a:xfrm>
          <a:prstGeom prst="rect">
            <a:avLst/>
          </a:prstGeom>
        </p:spPr>
      </p:pic>
      <p:grpSp>
        <p:nvGrpSpPr>
          <p:cNvPr id="22" name="Group 21">
            <a:extLst>
              <a:ext uri="{FF2B5EF4-FFF2-40B4-BE49-F238E27FC236}">
                <a16:creationId xmlns:a16="http://schemas.microsoft.com/office/drawing/2014/main" id="{6D6C1149-05F8-47DC-8053-DBA4A6FBAA7F}"/>
              </a:ext>
            </a:extLst>
          </p:cNvPr>
          <p:cNvGrpSpPr>
            <a:grpSpLocks/>
          </p:cNvGrpSpPr>
          <p:nvPr/>
        </p:nvGrpSpPr>
        <p:grpSpPr bwMode="auto">
          <a:xfrm>
            <a:off x="8686297" y="3133877"/>
            <a:ext cx="195148" cy="245998"/>
            <a:chOff x="11914977" y="3542372"/>
            <a:chExt cx="2287" cy="1855"/>
          </a:xfrm>
        </p:grpSpPr>
        <p:sp>
          <p:nvSpPr>
            <p:cNvPr id="23" name="Line 129">
              <a:extLst>
                <a:ext uri="{FF2B5EF4-FFF2-40B4-BE49-F238E27FC236}">
                  <a16:creationId xmlns:a16="http://schemas.microsoft.com/office/drawing/2014/main" id="{6D8CCF0C-C20D-49C3-8FCB-0D6569DEC836}"/>
                </a:ext>
              </a:extLst>
            </p:cNvPr>
            <p:cNvSpPr>
              <a:spLocks noChangeShapeType="1"/>
            </p:cNvSpPr>
            <p:nvPr/>
          </p:nvSpPr>
          <p:spPr bwMode="auto">
            <a:xfrm>
              <a:off x="11914977" y="3542396"/>
              <a:ext cx="2287" cy="1831"/>
            </a:xfrm>
            <a:prstGeom prst="line">
              <a:avLst/>
            </a:prstGeom>
            <a:noFill/>
            <a:ln w="1333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4" name="Line 130">
              <a:extLst>
                <a:ext uri="{FF2B5EF4-FFF2-40B4-BE49-F238E27FC236}">
                  <a16:creationId xmlns:a16="http://schemas.microsoft.com/office/drawing/2014/main" id="{29AECD52-7C6D-460F-BD2D-CD37CFD7D6FE}"/>
                </a:ext>
              </a:extLst>
            </p:cNvPr>
            <p:cNvSpPr>
              <a:spLocks noChangeShapeType="1"/>
            </p:cNvSpPr>
            <p:nvPr/>
          </p:nvSpPr>
          <p:spPr bwMode="auto">
            <a:xfrm flipV="1">
              <a:off x="11915001" y="3542372"/>
              <a:ext cx="2144" cy="1807"/>
            </a:xfrm>
            <a:prstGeom prst="line">
              <a:avLst/>
            </a:prstGeom>
            <a:noFill/>
            <a:ln w="1333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43" name="Picture 43">
            <a:extLst>
              <a:ext uri="{FF2B5EF4-FFF2-40B4-BE49-F238E27FC236}">
                <a16:creationId xmlns:a16="http://schemas.microsoft.com/office/drawing/2014/main" id="{FBD87D76-162B-4AFD-B978-E37B7EE58055}"/>
              </a:ext>
            </a:extLst>
          </p:cNvPr>
          <p:cNvPicPr>
            <a:picLocks noChangeAspect="1"/>
          </p:cNvPicPr>
          <p:nvPr/>
        </p:nvPicPr>
        <p:blipFill>
          <a:blip r:embed="rId5"/>
          <a:stretch>
            <a:fillRect/>
          </a:stretch>
        </p:blipFill>
        <p:spPr>
          <a:xfrm>
            <a:off x="8299855" y="1295400"/>
            <a:ext cx="935815" cy="2286000"/>
          </a:xfrm>
          <a:prstGeom prst="rect">
            <a:avLst/>
          </a:prstGeom>
        </p:spPr>
      </p:pic>
      <p:grpSp>
        <p:nvGrpSpPr>
          <p:cNvPr id="44" name="Group 43">
            <a:extLst>
              <a:ext uri="{FF2B5EF4-FFF2-40B4-BE49-F238E27FC236}">
                <a16:creationId xmlns:a16="http://schemas.microsoft.com/office/drawing/2014/main" id="{6347CE33-84FD-4397-B8A1-1CF8C4DDAAB7}"/>
              </a:ext>
            </a:extLst>
          </p:cNvPr>
          <p:cNvGrpSpPr>
            <a:grpSpLocks/>
          </p:cNvGrpSpPr>
          <p:nvPr/>
        </p:nvGrpSpPr>
        <p:grpSpPr bwMode="auto">
          <a:xfrm>
            <a:off x="11619702" y="3113747"/>
            <a:ext cx="336550" cy="544513"/>
            <a:chOff x="11629227" y="3256622"/>
            <a:chExt cx="2287" cy="1855"/>
          </a:xfrm>
        </p:grpSpPr>
        <p:sp>
          <p:nvSpPr>
            <p:cNvPr id="51" name="Line 129">
              <a:extLst>
                <a:ext uri="{FF2B5EF4-FFF2-40B4-BE49-F238E27FC236}">
                  <a16:creationId xmlns:a16="http://schemas.microsoft.com/office/drawing/2014/main" id="{D7981A2D-211F-4306-96D7-E545E7DB1C4F}"/>
                </a:ext>
              </a:extLst>
            </p:cNvPr>
            <p:cNvSpPr>
              <a:spLocks noChangeShapeType="1"/>
            </p:cNvSpPr>
            <p:nvPr/>
          </p:nvSpPr>
          <p:spPr bwMode="auto">
            <a:xfrm>
              <a:off x="11629227" y="3256646"/>
              <a:ext cx="2287" cy="1831"/>
            </a:xfrm>
            <a:prstGeom prst="line">
              <a:avLst/>
            </a:prstGeom>
            <a:noFill/>
            <a:ln w="1333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2" name="Line 130">
              <a:extLst>
                <a:ext uri="{FF2B5EF4-FFF2-40B4-BE49-F238E27FC236}">
                  <a16:creationId xmlns:a16="http://schemas.microsoft.com/office/drawing/2014/main" id="{55992502-9236-46EB-91BE-3B6DA9CB983D}"/>
                </a:ext>
              </a:extLst>
            </p:cNvPr>
            <p:cNvSpPr>
              <a:spLocks noChangeShapeType="1"/>
            </p:cNvSpPr>
            <p:nvPr/>
          </p:nvSpPr>
          <p:spPr bwMode="auto">
            <a:xfrm flipV="1">
              <a:off x="11629251" y="3256622"/>
              <a:ext cx="2144" cy="1807"/>
            </a:xfrm>
            <a:prstGeom prst="line">
              <a:avLst/>
            </a:prstGeom>
            <a:noFill/>
            <a:ln w="1333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a:solidFill>
                  <a:srgbClr val="00B050"/>
                </a:solidFill>
                <a:ea typeface="MS PGothic" pitchFamily="34" charset="-128"/>
              </a:rPr>
            </a:br>
            <a:br>
              <a:rPr lang="en-GB" sz="2200" b="1">
                <a:solidFill>
                  <a:srgbClr val="00B050"/>
                </a:solidFill>
                <a:ea typeface="MS PGothic" pitchFamily="34" charset="-128"/>
              </a:rPr>
            </a:br>
            <a:br>
              <a:rPr lang="en-GB" sz="2200" b="1">
                <a:solidFill>
                  <a:srgbClr val="00B050"/>
                </a:solidFill>
                <a:ea typeface="MS PGothic" pitchFamily="34" charset="-128"/>
              </a:rPr>
            </a:br>
            <a:r>
              <a:rPr lang="en-GB" sz="2700" b="1">
                <a:solidFill>
                  <a:srgbClr val="00B050"/>
                </a:solidFill>
                <a:ea typeface="MS PGothic" pitchFamily="34" charset="-128"/>
              </a:rPr>
              <a:t>Management self audit </a:t>
            </a:r>
            <a:br>
              <a:rPr lang="en-GB" sz="2700" b="1">
                <a:solidFill>
                  <a:srgbClr val="00B050"/>
                </a:solidFill>
                <a:ea typeface="MS PGothic" pitchFamily="34" charset="-128"/>
              </a:rPr>
            </a:br>
            <a:br>
              <a:rPr lang="en-GB" sz="2200" b="1">
                <a:solidFill>
                  <a:srgbClr val="00B050"/>
                </a:solidFill>
                <a:ea typeface="MS PGothic" pitchFamily="34" charset="-128"/>
              </a:rPr>
            </a:br>
            <a:endParaRPr lang="en-US"/>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4" name="Rectangle 8">
            <a:extLst>
              <a:ext uri="{FF2B5EF4-FFF2-40B4-BE49-F238E27FC236}">
                <a16:creationId xmlns:a16="http://schemas.microsoft.com/office/drawing/2014/main" id="{8D0D5A8F-7B19-49E6-B6F1-6FA959CC67B8}"/>
              </a:ext>
            </a:extLst>
          </p:cNvPr>
          <p:cNvSpPr>
            <a:spLocks noChangeArrowheads="1"/>
          </p:cNvSpPr>
          <p:nvPr/>
        </p:nvSpPr>
        <p:spPr bwMode="auto">
          <a:xfrm>
            <a:off x="609134" y="525721"/>
            <a:ext cx="11506666" cy="338554"/>
          </a:xfrm>
          <a:prstGeom prst="rect">
            <a:avLst/>
          </a:prstGeom>
          <a:noFill/>
          <a:ln w="9525">
            <a:noFill/>
            <a:miter lim="800000"/>
            <a:headEnd/>
            <a:tailEnd/>
          </a:ln>
        </p:spPr>
        <p:txBody>
          <a:bodyPr wrap="square">
            <a:spAutoFit/>
          </a:bodyPr>
          <a:lstStyle/>
          <a:p>
            <a:pPr marL="114300" lvl="0" indent="-114300" algn="just">
              <a:defRPr/>
            </a:pPr>
            <a:r>
              <a:rPr lang="en-GB" sz="1400" b="1" dirty="0">
                <a:latin typeface="Tahoma" pitchFamily="34" charset="0"/>
              </a:rPr>
              <a:t>Date:</a:t>
            </a:r>
            <a:r>
              <a:rPr lang="en-GB" sz="1200" b="1" dirty="0">
                <a:latin typeface="Tahoma" pitchFamily="34" charset="0"/>
              </a:rPr>
              <a:t>18/10/2021</a:t>
            </a:r>
            <a:r>
              <a:rPr lang="en-US" sz="1200" b="1" dirty="0">
                <a:latin typeface="Tahoma" pitchFamily="34" charset="0"/>
              </a:rPr>
              <a:t>         </a:t>
            </a:r>
            <a:r>
              <a:rPr lang="en-US" sz="1400" b="1" dirty="0">
                <a:latin typeface="Tahoma" pitchFamily="34" charset="0"/>
              </a:rPr>
              <a:t>Incident title: </a:t>
            </a:r>
            <a:r>
              <a:rPr lang="en-US" sz="1200" b="1" dirty="0">
                <a:latin typeface="Tahoma" pitchFamily="34" charset="0"/>
              </a:rPr>
              <a:t>HiPo#58          </a:t>
            </a:r>
            <a:r>
              <a:rPr lang="en-US" sz="1400" b="1" dirty="0">
                <a:latin typeface="Tahoma" pitchFamily="34" charset="0"/>
              </a:rPr>
              <a:t>Pattern:</a:t>
            </a:r>
            <a:r>
              <a:rPr lang="en-US" sz="1200" b="1" dirty="0">
                <a:latin typeface="Tahoma" pitchFamily="34" charset="0"/>
              </a:rPr>
              <a:t> MVI. </a:t>
            </a:r>
            <a:r>
              <a:rPr lang="en-US" sz="1600" b="1" dirty="0">
                <a:latin typeface="Tahoma" pitchFamily="34" charset="0"/>
              </a:rPr>
              <a:t>           </a:t>
            </a:r>
            <a:r>
              <a:rPr lang="en-US" sz="1400" b="1" dirty="0">
                <a:latin typeface="Tahoma" pitchFamily="34" charset="0"/>
              </a:rPr>
              <a:t>Potential severity: D4P</a:t>
            </a:r>
            <a:r>
              <a:rPr lang="en-US" sz="1600" b="1" dirty="0">
                <a:latin typeface="Tahoma" pitchFamily="34" charset="0"/>
              </a:rPr>
              <a:t>  </a:t>
            </a:r>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4" y="2025701"/>
            <a:ext cx="10928195" cy="3985706"/>
          </a:xfrm>
          <a:prstGeom prst="rect">
            <a:avLst/>
          </a:prstGeom>
        </p:spPr>
        <p:txBody>
          <a:bodyPr wrap="square">
            <a:spAutoFit/>
          </a:bodyPr>
          <a:lstStyle/>
          <a:p>
            <a:pPr marL="342900" indent="-342900">
              <a:defRPr/>
            </a:pPr>
            <a:r>
              <a:rPr lang="en-US" b="1" dirty="0">
                <a:latin typeface="Tahoma" pitchFamily="34" charset="0"/>
              </a:rPr>
              <a:t>Confirm the following:</a:t>
            </a: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2400" dirty="0">
                <a:solidFill>
                  <a:srgbClr val="0033CC"/>
                </a:solidFill>
                <a:latin typeface="Calibri" panose="020F0502020204030204" pitchFamily="34" charset="0"/>
                <a:sym typeface="Wingdings" pitchFamily="2" charset="2"/>
              </a:rPr>
              <a:t>Do you ensure all vehicles compliant, in good condition, inspected before every trip with a valid RAS inspection? Is management following up for compliance?</a:t>
            </a:r>
          </a:p>
          <a:p>
            <a:pPr marL="342900" indent="-342900">
              <a:buFont typeface="+mj-lt"/>
              <a:buAutoNum type="arabicPeriod"/>
              <a:defRPr/>
            </a:pPr>
            <a:r>
              <a:rPr lang="en-US" sz="2400" dirty="0">
                <a:solidFill>
                  <a:srgbClr val="0033CC"/>
                </a:solidFill>
                <a:latin typeface="Calibri" panose="020F0502020204030204" pitchFamily="34" charset="0"/>
                <a:sym typeface="Wingdings" pitchFamily="2" charset="2"/>
              </a:rPr>
              <a:t>Do you ensure roads inspected and approved for use in operations? Are all non-completed roads closed?</a:t>
            </a:r>
          </a:p>
          <a:p>
            <a:pPr>
              <a:defRPr/>
            </a:pPr>
            <a:r>
              <a:rPr lang="en-US" sz="2400" dirty="0">
                <a:solidFill>
                  <a:srgbClr val="0033CC"/>
                </a:solidFill>
                <a:latin typeface="Calibri" panose="020F0502020204030204" pitchFamily="34" charset="0"/>
                <a:sym typeface="Wingdings" pitchFamily="2" charset="2"/>
              </a:rPr>
              <a:t>3. Do you ensure  to conduct an RHA and installed all appropriate sign boards to define the route to the location?</a:t>
            </a:r>
          </a:p>
          <a:p>
            <a:pPr>
              <a:defRPr/>
            </a:pPr>
            <a:r>
              <a:rPr lang="en-US" sz="2400" dirty="0">
                <a:solidFill>
                  <a:srgbClr val="0033CC"/>
                </a:solidFill>
                <a:latin typeface="Calibri" panose="020F0502020204030204" pitchFamily="34" charset="0"/>
                <a:sym typeface="Wingdings" pitchFamily="2" charset="2"/>
              </a:rPr>
              <a:t>4. Do you ensure are exercising empowerment to STOP  if road conditions change or vehicle is not compliant?</a:t>
            </a: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92731</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321ABF-6825-4616-89B4-2F34FB24B22B}"/>
</file>

<file path=customXml/itemProps2.xml><?xml version="1.0" encoding="utf-8"?>
<ds:datastoreItem xmlns:ds="http://schemas.openxmlformats.org/officeDocument/2006/customXml" ds:itemID="{ECEB1FCF-0E89-482E-A62E-598FF58845D8}">
  <ds:schemaRefs>
    <ds:schemaRef ds:uri="f500d56d-ccbc-400f-8584-4ca0b8bf1a9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5082</TotalTime>
  <Words>698</Words>
  <Application>Microsoft Office PowerPoint</Application>
  <PresentationFormat>Widescreen</PresentationFormat>
  <Paragraphs>61</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Calibri Light</vt:lpstr>
      <vt:lpstr>Tahoma</vt:lpstr>
      <vt:lpstr>Times New Roman</vt:lpstr>
      <vt:lpstr>Wingdings</vt:lpstr>
      <vt:lpstr>Wingdings,Sans-Serif</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QAQC HiPo#58 SLB_</dc:title>
  <dc:creator>nazar@umsoman.com</dc:creator>
  <cp:lastModifiedBy>Balushi, Sumaiya MSE36</cp:lastModifiedBy>
  <cp:revision>92</cp:revision>
  <dcterms:created xsi:type="dcterms:W3CDTF">2018-09-24T07:27:56Z</dcterms:created>
  <dcterms:modified xsi:type="dcterms:W3CDTF">2022-09-28T07:23:39Z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y fmtid="{D5CDD505-2E9C-101B-9397-08002B2CF9AE}" pid="3" name="MSIP_Label_585f1f62-8d2b-4457-869c-0a13c6549635_Enabled">
    <vt:lpwstr>True</vt:lpwstr>
  </property>
  <property fmtid="{D5CDD505-2E9C-101B-9397-08002B2CF9AE}" pid="4" name="MSIP_Label_585f1f62-8d2b-4457-869c-0a13c6549635_SiteId">
    <vt:lpwstr>41ff26dc-250f-4b13-8981-739be8610c21</vt:lpwstr>
  </property>
  <property fmtid="{D5CDD505-2E9C-101B-9397-08002B2CF9AE}" pid="5" name="MSIP_Label_585f1f62-8d2b-4457-869c-0a13c6549635_Owner">
    <vt:lpwstr>HAbri14@slb.com</vt:lpwstr>
  </property>
  <property fmtid="{D5CDD505-2E9C-101B-9397-08002B2CF9AE}" pid="6" name="MSIP_Label_585f1f62-8d2b-4457-869c-0a13c6549635_SetDate">
    <vt:lpwstr>2021-10-24T13:24:11.0500031Z</vt:lpwstr>
  </property>
  <property fmtid="{D5CDD505-2E9C-101B-9397-08002B2CF9AE}" pid="7" name="MSIP_Label_585f1f62-8d2b-4457-869c-0a13c6549635_Name">
    <vt:lpwstr>Private</vt:lpwstr>
  </property>
  <property fmtid="{D5CDD505-2E9C-101B-9397-08002B2CF9AE}" pid="8" name="MSIP_Label_585f1f62-8d2b-4457-869c-0a13c6549635_Application">
    <vt:lpwstr>Microsoft Azure Information Protection</vt:lpwstr>
  </property>
  <property fmtid="{D5CDD505-2E9C-101B-9397-08002B2CF9AE}" pid="9" name="MSIP_Label_585f1f62-8d2b-4457-869c-0a13c6549635_ActionId">
    <vt:lpwstr>acfabaad-bbf2-41d6-9d80-9a36f48dc426</vt:lpwstr>
  </property>
  <property fmtid="{D5CDD505-2E9C-101B-9397-08002B2CF9AE}" pid="10" name="MSIP_Label_585f1f62-8d2b-4457-869c-0a13c6549635_Extended_MSFT_Method">
    <vt:lpwstr>Automatic</vt:lpwstr>
  </property>
  <property fmtid="{D5CDD505-2E9C-101B-9397-08002B2CF9AE}" pid="11" name="MSIP_Label_8bb759f6-5337-4dc5-b19b-e74b6da11f8f_Enabled">
    <vt:lpwstr>True</vt:lpwstr>
  </property>
  <property fmtid="{D5CDD505-2E9C-101B-9397-08002B2CF9AE}" pid="12" name="MSIP_Label_8bb759f6-5337-4dc5-b19b-e74b6da11f8f_SiteId">
    <vt:lpwstr>41ff26dc-250f-4b13-8981-739be8610c21</vt:lpwstr>
  </property>
  <property fmtid="{D5CDD505-2E9C-101B-9397-08002B2CF9AE}" pid="13" name="MSIP_Label_8bb759f6-5337-4dc5-b19b-e74b6da11f8f_Owner">
    <vt:lpwstr>HAbri14@slb.com</vt:lpwstr>
  </property>
  <property fmtid="{D5CDD505-2E9C-101B-9397-08002B2CF9AE}" pid="14" name="MSIP_Label_8bb759f6-5337-4dc5-b19b-e74b6da11f8f_SetDate">
    <vt:lpwstr>2021-10-24T13:24:11.0500031Z</vt:lpwstr>
  </property>
  <property fmtid="{D5CDD505-2E9C-101B-9397-08002B2CF9AE}" pid="15" name="MSIP_Label_8bb759f6-5337-4dc5-b19b-e74b6da11f8f_Name">
    <vt:lpwstr>Internal</vt:lpwstr>
  </property>
  <property fmtid="{D5CDD505-2E9C-101B-9397-08002B2CF9AE}" pid="16" name="MSIP_Label_8bb759f6-5337-4dc5-b19b-e74b6da11f8f_Application">
    <vt:lpwstr>Microsoft Azure Information Protection</vt:lpwstr>
  </property>
  <property fmtid="{D5CDD505-2E9C-101B-9397-08002B2CF9AE}" pid="17" name="MSIP_Label_8bb759f6-5337-4dc5-b19b-e74b6da11f8f_ActionId">
    <vt:lpwstr>acfabaad-bbf2-41d6-9d80-9a36f48dc426</vt:lpwstr>
  </property>
  <property fmtid="{D5CDD505-2E9C-101B-9397-08002B2CF9AE}" pid="18" name="MSIP_Label_8bb759f6-5337-4dc5-b19b-e74b6da11f8f_Parent">
    <vt:lpwstr>585f1f62-8d2b-4457-869c-0a13c6549635</vt:lpwstr>
  </property>
  <property fmtid="{D5CDD505-2E9C-101B-9397-08002B2CF9AE}" pid="19" name="MSIP_Label_8bb759f6-5337-4dc5-b19b-e74b6da11f8f_Extended_MSFT_Method">
    <vt:lpwstr>Automatic</vt:lpwstr>
  </property>
  <property fmtid="{D5CDD505-2E9C-101B-9397-08002B2CF9AE}" pid="20" name="Sensitivity">
    <vt:lpwstr>Private Internal</vt:lpwstr>
  </property>
</Properties>
</file>