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5" r:id="rId2"/>
    <p:sldId id="28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7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05/01/2017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05/01/2017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05/01/2017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05/01/2017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05/01/2017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0999" y="863054"/>
            <a:ext cx="5562601" cy="5124480"/>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GB" sz="1400" b="1" dirty="0" smtClean="0">
                <a:solidFill>
                  <a:srgbClr val="333399"/>
                </a:solidFill>
                <a:latin typeface="Tahoma" pitchFamily="34" charset="0"/>
              </a:rPr>
              <a:t>09.07.2016</a:t>
            </a:r>
            <a:r>
              <a:rPr lang="en-US" sz="1400" b="1" dirty="0" smtClean="0">
                <a:solidFill>
                  <a:srgbClr val="333399"/>
                </a:solidFill>
                <a:latin typeface="Tahoma" pitchFamily="34" charset="0"/>
              </a:rPr>
              <a:t>	Incident title: LTI</a:t>
            </a:r>
            <a:endParaRPr lang="en-US" sz="1400" b="1" dirty="0">
              <a:solidFill>
                <a:srgbClr val="333399"/>
              </a:solidFill>
              <a:latin typeface="Tahoma" pitchFamily="34" charset="0"/>
            </a:endParaRPr>
          </a:p>
          <a:p>
            <a:pPr marL="114300" indent="-114300" algn="just">
              <a:defRPr/>
            </a:pPr>
            <a:endParaRPr lang="en-US" sz="6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a:r>
              <a:rPr lang="en-GB" sz="1400" dirty="0" smtClean="0">
                <a:latin typeface="+mj-lt"/>
                <a:ea typeface="Tahoma" pitchFamily="34" charset="0"/>
                <a:cs typeface="Tahoma" pitchFamily="34" charset="0"/>
              </a:rPr>
              <a:t>A Truck Helper and 2 Rig Move helpers (RMH) were in the process of removing the security web belts and chain binders from an open drill collar skid. The RMH’s loosened the chain binder at rear of skid and released tension to the web belt holding 2 of the drill collars. As the tension was released, the inner collar started to roll and crushed the RMH left foot.</a:t>
            </a:r>
            <a:endParaRPr lang="en-US" sz="1400" dirty="0" smtClean="0">
              <a:latin typeface="+mj-lt"/>
              <a:ea typeface="Tahoma" pitchFamily="34" charset="0"/>
              <a:cs typeface="Tahoma" pitchFamily="34" charset="0"/>
            </a:endParaRPr>
          </a:p>
          <a:p>
            <a:pPr marL="114300" indent="-114300" algn="just">
              <a:defRPr/>
            </a:pPr>
            <a:endParaRPr lang="en-US" sz="1600" b="1" dirty="0" smtClean="0">
              <a:solidFill>
                <a:srgbClr val="333399"/>
              </a:solidFill>
              <a:latin typeface="Tahoma"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r>
              <a:rPr lang="en-US" sz="1600" b="1" dirty="0" smtClean="0">
                <a:solidFill>
                  <a:srgbClr val="333399"/>
                </a:solidFill>
                <a:latin typeface="Tahoma" pitchFamily="34" charset="0"/>
              </a:rPr>
              <a:t>..</a:t>
            </a:r>
            <a:endParaRPr lang="en-US" sz="1600" b="1" dirty="0">
              <a:solidFill>
                <a:srgbClr val="333399"/>
              </a:solidFill>
              <a:latin typeface="Tahoma" pitchFamily="34" charset="0"/>
            </a:endParaRPr>
          </a:p>
          <a:p>
            <a:pPr marL="171450" indent="-171450" algn="just">
              <a:buFont typeface="Arial" pitchFamily="34" charset="0"/>
              <a:buChar char="•"/>
              <a:defRPr/>
            </a:pPr>
            <a:r>
              <a:rPr lang="en-US" sz="1400" dirty="0" smtClean="0">
                <a:latin typeface="+mj-lt"/>
                <a:ea typeface="Tahoma" pitchFamily="34" charset="0"/>
                <a:cs typeface="Tahoma" pitchFamily="34" charset="0"/>
              </a:rPr>
              <a:t>A supervisor must always be present during  each securing, releasing , </a:t>
            </a:r>
            <a:r>
              <a:rPr lang="en-US" sz="1400" dirty="0" smtClean="0">
                <a:latin typeface="+mj-lt"/>
                <a:ea typeface="Tahoma" pitchFamily="34" charset="0"/>
                <a:cs typeface="Tahoma" pitchFamily="34" charset="0"/>
              </a:rPr>
              <a:t>loading/unloading activity.</a:t>
            </a:r>
            <a:endParaRPr lang="en-US" sz="1400" dirty="0" smtClean="0">
              <a:latin typeface="+mj-lt"/>
              <a:ea typeface="Tahoma" pitchFamily="34" charset="0"/>
              <a:cs typeface="Tahoma" pitchFamily="34" charset="0"/>
            </a:endParaRPr>
          </a:p>
          <a:p>
            <a:pPr marL="171450" indent="-171450" algn="just">
              <a:buFont typeface="Arial" pitchFamily="34" charset="0"/>
              <a:buChar char="•"/>
              <a:defRPr/>
            </a:pPr>
            <a:r>
              <a:rPr lang="en-US" sz="1400" dirty="0" smtClean="0">
                <a:latin typeface="+mj-lt"/>
                <a:ea typeface="Tahoma" pitchFamily="34" charset="0"/>
                <a:cs typeface="Tahoma" pitchFamily="34" charset="0"/>
              </a:rPr>
              <a:t>Do not change load security processes without </a:t>
            </a:r>
            <a:r>
              <a:rPr lang="en-US" sz="1400" dirty="0" smtClean="0">
                <a:latin typeface="+mj-lt"/>
                <a:ea typeface="Tahoma" pitchFamily="34" charset="0"/>
                <a:cs typeface="Tahoma" pitchFamily="34" charset="0"/>
              </a:rPr>
              <a:t>authority.</a:t>
            </a:r>
            <a:endParaRPr lang="en-US" sz="1400" dirty="0" smtClean="0">
              <a:latin typeface="+mj-lt"/>
              <a:ea typeface="Tahoma" pitchFamily="34" charset="0"/>
              <a:cs typeface="Tahoma" pitchFamily="34" charset="0"/>
            </a:endParaRPr>
          </a:p>
          <a:p>
            <a:pPr marL="171450" indent="-171450" algn="just">
              <a:buFont typeface="Arial" pitchFamily="34" charset="0"/>
              <a:buChar char="•"/>
              <a:defRPr/>
            </a:pPr>
            <a:r>
              <a:rPr lang="en-US" sz="1400" dirty="0" smtClean="0">
                <a:latin typeface="+mj-lt"/>
                <a:ea typeface="Tahoma" pitchFamily="34" charset="0"/>
                <a:cs typeface="Tahoma" pitchFamily="34" charset="0"/>
              </a:rPr>
              <a:t>Do not stand inside pipe skid bins </a:t>
            </a:r>
            <a:r>
              <a:rPr lang="en-US" sz="1400" dirty="0" smtClean="0">
                <a:latin typeface="+mj-lt"/>
                <a:ea typeface="Tahoma" pitchFamily="34" charset="0"/>
                <a:cs typeface="Tahoma" pitchFamily="34" charset="0"/>
              </a:rPr>
              <a:t>– in “line </a:t>
            </a:r>
            <a:r>
              <a:rPr lang="en-US" sz="1400" dirty="0" smtClean="0">
                <a:latin typeface="+mj-lt"/>
                <a:ea typeface="Tahoma" pitchFamily="34" charset="0"/>
                <a:cs typeface="Tahoma" pitchFamily="34" charset="0"/>
              </a:rPr>
              <a:t>of </a:t>
            </a:r>
            <a:r>
              <a:rPr lang="en-US" sz="1400" dirty="0" smtClean="0">
                <a:latin typeface="+mj-lt"/>
                <a:ea typeface="Tahoma" pitchFamily="34" charset="0"/>
                <a:cs typeface="Tahoma" pitchFamily="34" charset="0"/>
              </a:rPr>
              <a:t>fire”.</a:t>
            </a:r>
            <a:endParaRPr lang="en-US" sz="1400" dirty="0" smtClean="0">
              <a:latin typeface="+mj-lt"/>
              <a:ea typeface="Tahoma" pitchFamily="34" charset="0"/>
              <a:cs typeface="Tahoma" pitchFamily="34" charset="0"/>
            </a:endParaRPr>
          </a:p>
          <a:p>
            <a:pPr marL="171450" indent="-171450" algn="just">
              <a:buFont typeface="Arial" pitchFamily="34" charset="0"/>
              <a:buChar char="•"/>
              <a:defRPr/>
            </a:pPr>
            <a:r>
              <a:rPr lang="en-US" sz="1400" dirty="0" smtClean="0">
                <a:latin typeface="+mj-lt"/>
                <a:ea typeface="Tahoma" pitchFamily="34" charset="0"/>
                <a:cs typeface="Tahoma" pitchFamily="34" charset="0"/>
              </a:rPr>
              <a:t>Load restraint should be accessible from ground level wherever </a:t>
            </a:r>
            <a:r>
              <a:rPr lang="en-US" sz="1400" dirty="0" smtClean="0">
                <a:latin typeface="+mj-lt"/>
                <a:ea typeface="Tahoma" pitchFamily="34" charset="0"/>
                <a:cs typeface="Tahoma" pitchFamily="34" charset="0"/>
              </a:rPr>
              <a:t>possible.</a:t>
            </a:r>
            <a:endParaRPr lang="en-US" sz="1400" dirty="0" smtClean="0">
              <a:latin typeface="+mj-lt"/>
              <a:ea typeface="Tahoma" pitchFamily="34" charset="0"/>
              <a:cs typeface="Tahoma" pitchFamily="34" charset="0"/>
            </a:endParaRPr>
          </a:p>
          <a:p>
            <a:pPr marL="171450" indent="-171450" algn="just">
              <a:buFont typeface="Arial" pitchFamily="34" charset="0"/>
              <a:buChar char="•"/>
              <a:defRPr/>
            </a:pPr>
            <a:r>
              <a:rPr lang="en-US" sz="1400" dirty="0">
                <a:latin typeface="+mj-lt"/>
                <a:ea typeface="Tahoma" pitchFamily="34" charset="0"/>
                <a:cs typeface="Tahoma" pitchFamily="34" charset="0"/>
              </a:rPr>
              <a:t>Loose loads in skids must be </a:t>
            </a:r>
            <a:r>
              <a:rPr lang="en-US" sz="1400" dirty="0" smtClean="0">
                <a:latin typeface="+mj-lt"/>
                <a:ea typeface="Tahoma" pitchFamily="34" charset="0"/>
                <a:cs typeface="Tahoma" pitchFamily="34" charset="0"/>
              </a:rPr>
              <a:t>secured to the skid.</a:t>
            </a:r>
          </a:p>
          <a:p>
            <a:pPr marL="171450" indent="-171450" algn="just">
              <a:buFont typeface="Arial" pitchFamily="34" charset="0"/>
              <a:buChar char="•"/>
              <a:defRPr/>
            </a:pPr>
            <a:r>
              <a:rPr lang="en-US" sz="1400" dirty="0" smtClean="0">
                <a:latin typeface="+mj-lt"/>
                <a:ea typeface="Tahoma" pitchFamily="34" charset="0"/>
                <a:cs typeface="Tahoma" pitchFamily="34" charset="0"/>
              </a:rPr>
              <a:t>Load restraint for skids must pass over the skid pad eyes; to secure the skid to the truck.</a:t>
            </a:r>
          </a:p>
          <a:p>
            <a:pPr marL="171450" indent="-171450" algn="just">
              <a:buFont typeface="Arial" pitchFamily="34" charset="0"/>
              <a:buChar char="•"/>
              <a:defRPr/>
            </a:pPr>
            <a:r>
              <a:rPr lang="en-US" sz="1400" dirty="0" smtClean="0">
                <a:latin typeface="+mj-lt"/>
                <a:ea typeface="Tahoma" pitchFamily="34" charset="0"/>
                <a:cs typeface="Tahoma" pitchFamily="34" charset="0"/>
              </a:rPr>
              <a:t>Never use the same load restraint to secure the load to the skid and the skid to the truck. </a:t>
            </a:r>
          </a:p>
          <a:p>
            <a:pPr marL="171450" indent="-171450" algn="just">
              <a:buFont typeface="Arial" pitchFamily="34" charset="0"/>
              <a:buChar char="•"/>
              <a:defRPr/>
            </a:pPr>
            <a:r>
              <a:rPr lang="en-US" sz="1400" dirty="0" smtClean="0">
                <a:latin typeface="+mj-lt"/>
                <a:ea typeface="Tahoma" pitchFamily="34" charset="0"/>
                <a:cs typeface="Tahoma" pitchFamily="34" charset="0"/>
              </a:rPr>
              <a:t>Do not use chains to secure </a:t>
            </a:r>
            <a:r>
              <a:rPr lang="en-US" sz="1400" dirty="0" smtClean="0">
                <a:latin typeface="+mj-lt"/>
                <a:ea typeface="Tahoma" pitchFamily="34" charset="0"/>
                <a:cs typeface="Tahoma" pitchFamily="34" charset="0"/>
              </a:rPr>
              <a:t>pipes.</a:t>
            </a:r>
            <a:endParaRPr lang="en-US" sz="1400" dirty="0" smtClean="0">
              <a:latin typeface="+mj-lt"/>
              <a:ea typeface="Tahoma" pitchFamily="34"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685800" y="5986046"/>
            <a:ext cx="4419600" cy="338554"/>
          </a:xfrm>
          <a:prstGeom prst="rect">
            <a:avLst/>
          </a:prstGeom>
          <a:solidFill>
            <a:schemeClr val="tx2"/>
          </a:solidFill>
          <a:ln w="9525">
            <a:noFill/>
            <a:miter lim="800000"/>
            <a:headEnd/>
            <a:tailEnd/>
          </a:ln>
        </p:spPr>
        <p:txBody>
          <a:bodyPr wrap="square">
            <a:spAutoFit/>
          </a:bodyPr>
          <a:lstStyle/>
          <a:p>
            <a:pPr algn="ctr"/>
            <a:r>
              <a:rPr lang="en-US" sz="1600" b="1" dirty="0" smtClean="0">
                <a:solidFill>
                  <a:srgbClr val="FFFF00"/>
                </a:solidFill>
                <a:latin typeface="Tahoma" pitchFamily="34" charset="0"/>
              </a:rPr>
              <a:t>Do not stand in the LINE OF FIRE</a:t>
            </a:r>
            <a:endParaRPr lang="en-US" sz="1600" b="1" dirty="0">
              <a:solidFill>
                <a:srgbClr val="FFFF00"/>
              </a:solidFill>
              <a:latin typeface="Tahoma"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7" name="Picture 16" descr="C:\Users\fahhse\Desktop\HSE as on May 2016\Incidents\2016\July 2016\09072016_Foot crushed between drill collars\Photos\Others\20160712_10325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19800" y="1066800"/>
            <a:ext cx="2667000" cy="2429933"/>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 name="Group 131"/>
          <p:cNvGrpSpPr>
            <a:grpSpLocks/>
          </p:cNvGrpSpPr>
          <p:nvPr/>
        </p:nvGrpSpPr>
        <p:grpSpPr bwMode="auto">
          <a:xfrm>
            <a:off x="79248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2" name="TextBox 11"/>
          <p:cNvSpPr txBox="1"/>
          <p:nvPr/>
        </p:nvSpPr>
        <p:spPr>
          <a:xfrm>
            <a:off x="6019800" y="3886200"/>
            <a:ext cx="2438400" cy="1200329"/>
          </a:xfrm>
          <a:prstGeom prst="rect">
            <a:avLst/>
          </a:prstGeom>
          <a:noFill/>
        </p:spPr>
        <p:txBody>
          <a:bodyPr wrap="square" rtlCol="0">
            <a:spAutoFit/>
          </a:bodyPr>
          <a:lstStyle/>
          <a:p>
            <a:r>
              <a:rPr lang="en-US" dirty="0" smtClean="0"/>
              <a:t>Picture of correct process still being sought</a:t>
            </a:r>
            <a:endParaRPr lang="en-GB" dirty="0"/>
          </a:p>
        </p:txBody>
      </p:sp>
      <p:pic>
        <p:nvPicPr>
          <p:cNvPr id="1026" name="Picture 2" descr="\\10.151.10.36\01 hse\PRIVATE\BE_HSE_Incident Management_2016\07.Jul\20160709 TOCO LTI RIG 54\06 - Photos\20160802_155654.jpg"/>
          <p:cNvPicPr>
            <a:picLocks noChangeAspect="1" noChangeArrowheads="1"/>
          </p:cNvPicPr>
          <p:nvPr/>
        </p:nvPicPr>
        <p:blipFill>
          <a:blip r:embed="rId4" cstate="print"/>
          <a:srcRect/>
          <a:stretch>
            <a:fillRect/>
          </a:stretch>
        </p:blipFill>
        <p:spPr bwMode="auto">
          <a:xfrm>
            <a:off x="6019800" y="3657600"/>
            <a:ext cx="2667000" cy="2014538"/>
          </a:xfrm>
          <a:prstGeom prst="rect">
            <a:avLst/>
          </a:prstGeom>
          <a:noFill/>
        </p:spPr>
      </p:pic>
      <p:sp>
        <p:nvSpPr>
          <p:cNvPr id="26634" name="Freeform 132"/>
          <p:cNvSpPr>
            <a:spLocks/>
          </p:cNvSpPr>
          <p:nvPr/>
        </p:nvSpPr>
        <p:spPr bwMode="auto">
          <a:xfrm>
            <a:off x="8001000" y="5029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4" name="TextBox 16"/>
          <p:cNvSpPr txBox="1">
            <a:spLocks noChangeArrowheads="1"/>
          </p:cNvSpPr>
          <p:nvPr/>
        </p:nvSpPr>
        <p:spPr bwMode="auto">
          <a:xfrm>
            <a:off x="5943600" y="5791200"/>
            <a:ext cx="2743200" cy="461665"/>
          </a:xfrm>
          <a:prstGeom prst="rect">
            <a:avLst/>
          </a:prstGeom>
          <a:noFill/>
          <a:ln w="9525">
            <a:noFill/>
            <a:miter lim="800000"/>
            <a:headEnd/>
            <a:tailEnd/>
          </a:ln>
        </p:spPr>
        <p:txBody>
          <a:bodyPr wrap="square">
            <a:spAutoFit/>
          </a:bodyPr>
          <a:lstStyle/>
          <a:p>
            <a:pPr algn="ctr" eaLnBrk="1" hangingPunct="1"/>
            <a:r>
              <a:rPr lang="en-US" sz="1200" dirty="0" smtClean="0">
                <a:latin typeface="Tahoma" pitchFamily="34" charset="0"/>
              </a:rPr>
              <a:t>Chain lashed to outside of skid over the pad eyes</a:t>
            </a:r>
            <a:endParaRPr lang="en-US" sz="1200" dirty="0">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058150" cy="3447098"/>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lgn="just"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a:t>
            </a:r>
            <a:r>
              <a:rPr lang="en-US" sz="1600" b="1" dirty="0" smtClean="0">
                <a:solidFill>
                  <a:srgbClr val="FF0000"/>
                </a:solidFill>
                <a:latin typeface="Tahoma" pitchFamily="34" charset="0"/>
              </a:rPr>
              <a:t>below.</a:t>
            </a:r>
            <a:endParaRPr lang="en-US" sz="1600" b="1" dirty="0">
              <a:solidFill>
                <a:srgbClr val="FF0000"/>
              </a:solidFill>
              <a:latin typeface="Tahoma" pitchFamily="34" charset="0"/>
            </a:endParaRP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FF"/>
              </a:solidFill>
              <a:latin typeface="+mj-lt"/>
            </a:endParaRPr>
          </a:p>
          <a:p>
            <a:pPr marL="342900" indent="-342900">
              <a:buFont typeface="+mj-lt"/>
              <a:buAutoNum type="arabicPeriod"/>
              <a:defRPr/>
            </a:pPr>
            <a:r>
              <a:rPr lang="en-US" sz="1400" dirty="0" smtClean="0">
                <a:latin typeface="+mj-lt"/>
                <a:ea typeface="Tahoma" pitchFamily="34" charset="0"/>
                <a:cs typeface="Tahoma" pitchFamily="34" charset="0"/>
                <a:sym typeface="Wingdings" pitchFamily="2" charset="2"/>
              </a:rPr>
              <a:t>Are Management visits </a:t>
            </a:r>
            <a:r>
              <a:rPr lang="en-US" sz="1400" dirty="0" smtClean="0">
                <a:latin typeface="+mj-lt"/>
                <a:ea typeface="Tahoma" pitchFamily="34" charset="0"/>
                <a:cs typeface="Tahoma" pitchFamily="34" charset="0"/>
                <a:sym typeface="Wingdings" pitchFamily="2" charset="2"/>
              </a:rPr>
              <a:t>included e.g</a:t>
            </a:r>
            <a:r>
              <a:rPr lang="en-US" sz="1400" dirty="0" smtClean="0">
                <a:latin typeface="+mj-lt"/>
                <a:ea typeface="Tahoma" pitchFamily="34" charset="0"/>
                <a:cs typeface="Tahoma" pitchFamily="34" charset="0"/>
                <a:sym typeface="Wingdings" pitchFamily="2" charset="2"/>
              </a:rPr>
              <a:t>. in your HSE Action Plan?</a:t>
            </a:r>
          </a:p>
          <a:p>
            <a:pPr marL="342900" indent="-342900">
              <a:buFont typeface="+mj-lt"/>
              <a:buAutoNum type="arabicPeriod"/>
              <a:defRPr/>
            </a:pPr>
            <a:r>
              <a:rPr lang="en-US" sz="1400" dirty="0" smtClean="0">
                <a:latin typeface="+mj-lt"/>
                <a:ea typeface="Tahoma" pitchFamily="34" charset="0"/>
                <a:cs typeface="Tahoma" pitchFamily="34" charset="0"/>
                <a:sym typeface="Wingdings" pitchFamily="2" charset="2"/>
              </a:rPr>
              <a:t>Have management conducted site visits to </a:t>
            </a:r>
            <a:r>
              <a:rPr lang="en-US" sz="1400" dirty="0" smtClean="0">
                <a:latin typeface="+mj-lt"/>
                <a:ea typeface="Tahoma" pitchFamily="34" charset="0"/>
                <a:cs typeface="Tahoma" pitchFamily="34" charset="0"/>
                <a:sym typeface="Wingdings" pitchFamily="2" charset="2"/>
              </a:rPr>
              <a:t>assure/confirm </a:t>
            </a:r>
            <a:r>
              <a:rPr lang="en-US" sz="1400" dirty="0" smtClean="0">
                <a:latin typeface="+mj-lt"/>
                <a:ea typeface="Tahoma" pitchFamily="34" charset="0"/>
                <a:cs typeface="Tahoma" pitchFamily="34" charset="0"/>
                <a:sym typeface="Wingdings" pitchFamily="2" charset="2"/>
              </a:rPr>
              <a:t>compliance to procedures/processes on a regular basis</a:t>
            </a:r>
            <a:r>
              <a:rPr lang="en-US" sz="1400" dirty="0" smtClean="0">
                <a:latin typeface="+mj-lt"/>
                <a:ea typeface="Tahoma" pitchFamily="34" charset="0"/>
                <a:cs typeface="Tahoma" pitchFamily="34" charset="0"/>
                <a:sym typeface="Wingdings" pitchFamily="2" charset="2"/>
              </a:rPr>
              <a:t>?</a:t>
            </a:r>
            <a:endParaRPr lang="en-US" sz="1400" dirty="0" smtClean="0">
              <a:latin typeface="+mj-lt"/>
              <a:ea typeface="Tahoma" pitchFamily="34" charset="0"/>
              <a:cs typeface="Tahoma" pitchFamily="34" charset="0"/>
              <a:sym typeface="Wingdings" pitchFamily="2" charset="2"/>
            </a:endParaRPr>
          </a:p>
          <a:p>
            <a:pPr marL="342900" indent="-342900">
              <a:buFont typeface="+mj-lt"/>
              <a:buAutoNum type="arabicPeriod"/>
              <a:defRPr/>
            </a:pPr>
            <a:r>
              <a:rPr lang="en-US" sz="1400" dirty="0" smtClean="0">
                <a:latin typeface="+mj-lt"/>
                <a:ea typeface="Tahoma" pitchFamily="34" charset="0"/>
                <a:cs typeface="Tahoma" pitchFamily="34" charset="0"/>
                <a:sym typeface="Wingdings" pitchFamily="2" charset="2"/>
              </a:rPr>
              <a:t>Do you have </a:t>
            </a:r>
            <a:r>
              <a:rPr lang="en-US" sz="1400" dirty="0" smtClean="0">
                <a:latin typeface="+mj-lt"/>
                <a:ea typeface="Tahoma" pitchFamily="34" charset="0"/>
                <a:cs typeface="Tahoma" pitchFamily="34" charset="0"/>
                <a:sym typeface="Wingdings" pitchFamily="2" charset="2"/>
              </a:rPr>
              <a:t>procedures/processes </a:t>
            </a:r>
            <a:r>
              <a:rPr lang="en-US" sz="1400" dirty="0" smtClean="0">
                <a:latin typeface="+mj-lt"/>
                <a:ea typeface="Tahoma" pitchFamily="34" charset="0"/>
                <a:cs typeface="Tahoma" pitchFamily="34" charset="0"/>
                <a:sym typeface="Wingdings" pitchFamily="2" charset="2"/>
              </a:rPr>
              <a:t>for all tasks?</a:t>
            </a:r>
            <a:endParaRPr lang="en-US" sz="1400" dirty="0">
              <a:latin typeface="+mj-lt"/>
              <a:ea typeface="Tahoma" pitchFamily="34" charset="0"/>
              <a:cs typeface="Tahoma" pitchFamily="34" charset="0"/>
              <a:sym typeface="Wingdings" pitchFamily="2" charset="2"/>
            </a:endParaRPr>
          </a:p>
          <a:p>
            <a:pPr marL="342900" indent="-342900">
              <a:buFont typeface="+mj-lt"/>
              <a:buAutoNum type="arabicPeriod"/>
              <a:defRPr/>
            </a:pPr>
            <a:r>
              <a:rPr lang="en-US" sz="1400" dirty="0" smtClean="0">
                <a:latin typeface="+mj-lt"/>
                <a:ea typeface="Tahoma" pitchFamily="34" charset="0"/>
                <a:cs typeface="Tahoma" pitchFamily="34" charset="0"/>
                <a:sym typeface="Wingdings" pitchFamily="2" charset="2"/>
              </a:rPr>
              <a:t>Are your </a:t>
            </a:r>
            <a:r>
              <a:rPr lang="en-US" sz="1400" dirty="0" smtClean="0">
                <a:latin typeface="+mj-lt"/>
                <a:ea typeface="Tahoma" pitchFamily="34" charset="0"/>
                <a:cs typeface="Tahoma" pitchFamily="34" charset="0"/>
                <a:sym typeface="Wingdings" pitchFamily="2" charset="2"/>
              </a:rPr>
              <a:t>procedures/processes reviewed, up </a:t>
            </a:r>
            <a:r>
              <a:rPr lang="en-US" sz="1400" dirty="0" smtClean="0">
                <a:latin typeface="+mj-lt"/>
                <a:ea typeface="Tahoma" pitchFamily="34" charset="0"/>
                <a:cs typeface="Tahoma" pitchFamily="34" charset="0"/>
                <a:sym typeface="Wingdings" pitchFamily="2" charset="2"/>
              </a:rPr>
              <a:t>to date, and briefed to relevant staff?</a:t>
            </a:r>
            <a:endParaRPr lang="en-US" sz="1400" dirty="0">
              <a:latin typeface="+mj-lt"/>
              <a:ea typeface="Tahoma" pitchFamily="34" charset="0"/>
              <a:cs typeface="Tahoma" pitchFamily="34" charset="0"/>
              <a:sym typeface="Wingdings" pitchFamily="2" charset="2"/>
            </a:endParaRPr>
          </a:p>
          <a:p>
            <a:pPr marL="342900" indent="-342900">
              <a:buFont typeface="+mj-lt"/>
              <a:buAutoNum type="arabicPeriod"/>
              <a:defRPr/>
            </a:pPr>
            <a:r>
              <a:rPr lang="en-US" sz="1400" dirty="0" smtClean="0">
                <a:latin typeface="+mj-lt"/>
                <a:ea typeface="Tahoma" pitchFamily="34" charset="0"/>
                <a:cs typeface="Tahoma" pitchFamily="34" charset="0"/>
                <a:sym typeface="Wingdings" pitchFamily="2" charset="2"/>
              </a:rPr>
              <a:t>Are procedures readily available to </a:t>
            </a:r>
            <a:r>
              <a:rPr lang="en-US" sz="1400" dirty="0" smtClean="0">
                <a:latin typeface="+mj-lt"/>
                <a:ea typeface="Tahoma" pitchFamily="34" charset="0"/>
                <a:cs typeface="Tahoma" pitchFamily="34" charset="0"/>
                <a:sym typeface="Wingdings" pitchFamily="2" charset="2"/>
              </a:rPr>
              <a:t>supervisors</a:t>
            </a:r>
            <a:r>
              <a:rPr lang="en-US" sz="1400" dirty="0" smtClean="0">
                <a:latin typeface="+mj-lt"/>
                <a:ea typeface="Tahoma" pitchFamily="34" charset="0"/>
                <a:cs typeface="Tahoma" pitchFamily="34" charset="0"/>
                <a:sym typeface="Wingdings" pitchFamily="2" charset="2"/>
              </a:rPr>
              <a:t>?</a:t>
            </a:r>
          </a:p>
          <a:p>
            <a:pPr marL="342900" indent="-342900">
              <a:buFont typeface="+mj-lt"/>
              <a:buAutoNum type="arabicPeriod"/>
              <a:defRPr/>
            </a:pPr>
            <a:r>
              <a:rPr lang="en-US" sz="1400" dirty="0" smtClean="0">
                <a:latin typeface="+mj-lt"/>
                <a:ea typeface="Tahoma" pitchFamily="34" charset="0"/>
                <a:cs typeface="Tahoma" pitchFamily="34" charset="0"/>
                <a:sym typeface="Wingdings" pitchFamily="2" charset="2"/>
              </a:rPr>
              <a:t>Do supervisors understand the </a:t>
            </a:r>
            <a:r>
              <a:rPr lang="en-US" sz="1400" dirty="0" smtClean="0">
                <a:latin typeface="+mj-lt"/>
                <a:ea typeface="Tahoma" pitchFamily="34" charset="0"/>
                <a:cs typeface="Tahoma" pitchFamily="34" charset="0"/>
                <a:sym typeface="Wingdings" pitchFamily="2" charset="2"/>
              </a:rPr>
              <a:t>Management </a:t>
            </a:r>
            <a:r>
              <a:rPr lang="en-US" sz="1400" dirty="0" smtClean="0">
                <a:latin typeface="+mj-lt"/>
                <a:ea typeface="Tahoma" pitchFamily="34" charset="0"/>
                <a:cs typeface="Tahoma" pitchFamily="34" charset="0"/>
                <a:sym typeface="Wingdings" pitchFamily="2" charset="2"/>
              </a:rPr>
              <a:t>of </a:t>
            </a:r>
            <a:r>
              <a:rPr lang="en-US" sz="1400" dirty="0" smtClean="0">
                <a:latin typeface="+mj-lt"/>
                <a:ea typeface="Tahoma" pitchFamily="34" charset="0"/>
                <a:cs typeface="Tahoma" pitchFamily="34" charset="0"/>
                <a:sym typeface="Wingdings" pitchFamily="2" charset="2"/>
              </a:rPr>
              <a:t>Change </a:t>
            </a:r>
            <a:r>
              <a:rPr lang="en-US" sz="1400" dirty="0" smtClean="0">
                <a:latin typeface="+mj-lt"/>
                <a:ea typeface="Tahoma" pitchFamily="34" charset="0"/>
                <a:cs typeface="Tahoma" pitchFamily="34" charset="0"/>
                <a:sym typeface="Wingdings" pitchFamily="2" charset="2"/>
              </a:rPr>
              <a:t>(MOC) process and the requirement to seek management approval as and when a MOC is </a:t>
            </a:r>
            <a:r>
              <a:rPr lang="en-US" sz="1400" dirty="0" smtClean="0">
                <a:latin typeface="+mj-lt"/>
                <a:ea typeface="Tahoma" pitchFamily="34" charset="0"/>
                <a:cs typeface="Tahoma" pitchFamily="34" charset="0"/>
                <a:sym typeface="Wingdings" pitchFamily="2" charset="2"/>
              </a:rPr>
              <a:t>required?</a:t>
            </a:r>
            <a:endParaRPr lang="en-US" sz="1400" dirty="0">
              <a:latin typeface="+mj-lt"/>
              <a:ea typeface="Tahoma" pitchFamily="34" charset="0"/>
              <a:cs typeface="Tahoma" pitchFamily="34" charset="0"/>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381000" y="838200"/>
            <a:ext cx="5334000" cy="307777"/>
          </a:xfrm>
          <a:prstGeom prst="rect">
            <a:avLst/>
          </a:prstGeom>
          <a:noFill/>
          <a:ln w="9525">
            <a:noFill/>
            <a:miter lim="800000"/>
            <a:headEnd/>
            <a:tailEnd/>
          </a:ln>
        </p:spPr>
        <p:txBody>
          <a:bodyPr wrap="square">
            <a:spAutoFit/>
          </a:bodyPr>
          <a:lstStyle/>
          <a:p>
            <a:pPr marL="114300" indent="-114300" algn="just">
              <a:defRPr/>
            </a:pPr>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a:t>
            </a:r>
            <a:r>
              <a:rPr lang="en-GB" sz="1400" b="1" smtClean="0">
                <a:solidFill>
                  <a:srgbClr val="333399"/>
                </a:solidFill>
                <a:latin typeface="Tahoma" pitchFamily="34" charset="0"/>
              </a:rPr>
              <a:t>09.07.2016</a:t>
            </a:r>
            <a:r>
              <a:rPr lang="en-US" sz="1400" b="1" dirty="0" smtClean="0">
                <a:solidFill>
                  <a:srgbClr val="333399"/>
                </a:solidFill>
                <a:latin typeface="Tahoma" pitchFamily="34" charset="0"/>
              </a:rPr>
              <a:t>	Incident title: LTI</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ocId xmlns="4880e4f8-4b7d-4bdd-91e3-e10d47036eca" xsi:nil="true"/>
    <Language xmlns="4880e4f8-4b7d-4bdd-91e3-e10d47036eca">English 1</Language>
    <wic_System_Copyright xmlns="http://schemas.microsoft.com/sharepoint/v3/fields" xsi:nil="true"/>
    <ImageCreateDate xmlns="4880E4F8-4B7D-4BDD-91E3-E10D47036ECA" xsi:nil="true"/>
  </documentManagement>
</p:properties>
</file>

<file path=customXml/itemProps1.xml><?xml version="1.0" encoding="utf-8"?>
<ds:datastoreItem xmlns:ds="http://schemas.openxmlformats.org/officeDocument/2006/customXml" ds:itemID="{9D473153-5A0A-4FF5-BE52-915B6D2FECF5}"/>
</file>

<file path=customXml/itemProps2.xml><?xml version="1.0" encoding="utf-8"?>
<ds:datastoreItem xmlns:ds="http://schemas.openxmlformats.org/officeDocument/2006/customXml" ds:itemID="{C5F1C24B-2014-4BC5-8827-8FF01A9A6C2F}"/>
</file>

<file path=customXml/itemProps3.xml><?xml version="1.0" encoding="utf-8"?>
<ds:datastoreItem xmlns:ds="http://schemas.openxmlformats.org/officeDocument/2006/customXml" ds:itemID="{FB8B1F71-36E8-4202-8117-6BAAA967EE64}"/>
</file>

<file path=docProps/app.xml><?xml version="1.0" encoding="utf-8"?>
<Properties xmlns="http://schemas.openxmlformats.org/officeDocument/2006/extended-properties" xmlns:vt="http://schemas.openxmlformats.org/officeDocument/2006/docPropsVTypes">
  <TotalTime>62</TotalTime>
  <Words>213</Words>
  <Application>Microsoft Office PowerPoint</Application>
  <PresentationFormat>On-screen Show (4:3)</PresentationFormat>
  <Paragraphs>37</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keywords/>
  <dc:description/>
  <cp:lastModifiedBy>mu95018</cp:lastModifiedBy>
  <cp:revision>25</cp:revision>
  <dcterms:created xsi:type="dcterms:W3CDTF">2016-03-28T05:48:29Z</dcterms:created>
  <dcterms:modified xsi:type="dcterms:W3CDTF">2017-01-05T06:52:36Z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