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7" r:id="rId2"/>
    <p:sldId id="28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8"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05/01/2017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05/01/2017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9512" y="1066800"/>
            <a:ext cx="5544616" cy="427040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22.07.2016	</a:t>
            </a:r>
            <a:r>
              <a:rPr lang="en-US" sz="1400" b="1" dirty="0" smtClean="0">
                <a:solidFill>
                  <a:srgbClr val="333399"/>
                </a:solidFill>
                <a:latin typeface="Tahoma" pitchFamily="34" charset="0"/>
              </a:rPr>
              <a:t>Incident </a:t>
            </a:r>
            <a:r>
              <a:rPr lang="en-US" sz="1400" b="1" dirty="0" smtClean="0">
                <a:solidFill>
                  <a:srgbClr val="333399"/>
                </a:solidFill>
                <a:latin typeface="Tahoma" pitchFamily="34" charset="0"/>
              </a:rPr>
              <a:t>title: </a:t>
            </a:r>
            <a:r>
              <a:rPr lang="en-US" sz="1400" b="1" dirty="0" smtClean="0">
                <a:solidFill>
                  <a:srgbClr val="333399"/>
                </a:solidFill>
                <a:latin typeface="Tahoma" pitchFamily="34" charset="0"/>
              </a:rPr>
              <a:t>LTI</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1400" dirty="0">
              <a:solidFill>
                <a:srgbClr val="FF0000"/>
              </a:solidFill>
              <a:latin typeface="+mj-lt"/>
            </a:endParaRPr>
          </a:p>
          <a:p>
            <a:pPr algn="just" eaLnBrk="1" hangingPunct="1">
              <a:defRPr/>
            </a:pPr>
            <a:r>
              <a:rPr lang="en-GB" sz="1400" dirty="0" smtClean="0">
                <a:latin typeface="+mj-lt"/>
                <a:ea typeface="Tahoma" pitchFamily="34" charset="0"/>
                <a:cs typeface="Tahoma" pitchFamily="34" charset="0"/>
              </a:rPr>
              <a:t>While </a:t>
            </a:r>
            <a:r>
              <a:rPr lang="en-GB" sz="1400" dirty="0" smtClean="0">
                <a:latin typeface="+mj-lt"/>
                <a:ea typeface="Tahoma" pitchFamily="34" charset="0"/>
                <a:cs typeface="Tahoma" pitchFamily="34" charset="0"/>
              </a:rPr>
              <a:t>making a drill pipe connection, the Derrickman picked up the Break out tong ready to make </a:t>
            </a:r>
            <a:r>
              <a:rPr lang="en-GB" sz="1400" dirty="0" smtClean="0">
                <a:latin typeface="+mj-lt"/>
                <a:ea typeface="Tahoma" pitchFamily="34" charset="0"/>
                <a:cs typeface="Tahoma" pitchFamily="34" charset="0"/>
              </a:rPr>
              <a:t>connection. Along </a:t>
            </a:r>
            <a:r>
              <a:rPr lang="en-GB" sz="1400" dirty="0" smtClean="0">
                <a:latin typeface="+mj-lt"/>
                <a:ea typeface="Tahoma" pitchFamily="34" charset="0"/>
                <a:cs typeface="Tahoma" pitchFamily="34" charset="0"/>
              </a:rPr>
              <a:t>with </a:t>
            </a:r>
            <a:r>
              <a:rPr lang="en-GB" sz="1400" dirty="0" err="1" smtClean="0">
                <a:latin typeface="+mj-lt"/>
                <a:ea typeface="Tahoma" pitchFamily="34" charset="0"/>
                <a:cs typeface="Tahoma" pitchFamily="34" charset="0"/>
              </a:rPr>
              <a:t>floorman</a:t>
            </a:r>
            <a:r>
              <a:rPr lang="en-GB" sz="1400" dirty="0" smtClean="0">
                <a:latin typeface="+mj-lt"/>
                <a:ea typeface="Tahoma" pitchFamily="34" charset="0"/>
                <a:cs typeface="Tahoma" pitchFamily="34" charset="0"/>
              </a:rPr>
              <a:t>, </a:t>
            </a:r>
            <a:r>
              <a:rPr lang="en-GB" sz="1400" dirty="0" smtClean="0">
                <a:latin typeface="+mj-lt"/>
                <a:ea typeface="Tahoma" pitchFamily="34" charset="0"/>
                <a:cs typeface="Tahoma" pitchFamily="34" charset="0"/>
              </a:rPr>
              <a:t>he raised the break out tong off the floor. He had his left hand in the correct position on the front tong Jaw, and he placed his right hand further out on the back jaw. As they went to open the jaw to go around the 5” </a:t>
            </a:r>
            <a:r>
              <a:rPr lang="en-GB" sz="1400" dirty="0" smtClean="0">
                <a:latin typeface="+mj-lt"/>
                <a:ea typeface="Tahoma" pitchFamily="34" charset="0"/>
                <a:cs typeface="Tahoma" pitchFamily="34" charset="0"/>
              </a:rPr>
              <a:t>DP, his </a:t>
            </a:r>
            <a:r>
              <a:rPr lang="en-GB" sz="1400" dirty="0" smtClean="0">
                <a:latin typeface="+mj-lt"/>
                <a:ea typeface="Tahoma" pitchFamily="34" charset="0"/>
                <a:cs typeface="Tahoma" pitchFamily="34" charset="0"/>
              </a:rPr>
              <a:t>right little </a:t>
            </a:r>
            <a:r>
              <a:rPr lang="en-GB" sz="1400" dirty="0" smtClean="0">
                <a:latin typeface="+mj-lt"/>
                <a:ea typeface="Tahoma" pitchFamily="34" charset="0"/>
                <a:cs typeface="Tahoma" pitchFamily="34" charset="0"/>
              </a:rPr>
              <a:t>finger was </a:t>
            </a:r>
            <a:r>
              <a:rPr lang="en-GB" sz="1400" dirty="0" smtClean="0">
                <a:latin typeface="+mj-lt"/>
                <a:ea typeface="Tahoma" pitchFamily="34" charset="0"/>
                <a:cs typeface="Tahoma" pitchFamily="34" charset="0"/>
              </a:rPr>
              <a:t>caught between the back jaw and the tong 3 foot arm </a:t>
            </a:r>
            <a:r>
              <a:rPr lang="en-GB" sz="1400" dirty="0" smtClean="0">
                <a:latin typeface="+mj-lt"/>
                <a:ea typeface="Tahoma" pitchFamily="34" charset="0"/>
                <a:cs typeface="Tahoma" pitchFamily="34" charset="0"/>
              </a:rPr>
              <a:t>resulting </a:t>
            </a:r>
            <a:r>
              <a:rPr lang="en-GB" sz="1400" dirty="0" smtClean="0">
                <a:latin typeface="+mj-lt"/>
                <a:ea typeface="Tahoma" pitchFamily="34" charset="0"/>
                <a:cs typeface="Tahoma" pitchFamily="34" charset="0"/>
              </a:rPr>
              <a:t>in crushing his right hand little finger.</a:t>
            </a:r>
            <a:endParaRPr lang="en-US" sz="1400" dirty="0" smtClean="0">
              <a:latin typeface="+mj-lt"/>
              <a:ea typeface="Tahoma" pitchFamily="34" charset="0"/>
              <a:cs typeface="Tahoma"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lvl="1"/>
            <a:endParaRPr lang="en-US" sz="1050" dirty="0">
              <a:latin typeface="Arial" charset="0"/>
              <a:cs typeface="Tahoma" pitchFamily="34" charset="0"/>
            </a:endParaRPr>
          </a:p>
          <a:p>
            <a:pPr marL="171450" lvl="1" indent="-171450">
              <a:buFont typeface="Arial" pitchFamily="34" charset="0"/>
              <a:buChar char="•"/>
            </a:pPr>
            <a:r>
              <a:rPr lang="en-US" sz="1400" dirty="0" smtClean="0">
                <a:latin typeface="+mj-lt"/>
                <a:ea typeface="Tahoma" pitchFamily="34" charset="0"/>
                <a:cs typeface="Tahoma" pitchFamily="34" charset="0"/>
              </a:rPr>
              <a:t>Ensure adequate communication between crew involved in the </a:t>
            </a:r>
            <a:r>
              <a:rPr lang="en-US" sz="1400" dirty="0" smtClean="0">
                <a:latin typeface="+mj-lt"/>
                <a:ea typeface="Tahoma" pitchFamily="34" charset="0"/>
                <a:cs typeface="Tahoma" pitchFamily="34" charset="0"/>
              </a:rPr>
              <a:t>activity.</a:t>
            </a:r>
            <a:endParaRPr lang="en-US" sz="1400" dirty="0" smtClean="0">
              <a:latin typeface="+mj-lt"/>
              <a:ea typeface="Tahoma" pitchFamily="34" charset="0"/>
              <a:cs typeface="Tahoma" pitchFamily="34" charset="0"/>
            </a:endParaRPr>
          </a:p>
          <a:p>
            <a:pPr marL="171450" lvl="1" indent="-171450">
              <a:buFont typeface="Arial" pitchFamily="34" charset="0"/>
              <a:buChar char="•"/>
            </a:pPr>
            <a:r>
              <a:rPr lang="en-US" sz="1400" dirty="0" smtClean="0">
                <a:latin typeface="+mj-lt"/>
                <a:ea typeface="Tahoma" pitchFamily="34" charset="0"/>
                <a:cs typeface="Tahoma" pitchFamily="34" charset="0"/>
              </a:rPr>
              <a:t>Do not place hands at the pinch </a:t>
            </a:r>
            <a:r>
              <a:rPr lang="en-US" sz="1400" dirty="0" smtClean="0">
                <a:latin typeface="+mj-lt"/>
                <a:ea typeface="Tahoma" pitchFamily="34" charset="0"/>
                <a:cs typeface="Tahoma" pitchFamily="34" charset="0"/>
              </a:rPr>
              <a:t>points.</a:t>
            </a:r>
            <a:endParaRPr lang="en-US" sz="1400" dirty="0" smtClean="0">
              <a:latin typeface="+mj-lt"/>
              <a:ea typeface="Tahoma" pitchFamily="34" charset="0"/>
              <a:cs typeface="Tahoma" pitchFamily="34" charset="0"/>
            </a:endParaRPr>
          </a:p>
          <a:p>
            <a:pPr marL="171450" lvl="1" indent="-171450">
              <a:buFont typeface="Arial" pitchFamily="34" charset="0"/>
              <a:buChar char="•"/>
            </a:pPr>
            <a:r>
              <a:rPr lang="en-US" sz="1400" dirty="0" smtClean="0">
                <a:latin typeface="+mj-lt"/>
                <a:ea typeface="Tahoma" pitchFamily="34" charset="0"/>
                <a:cs typeface="Tahoma" pitchFamily="34" charset="0"/>
              </a:rPr>
              <a:t>If </a:t>
            </a:r>
            <a:r>
              <a:rPr lang="en-US" sz="1400" dirty="0" smtClean="0">
                <a:latin typeface="+mj-lt"/>
                <a:ea typeface="Tahoma" pitchFamily="34" charset="0"/>
                <a:cs typeface="Tahoma" pitchFamily="34" charset="0"/>
              </a:rPr>
              <a:t>possible, </a:t>
            </a:r>
            <a:r>
              <a:rPr lang="en-US" sz="1400" dirty="0" smtClean="0">
                <a:latin typeface="+mj-lt"/>
                <a:ea typeface="Tahoma" pitchFamily="34" charset="0"/>
                <a:cs typeface="Tahoma" pitchFamily="34" charset="0"/>
              </a:rPr>
              <a:t>do the task hands </a:t>
            </a:r>
            <a:r>
              <a:rPr lang="en-US" sz="1400" dirty="0" smtClean="0">
                <a:latin typeface="+mj-lt"/>
                <a:ea typeface="Tahoma" pitchFamily="34" charset="0"/>
                <a:cs typeface="Tahoma" pitchFamily="34" charset="0"/>
              </a:rPr>
              <a:t>off.</a:t>
            </a:r>
            <a:endParaRPr lang="en-US" sz="1400" dirty="0" smtClean="0">
              <a:latin typeface="+mj-lt"/>
              <a:ea typeface="Tahoma" pitchFamily="34" charset="0"/>
              <a:cs typeface="Tahoma" pitchFamily="34" charset="0"/>
            </a:endParaRPr>
          </a:p>
          <a:p>
            <a:pPr marL="171450" lvl="1" indent="-171450">
              <a:buFont typeface="Arial" pitchFamily="34" charset="0"/>
              <a:buChar char="•"/>
            </a:pPr>
            <a:r>
              <a:rPr lang="en-US" sz="1400" dirty="0" smtClean="0">
                <a:latin typeface="+mj-lt"/>
                <a:ea typeface="Tahoma" pitchFamily="34" charset="0"/>
                <a:cs typeface="Tahoma" pitchFamily="34" charset="0"/>
              </a:rPr>
              <a:t>Ensure there is adequate </a:t>
            </a:r>
            <a:r>
              <a:rPr lang="en-US" sz="1400" dirty="0" smtClean="0">
                <a:latin typeface="+mj-lt"/>
                <a:ea typeface="Tahoma" pitchFamily="34" charset="0"/>
                <a:cs typeface="Tahoma" pitchFamily="34" charset="0"/>
              </a:rPr>
              <a:t>supervision.</a:t>
            </a:r>
            <a:endParaRPr lang="en-US" sz="1400" dirty="0" smtClean="0">
              <a:latin typeface="+mj-lt"/>
              <a:ea typeface="Tahoma" pitchFamily="34" charset="0"/>
              <a:cs typeface="Tahoma" pitchFamily="34" charset="0"/>
            </a:endParaRPr>
          </a:p>
          <a:p>
            <a:pPr marL="171450" lvl="1" indent="-171450">
              <a:buFont typeface="Arial" pitchFamily="34" charset="0"/>
              <a:buChar char="•"/>
            </a:pPr>
            <a:r>
              <a:rPr lang="en-US" sz="1400" dirty="0" smtClean="0">
                <a:latin typeface="+mj-lt"/>
                <a:ea typeface="Tahoma" pitchFamily="34" charset="0"/>
                <a:cs typeface="Tahoma" pitchFamily="34" charset="0"/>
              </a:rPr>
              <a:t>Do not be </a:t>
            </a:r>
            <a:r>
              <a:rPr lang="en-US" sz="1400" dirty="0" smtClean="0">
                <a:latin typeface="+mj-lt"/>
                <a:ea typeface="Tahoma" pitchFamily="34" charset="0"/>
                <a:cs typeface="Tahoma" pitchFamily="34" charset="0"/>
              </a:rPr>
              <a:t>afraid to use your empowerment </a:t>
            </a:r>
            <a:r>
              <a:rPr lang="en-US" sz="1400" smtClean="0">
                <a:latin typeface="+mj-lt"/>
                <a:ea typeface="Tahoma" pitchFamily="34" charset="0"/>
                <a:cs typeface="Tahoma" pitchFamily="34" charset="0"/>
              </a:rPr>
              <a:t>to </a:t>
            </a:r>
            <a:r>
              <a:rPr lang="en-US" sz="1400" smtClean="0">
                <a:latin typeface="+mj-lt"/>
                <a:ea typeface="Tahoma" pitchFamily="34" charset="0"/>
                <a:cs typeface="Tahoma" pitchFamily="34" charset="0"/>
              </a:rPr>
              <a:t>stop.</a:t>
            </a:r>
            <a:endParaRPr lang="en-US" sz="1400" dirty="0" smtClean="0">
              <a:latin typeface="+mj-lt"/>
              <a:ea typeface="Tahoma" pitchFamily="34" charset="0"/>
              <a:cs typeface="Tahoma" pitchFamily="34" charset="0"/>
            </a:endParaRPr>
          </a:p>
          <a:p>
            <a:pPr marL="171450" lvl="1" indent="-171450">
              <a:buFont typeface="Arial" pitchFamily="34" charset="0"/>
              <a:buChar char="•"/>
            </a:pPr>
            <a:r>
              <a:rPr lang="en-US" sz="1400" dirty="0" smtClean="0">
                <a:latin typeface="+mj-lt"/>
                <a:ea typeface="Tahoma" pitchFamily="34" charset="0"/>
                <a:cs typeface="Tahoma" pitchFamily="34" charset="0"/>
              </a:rPr>
              <a:t>Always ensure the correct PPE is issued and used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833646"/>
            <a:ext cx="5181600" cy="338554"/>
          </a:xfrm>
          <a:prstGeom prst="rect">
            <a:avLst/>
          </a:prstGeom>
          <a:solidFill>
            <a:schemeClr val="tx2"/>
          </a:solidFill>
          <a:ln w="9525">
            <a:noFill/>
            <a:miter lim="800000"/>
            <a:headEnd/>
            <a:tailEnd/>
          </a:ln>
        </p:spPr>
        <p:txBody>
          <a:bodyPr wrap="square">
            <a:spAutoFit/>
          </a:bodyPr>
          <a:lstStyle/>
          <a:p>
            <a:pPr algn="ctr"/>
            <a:r>
              <a:rPr lang="en-US" sz="1600" b="1" dirty="0" smtClean="0">
                <a:solidFill>
                  <a:srgbClr val="FFFF00"/>
                </a:solidFill>
                <a:latin typeface="Tahoma" pitchFamily="34" charset="0"/>
              </a:rPr>
              <a:t>Ensure correct position of hand placement</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0" name="Picture 19" descr="DSCN3685.JPG"/>
          <p:cNvPicPr>
            <a:picLocks noChangeAspect="1"/>
          </p:cNvPicPr>
          <p:nvPr/>
        </p:nvPicPr>
        <p:blipFill>
          <a:blip r:embed="rId3" cstate="print"/>
          <a:stretch>
            <a:fillRect/>
          </a:stretch>
        </p:blipFill>
        <p:spPr>
          <a:xfrm>
            <a:off x="5943600" y="3581400"/>
            <a:ext cx="3124200" cy="2667000"/>
          </a:xfrm>
          <a:prstGeom prst="rect">
            <a:avLst/>
          </a:prstGeom>
        </p:spPr>
      </p:pic>
      <p:sp>
        <p:nvSpPr>
          <p:cNvPr id="21" name="Freeform 132"/>
          <p:cNvSpPr>
            <a:spLocks/>
          </p:cNvSpPr>
          <p:nvPr/>
        </p:nvSpPr>
        <p:spPr bwMode="auto">
          <a:xfrm>
            <a:off x="8460432" y="3429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2" name="Oval 21"/>
          <p:cNvSpPr/>
          <p:nvPr/>
        </p:nvSpPr>
        <p:spPr>
          <a:xfrm>
            <a:off x="7467600" y="4572000"/>
            <a:ext cx="990600" cy="838200"/>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a:stCxn id="28" idx="0"/>
          </p:cNvCxnSpPr>
          <p:nvPr/>
        </p:nvCxnSpPr>
        <p:spPr>
          <a:xfrm flipV="1">
            <a:off x="6991350" y="5105400"/>
            <a:ext cx="781050" cy="1165027"/>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115050" y="6270427"/>
            <a:ext cx="1752600" cy="307777"/>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solidFill>
                  <a:srgbClr val="00B050"/>
                </a:solidFill>
              </a:rPr>
              <a:t>Safe hand placement</a:t>
            </a:r>
            <a:endParaRPr lang="en-US" sz="1400" dirty="0">
              <a:solidFill>
                <a:srgbClr val="00B050"/>
              </a:solidFill>
            </a:endParaRPr>
          </a:p>
        </p:txBody>
      </p:sp>
      <p:sp>
        <p:nvSpPr>
          <p:cNvPr id="33" name="TextBox 32"/>
          <p:cNvSpPr txBox="1"/>
          <p:nvPr/>
        </p:nvSpPr>
        <p:spPr>
          <a:xfrm>
            <a:off x="6294438" y="3200400"/>
            <a:ext cx="1981200" cy="307777"/>
          </a:xfrm>
          <a:prstGeom prst="rect">
            <a:avLst/>
          </a:prstGeom>
          <a:solidFill>
            <a:srgbClr val="FFFF00"/>
          </a:solidFill>
          <a:ln>
            <a:solidFill>
              <a:srgbClr val="FF0000"/>
            </a:solidFill>
          </a:ln>
        </p:spPr>
        <p:txBody>
          <a:bodyPr wrap="square" rtlCol="0">
            <a:spAutoFit/>
          </a:bodyPr>
          <a:lstStyle/>
          <a:p>
            <a:r>
              <a:rPr lang="en-US" sz="1400" dirty="0" smtClean="0">
                <a:ln w="12700">
                  <a:solidFill>
                    <a:schemeClr val="tx1"/>
                  </a:solidFill>
                </a:ln>
                <a:solidFill>
                  <a:srgbClr val="FF0000"/>
                </a:solidFill>
              </a:rPr>
              <a:t>Wrong</a:t>
            </a:r>
            <a:r>
              <a:rPr lang="en-US" sz="1400" dirty="0" smtClean="0">
                <a:solidFill>
                  <a:srgbClr val="FF0000"/>
                </a:solidFill>
              </a:rPr>
              <a:t> hand placement</a:t>
            </a:r>
            <a:endParaRPr lang="en-US" sz="1400" dirty="0">
              <a:solidFill>
                <a:srgbClr val="FF0000"/>
              </a:solidFill>
            </a:endParaRPr>
          </a:p>
        </p:txBody>
      </p:sp>
      <p:pic>
        <p:nvPicPr>
          <p:cNvPr id="24" name="Picture 23" descr="C:\Users\murig21s\AppData\Local\Microsoft\Windows\Temporary Internet Files\Content.Word\DSCN3590.jpg"/>
          <p:cNvPicPr/>
          <p:nvPr/>
        </p:nvPicPr>
        <p:blipFill>
          <a:blip r:embed="rId4" cstate="print"/>
          <a:srcRect/>
          <a:stretch>
            <a:fillRect/>
          </a:stretch>
        </p:blipFill>
        <p:spPr bwMode="auto">
          <a:xfrm>
            <a:off x="5929322" y="857232"/>
            <a:ext cx="3071834" cy="2286016"/>
          </a:xfrm>
          <a:prstGeom prst="rect">
            <a:avLst/>
          </a:prstGeom>
          <a:noFill/>
          <a:ln w="9525">
            <a:noFill/>
            <a:miter lim="800000"/>
            <a:headEnd/>
            <a:tailEnd/>
          </a:ln>
        </p:spPr>
      </p:pic>
      <p:cxnSp>
        <p:nvCxnSpPr>
          <p:cNvPr id="25" name="Straight Arrow Connector 24"/>
          <p:cNvCxnSpPr/>
          <p:nvPr/>
        </p:nvCxnSpPr>
        <p:spPr>
          <a:xfrm rot="5400000" flipH="1" flipV="1">
            <a:off x="7596206" y="2405058"/>
            <a:ext cx="1071570" cy="54768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496204" y="1500174"/>
            <a:ext cx="1219200"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31"/>
          <p:cNvGrpSpPr>
            <a:grpSpLocks/>
          </p:cNvGrpSpPr>
          <p:nvPr/>
        </p:nvGrpSpPr>
        <p:grpSpPr bwMode="auto">
          <a:xfrm>
            <a:off x="8460432" y="692696"/>
            <a:ext cx="336550" cy="544513"/>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01621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a:t>
            </a:r>
            <a:r>
              <a:rPr lang="en-US" sz="1600" b="1" dirty="0" smtClean="0">
                <a:solidFill>
                  <a:srgbClr val="FF0000"/>
                </a:solidFill>
                <a:latin typeface="Tahoma" pitchFamily="34" charset="0"/>
              </a:rPr>
              <a:t>below.</a:t>
            </a:r>
            <a:endParaRPr lang="en-US" sz="16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lnSpc>
                <a:spcPct val="150000"/>
              </a:lnSpc>
              <a:buFont typeface="+mj-lt"/>
              <a:buAutoNum type="arabicPeriod"/>
              <a:defRPr/>
            </a:pPr>
            <a:r>
              <a:rPr lang="en-US" sz="1400" dirty="0" smtClean="0">
                <a:latin typeface="+mj-lt"/>
                <a:ea typeface="Tahoma" pitchFamily="34" charset="0"/>
                <a:cs typeface="Tahoma" pitchFamily="34" charset="0"/>
                <a:sym typeface="Wingdings" pitchFamily="2" charset="2"/>
              </a:rPr>
              <a:t>Does your  crew ensure adequate communication ? </a:t>
            </a:r>
          </a:p>
          <a:p>
            <a:pPr marL="342900" indent="-342900">
              <a:lnSpc>
                <a:spcPct val="150000"/>
              </a:lnSpc>
              <a:buFont typeface="+mj-lt"/>
              <a:buAutoNum type="arabicPeriod"/>
              <a:defRPr/>
            </a:pPr>
            <a:r>
              <a:rPr lang="en-US" sz="1400" dirty="0" smtClean="0">
                <a:latin typeface="+mj-lt"/>
                <a:ea typeface="Tahoma" pitchFamily="34" charset="0"/>
                <a:cs typeface="Tahoma" pitchFamily="34" charset="0"/>
                <a:sym typeface="Wingdings" pitchFamily="2" charset="2"/>
              </a:rPr>
              <a:t>Do you ensure proper supervision?</a:t>
            </a:r>
          </a:p>
          <a:p>
            <a:pPr marL="342900" indent="-342900">
              <a:lnSpc>
                <a:spcPct val="150000"/>
              </a:lnSpc>
              <a:buFont typeface="+mj-lt"/>
              <a:buAutoNum type="arabicPeriod"/>
              <a:defRPr/>
            </a:pPr>
            <a:r>
              <a:rPr lang="en-US" sz="1400" dirty="0" smtClean="0">
                <a:latin typeface="+mj-lt"/>
                <a:ea typeface="Tahoma" pitchFamily="34" charset="0"/>
                <a:cs typeface="Tahoma" pitchFamily="34" charset="0"/>
                <a:sym typeface="Wingdings" pitchFamily="2" charset="2"/>
              </a:rPr>
              <a:t>Do you ensure all pinch points are identified and highlighted?</a:t>
            </a:r>
          </a:p>
          <a:p>
            <a:pPr marL="342900" indent="-342900">
              <a:lnSpc>
                <a:spcPct val="150000"/>
              </a:lnSpc>
              <a:buFont typeface="+mj-lt"/>
              <a:buAutoNum type="arabicPeriod"/>
              <a:defRPr/>
            </a:pPr>
            <a:r>
              <a:rPr lang="en-US" sz="1400" dirty="0" smtClean="0">
                <a:latin typeface="+mj-lt"/>
                <a:ea typeface="Tahoma" pitchFamily="34" charset="0"/>
                <a:cs typeface="Tahoma" pitchFamily="34" charset="0"/>
                <a:sym typeface="Wingdings" pitchFamily="2" charset="2"/>
              </a:rPr>
              <a:t>Do you wear high impact gloves?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263309" y="838200"/>
            <a:ext cx="3631122"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rPr>
              <a:t>Date:</a:t>
            </a:r>
            <a:r>
              <a:rPr lang="en-US" sz="1400" b="1" dirty="0" smtClean="0">
                <a:solidFill>
                  <a:srgbClr val="333399"/>
                </a:solidFill>
                <a:latin typeface="Tahoma" pitchFamily="34" charset="0"/>
              </a:rPr>
              <a:t>  22.07.2016	Incident title: LTI</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 xsi:nil="true"/>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110223E-5F64-4D2F-8C7C-A92A1DEDEF12}"/>
</file>

<file path=customXml/itemProps2.xml><?xml version="1.0" encoding="utf-8"?>
<ds:datastoreItem xmlns:ds="http://schemas.openxmlformats.org/officeDocument/2006/customXml" ds:itemID="{F66DAECB-0375-4EDD-A258-70106912C372}"/>
</file>

<file path=customXml/itemProps3.xml><?xml version="1.0" encoding="utf-8"?>
<ds:datastoreItem xmlns:ds="http://schemas.openxmlformats.org/officeDocument/2006/customXml" ds:itemID="{98CCBE1F-653E-4DE9-A08F-2676F9D2454F}"/>
</file>

<file path=docProps/app.xml><?xml version="1.0" encoding="utf-8"?>
<Properties xmlns="http://schemas.openxmlformats.org/officeDocument/2006/extended-properties" xmlns:vt="http://schemas.openxmlformats.org/officeDocument/2006/docPropsVTypes">
  <TotalTime>87</TotalTime>
  <Words>148</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keywords/>
  <dc:description/>
  <cp:lastModifiedBy>mu95018</cp:lastModifiedBy>
  <cp:revision>28</cp:revision>
  <dcterms:created xsi:type="dcterms:W3CDTF">2016-03-28T05:48:29Z</dcterms:created>
  <dcterms:modified xsi:type="dcterms:W3CDTF">2017-01-05T07:00:01Z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