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89" r:id="rId2"/>
    <p:sldId id="290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5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1B4E3-1F76-4E61-B254-1A7031AA599B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55988-80E2-4333-8473-6782ED1C0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454415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 contractors if they have the same issues based on the management or HSE-MS failings or shortfalls identified in the investigation. Pretend you have to audit other companies to see if they could have the same issues.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242723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742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815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2252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F0857-E928-469E-BFE6-24CB53BD6AF5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F0857-E928-469E-BFE6-24CB53BD6AF5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7F0857-E928-469E-BFE6-24CB53BD6AF5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1" y="236542"/>
            <a:ext cx="8364538" cy="6072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795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14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515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841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057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430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908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264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F0857-E928-469E-BFE6-24CB53BD6AF5}" type="datetimeFigureOut">
              <a:rPr lang="en-US" smtClean="0"/>
              <a:pPr/>
              <a:t>05/01/2017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1" name="Picture 3" descr="C:\Ruchi\Ruchi\PDO\2012\Corporate Identity\PDO ppt 2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657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81000" y="914400"/>
            <a:ext cx="4876800" cy="467820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US" sz="1600" b="1" dirty="0" smtClean="0">
                <a:solidFill>
                  <a:srgbClr val="333399"/>
                </a:solidFill>
                <a:latin typeface="+mj-lt"/>
              </a:rPr>
              <a:t>Date:07.08.2016	Incident title: LTI</a:t>
            </a:r>
            <a:endParaRPr lang="en-US" sz="1600" b="1" dirty="0">
              <a:solidFill>
                <a:srgbClr val="333399"/>
              </a:solidFill>
              <a:latin typeface="+mj-lt"/>
            </a:endParaRPr>
          </a:p>
          <a:p>
            <a:pPr marL="114300" indent="-114300" algn="just">
              <a:defRPr/>
            </a:pPr>
            <a:endParaRPr lang="en-US" sz="1300" b="1" dirty="0">
              <a:solidFill>
                <a:srgbClr val="FF0000"/>
              </a:solidFill>
              <a:latin typeface="+mj-lt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FF0000"/>
                </a:solidFill>
                <a:latin typeface="+mj-lt"/>
              </a:rPr>
              <a:t>What happened?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  <a:p>
            <a:pPr marL="342900" indent="-342900" algn="just" eaLnBrk="1" hangingPunct="1">
              <a:defRPr/>
            </a:pPr>
            <a:endParaRPr lang="en-US" sz="105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defRPr/>
            </a:pPr>
            <a:r>
              <a:rPr lang="en-GB" sz="1200" dirty="0">
                <a:latin typeface="+mj-lt"/>
              </a:rPr>
              <a:t>A Forklift was involved in the loading of Sucker Rods into a skid bin that was mounted on the rear of a hoist vehicle and trailer. During the loading operation, the </a:t>
            </a:r>
            <a:r>
              <a:rPr lang="en-GB" sz="1200" dirty="0" smtClean="0">
                <a:latin typeface="+mj-lt"/>
              </a:rPr>
              <a:t>vehicle Truck Helper </a:t>
            </a:r>
            <a:r>
              <a:rPr lang="en-GB" sz="1200" dirty="0">
                <a:latin typeface="+mj-lt"/>
              </a:rPr>
              <a:t>climbed onto the side of the trailer bed on the opposite side to the forklift. The load was in the process of being tipped from the </a:t>
            </a:r>
            <a:r>
              <a:rPr lang="en-GB" sz="1200" dirty="0" smtClean="0">
                <a:latin typeface="+mj-lt"/>
              </a:rPr>
              <a:t>forks </a:t>
            </a:r>
            <a:r>
              <a:rPr lang="en-GB" sz="1200" dirty="0">
                <a:latin typeface="+mj-lt"/>
              </a:rPr>
              <a:t>at the time. On seeing the </a:t>
            </a:r>
            <a:r>
              <a:rPr lang="en-GB" sz="1200" dirty="0" smtClean="0">
                <a:latin typeface="+mj-lt"/>
              </a:rPr>
              <a:t>Truck Helper, the </a:t>
            </a:r>
            <a:r>
              <a:rPr lang="en-GB" sz="1200" dirty="0">
                <a:latin typeface="+mj-lt"/>
              </a:rPr>
              <a:t>forklift operator tipped his forks up </a:t>
            </a:r>
            <a:r>
              <a:rPr lang="en-GB" sz="1200" dirty="0" smtClean="0">
                <a:latin typeface="+mj-lt"/>
              </a:rPr>
              <a:t>in </a:t>
            </a:r>
            <a:r>
              <a:rPr lang="en-GB" sz="1200" dirty="0">
                <a:latin typeface="+mj-lt"/>
              </a:rPr>
              <a:t>an attempt to stop the </a:t>
            </a:r>
            <a:r>
              <a:rPr lang="en-GB" sz="1200" dirty="0" smtClean="0">
                <a:latin typeface="+mj-lt"/>
              </a:rPr>
              <a:t>pipes </a:t>
            </a:r>
            <a:r>
              <a:rPr lang="en-GB" sz="1200" dirty="0">
                <a:latin typeface="+mj-lt"/>
              </a:rPr>
              <a:t>from being </a:t>
            </a:r>
            <a:r>
              <a:rPr lang="en-GB" sz="1200" dirty="0" smtClean="0">
                <a:latin typeface="+mj-lt"/>
              </a:rPr>
              <a:t>unloaded; </a:t>
            </a:r>
            <a:r>
              <a:rPr lang="en-GB" sz="1200" dirty="0">
                <a:latin typeface="+mj-lt"/>
              </a:rPr>
              <a:t>in doing </a:t>
            </a:r>
            <a:r>
              <a:rPr lang="en-GB" sz="1200" dirty="0" smtClean="0">
                <a:latin typeface="+mj-lt"/>
              </a:rPr>
              <a:t>so, </a:t>
            </a:r>
            <a:r>
              <a:rPr lang="en-GB" sz="1200" dirty="0">
                <a:latin typeface="+mj-lt"/>
              </a:rPr>
              <a:t>the Sucker Rods </a:t>
            </a:r>
            <a:r>
              <a:rPr lang="en-GB" sz="1200" dirty="0" smtClean="0">
                <a:latin typeface="+mj-lt"/>
              </a:rPr>
              <a:t>were rolled off </a:t>
            </a:r>
            <a:r>
              <a:rPr lang="en-GB" sz="1200" dirty="0">
                <a:latin typeface="+mj-lt"/>
              </a:rPr>
              <a:t>the forks onto the side of the skid bin and struck the </a:t>
            </a:r>
            <a:r>
              <a:rPr lang="en-GB" sz="1200" dirty="0" smtClean="0">
                <a:latin typeface="+mj-lt"/>
              </a:rPr>
              <a:t>vehicle Truck Helper </a:t>
            </a:r>
            <a:r>
              <a:rPr lang="en-GB" sz="1200" dirty="0">
                <a:latin typeface="+mj-lt"/>
              </a:rPr>
              <a:t>on </a:t>
            </a:r>
            <a:r>
              <a:rPr lang="en-GB" sz="1200" dirty="0" smtClean="0">
                <a:latin typeface="+mj-lt"/>
              </a:rPr>
              <a:t>both </a:t>
            </a:r>
            <a:r>
              <a:rPr lang="en-GB" sz="1200" dirty="0">
                <a:latin typeface="+mj-lt"/>
              </a:rPr>
              <a:t>legs</a:t>
            </a:r>
            <a:r>
              <a:rPr lang="en-GB" sz="1200" dirty="0" smtClean="0">
                <a:latin typeface="+mj-lt"/>
              </a:rPr>
              <a:t>. Resulting in fractures to both legs.</a:t>
            </a:r>
            <a:endParaRPr lang="en-US" sz="1200" strike="sngStrike" dirty="0">
              <a:latin typeface="+mj-lt"/>
            </a:endParaRPr>
          </a:p>
          <a:p>
            <a:pPr marL="342900" indent="-342900" algn="just" eaLnBrk="1" hangingPunct="1">
              <a:defRPr/>
            </a:pPr>
            <a:endParaRPr lang="en-US" sz="600" dirty="0">
              <a:solidFill>
                <a:srgbClr val="000000"/>
              </a:solidFill>
              <a:latin typeface="+mj-lt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333399"/>
                </a:solidFill>
                <a:latin typeface="+mj-lt"/>
              </a:rPr>
              <a:t>Your learning from this incident</a:t>
            </a:r>
            <a:r>
              <a:rPr lang="en-US" sz="1600" b="1" dirty="0" smtClean="0">
                <a:solidFill>
                  <a:srgbClr val="333399"/>
                </a:solidFill>
                <a:latin typeface="+mj-lt"/>
              </a:rPr>
              <a:t>..</a:t>
            </a:r>
            <a:endParaRPr lang="en-US" sz="1050" dirty="0">
              <a:latin typeface="+mj-lt"/>
              <a:cs typeface="Tahoma" pitchFamily="34" charset="0"/>
            </a:endParaRPr>
          </a:p>
          <a:p>
            <a:pPr marL="171450" indent="-171450" algn="just"/>
            <a:endParaRPr lang="en-US" sz="1050" strike="sngStrike" dirty="0" smtClean="0">
              <a:latin typeface="+mj-lt"/>
              <a:cs typeface="Andalus" pitchFamily="18" charset="-78"/>
            </a:endParaRPr>
          </a:p>
          <a:p>
            <a:pPr marL="111125" indent="-111125" algn="just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  <a:cs typeface="Tahoma" pitchFamily="34" charset="0"/>
              </a:rPr>
              <a:t>All persons must ensure they stay in the safe zone during loading operations.</a:t>
            </a:r>
            <a:endParaRPr lang="en-US" sz="1300" dirty="0">
              <a:latin typeface="+mj-lt"/>
              <a:cs typeface="Tahoma" pitchFamily="34" charset="0"/>
            </a:endParaRPr>
          </a:p>
          <a:p>
            <a:pPr marL="111125" indent="-111125" algn="just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  <a:cs typeface="Tahoma" pitchFamily="34" charset="0"/>
              </a:rPr>
              <a:t>Loading </a:t>
            </a:r>
            <a:r>
              <a:rPr lang="en-US" sz="1300" dirty="0">
                <a:latin typeface="+mj-lt"/>
                <a:cs typeface="Tahoma" pitchFamily="34" charset="0"/>
              </a:rPr>
              <a:t>operations must be supervised</a:t>
            </a:r>
            <a:r>
              <a:rPr lang="en-US" sz="1300" dirty="0" smtClean="0">
                <a:latin typeface="+mj-lt"/>
                <a:cs typeface="Tahoma" pitchFamily="34" charset="0"/>
              </a:rPr>
              <a:t>.</a:t>
            </a:r>
          </a:p>
          <a:p>
            <a:pPr marL="111125" indent="-111125" algn="just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  <a:cs typeface="Tahoma" pitchFamily="34" charset="0"/>
              </a:rPr>
              <a:t>Ensure the use of Banksman when required.</a:t>
            </a:r>
          </a:p>
          <a:p>
            <a:pPr marL="111125" indent="-111125" algn="just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  <a:cs typeface="Tahoma" pitchFamily="34" charset="0"/>
              </a:rPr>
              <a:t>Ensure you have authorisation to start the job before commencing work.</a:t>
            </a:r>
          </a:p>
          <a:p>
            <a:pPr marL="111125" indent="-111125" algn="just">
              <a:buFont typeface="Arial" panose="020B0604020202020204" pitchFamily="34" charset="0"/>
              <a:buChar char="•"/>
            </a:pPr>
            <a:r>
              <a:rPr lang="en-US" sz="1300" dirty="0" smtClean="0">
                <a:latin typeface="+mj-lt"/>
                <a:cs typeface="Tahoma" pitchFamily="34" charset="0"/>
              </a:rPr>
              <a:t>Do visitors receive a safety briefing when entering operational areas?</a:t>
            </a:r>
            <a:endParaRPr lang="en-US" sz="13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5838825" y="1219200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152400" y="5791200"/>
            <a:ext cx="5181600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Stay Clear of Loading Operations </a:t>
            </a:r>
            <a:endParaRPr lang="en-US" sz="1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62600" y="1066800"/>
            <a:ext cx="3352800" cy="2286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+mj-lt"/>
              </a:rPr>
              <a:t>Photo explaining what was done wrong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62600" y="3581400"/>
            <a:ext cx="3429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+mj-lt"/>
              </a:rPr>
              <a:t>Photo explaining how it should be done right</a:t>
            </a:r>
          </a:p>
        </p:txBody>
      </p:sp>
      <p:sp>
        <p:nvSpPr>
          <p:cNvPr id="26631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4615DE-AE29-4DBE-9167-7BEF3C40510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219200" y="0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pic>
        <p:nvPicPr>
          <p:cNvPr id="18" name="Picture 3" descr="Z:\PRIVATE\BE_HSE_Incident Management_2016\08 Aug\20160807 TOS MTC LTI AL Saj Helper broken legs\06 - Photos\IMG_7398.JPG"/>
          <p:cNvPicPr>
            <a:picLocks noChangeAspect="1" noChangeArrowheads="1"/>
          </p:cNvPicPr>
          <p:nvPr/>
        </p:nvPicPr>
        <p:blipFill>
          <a:blip r:embed="rId3" cstate="print"/>
          <a:srcRect r="40666"/>
          <a:stretch>
            <a:fillRect/>
          </a:stretch>
        </p:blipFill>
        <p:spPr bwMode="auto">
          <a:xfrm>
            <a:off x="5562600" y="3590383"/>
            <a:ext cx="3429000" cy="2286000"/>
          </a:xfrm>
          <a:prstGeom prst="rect">
            <a:avLst/>
          </a:prstGeom>
          <a:noFill/>
        </p:spPr>
      </p:pic>
      <p:sp>
        <p:nvSpPr>
          <p:cNvPr id="26634" name="Freeform 132"/>
          <p:cNvSpPr>
            <a:spLocks/>
          </p:cNvSpPr>
          <p:nvPr/>
        </p:nvSpPr>
        <p:spPr bwMode="auto">
          <a:xfrm>
            <a:off x="8534400" y="5232975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 bwMode="auto">
          <a:xfrm>
            <a:off x="6962775" y="4500292"/>
            <a:ext cx="1143000" cy="914400"/>
          </a:xfrm>
          <a:prstGeom prst="ellipse">
            <a:avLst/>
          </a:prstGeom>
          <a:noFill/>
          <a:ln w="476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1" name="Picture 3" descr="image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066800"/>
            <a:ext cx="3342167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1"/>
          <p:cNvGrpSpPr>
            <a:grpSpLocks/>
          </p:cNvGrpSpPr>
          <p:nvPr/>
        </p:nvGrpSpPr>
        <p:grpSpPr bwMode="auto">
          <a:xfrm>
            <a:off x="8458200" y="2743200"/>
            <a:ext cx="336550" cy="544513"/>
            <a:chOff x="3504" y="544"/>
            <a:chExt cx="2287" cy="1855"/>
          </a:xfrm>
        </p:grpSpPr>
        <p:sp>
          <p:nvSpPr>
            <p:cNvPr id="26635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Oval 16"/>
          <p:cNvSpPr/>
          <p:nvPr/>
        </p:nvSpPr>
        <p:spPr bwMode="auto">
          <a:xfrm>
            <a:off x="7467600" y="1676400"/>
            <a:ext cx="685800" cy="1524000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23850" y="1350526"/>
            <a:ext cx="8591550" cy="255454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 eaLnBrk="1" hangingPunct="1">
              <a:defRPr/>
            </a:pPr>
            <a:endParaRPr lang="en-US" sz="600" dirty="0">
              <a:solidFill>
                <a:srgbClr val="FF0000"/>
              </a:solidFill>
              <a:latin typeface="Arial" charset="0"/>
            </a:endParaRPr>
          </a:p>
          <a:p>
            <a:pPr algn="just" eaLnBrk="1" hangingPunct="1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to ensure 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continual improvement 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all contract managers must review their HSE HEMP against the questions asked below.</a:t>
            </a:r>
          </a:p>
          <a:p>
            <a:pPr marL="342900" indent="-342900" eaLnBrk="1" hangingPunct="1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 eaLnBrk="1" hangingPunct="1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 eaLnBrk="1" hangingPunct="1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19063" indent="-119063" eaLnBrk="1" hangingPunct="1">
              <a:buFontTx/>
              <a:buChar char="•"/>
              <a:defRPr/>
            </a:pPr>
            <a:r>
              <a:rPr lang="en-US" sz="1400" dirty="0" smtClean="0">
                <a:latin typeface="+mj-lt"/>
                <a:sym typeface="Wingdings" pitchFamily="2" charset="2"/>
              </a:rPr>
              <a:t>Do you have a safe zone which is away from operations for personnel not involved in lifting operations? </a:t>
            </a:r>
          </a:p>
          <a:p>
            <a:pPr marL="119063" indent="-119063" eaLnBrk="1" hangingPunct="1">
              <a:buFontTx/>
              <a:buChar char="•"/>
              <a:defRPr/>
            </a:pPr>
            <a:r>
              <a:rPr lang="en-US" sz="1400" dirty="0" smtClean="0">
                <a:latin typeface="+mj-lt"/>
                <a:sym typeface="Wingdings" pitchFamily="2" charset="2"/>
              </a:rPr>
              <a:t>Do </a:t>
            </a:r>
            <a:r>
              <a:rPr lang="en-US" sz="1400" dirty="0">
                <a:latin typeface="+mj-lt"/>
                <a:sym typeface="Wingdings" pitchFamily="2" charset="2"/>
              </a:rPr>
              <a:t>you carry out regular management checks to identify shortfalls?</a:t>
            </a:r>
          </a:p>
          <a:p>
            <a:pPr marL="119063" indent="-119063" eaLnBrk="1" hangingPunct="1">
              <a:buFontTx/>
              <a:buChar char="•"/>
              <a:defRPr/>
            </a:pPr>
            <a:r>
              <a:rPr lang="en-US" sz="1400" dirty="0" smtClean="0">
                <a:latin typeface="+mj-lt"/>
                <a:sym typeface="Wingdings" pitchFamily="2" charset="2"/>
              </a:rPr>
              <a:t>Do your supervisors brief out the whole task to the crew before commencement of the task?</a:t>
            </a:r>
            <a:endParaRPr lang="en-US" sz="1400" dirty="0">
              <a:latin typeface="+mj-lt"/>
              <a:sym typeface="Wingdings" pitchFamily="2" charset="2"/>
            </a:endParaRPr>
          </a:p>
          <a:p>
            <a:pPr marL="119063" indent="-119063" eaLnBrk="1" hangingPunct="1">
              <a:buFontTx/>
              <a:buChar char="•"/>
              <a:defRPr/>
            </a:pPr>
            <a:r>
              <a:rPr lang="en-US" sz="1400" dirty="0" smtClean="0">
                <a:latin typeface="+mj-lt"/>
                <a:sym typeface="Wingdings" pitchFamily="2" charset="2"/>
              </a:rPr>
              <a:t>Do your supervisors control the operations from where they have full control of the activity?</a:t>
            </a:r>
          </a:p>
          <a:p>
            <a:pPr marL="119063" indent="-119063" eaLnBrk="1" hangingPunct="1">
              <a:buFontTx/>
              <a:buChar char="•"/>
              <a:defRPr/>
            </a:pPr>
            <a:r>
              <a:rPr lang="en-US" sz="1400" dirty="0" smtClean="0">
                <a:latin typeface="+mj-lt"/>
                <a:sym typeface="Wingdings" pitchFamily="2" charset="2"/>
              </a:rPr>
              <a:t>Do you ensure you have suitable supervision to manage multiple tasks? </a:t>
            </a:r>
            <a:endParaRPr lang="en-US" sz="800" dirty="0">
              <a:latin typeface="Arial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2700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38B89D-F213-4B22-83B0-682ADC9DB09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323850" y="834529"/>
            <a:ext cx="58992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US" sz="1400" b="1" smtClean="0">
                <a:solidFill>
                  <a:srgbClr val="333399"/>
                </a:solidFill>
              </a:rPr>
              <a:t>Date:07.08.2016	Incident title: LTI</a:t>
            </a:r>
            <a:endParaRPr lang="en-US" sz="1400" b="1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 xsi:nil="true"/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B4A17E2F-24EF-4477-A633-0D797B7FD3AF}"/>
</file>

<file path=customXml/itemProps2.xml><?xml version="1.0" encoding="utf-8"?>
<ds:datastoreItem xmlns:ds="http://schemas.openxmlformats.org/officeDocument/2006/customXml" ds:itemID="{AA0CD044-9F0A-41C0-8785-7B1F1DC3364B}"/>
</file>

<file path=customXml/itemProps3.xml><?xml version="1.0" encoding="utf-8"?>
<ds:datastoreItem xmlns:ds="http://schemas.openxmlformats.org/officeDocument/2006/customXml" ds:itemID="{ABE13263-A59B-481A-A0F1-748794D97131}"/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195</Words>
  <Application>Microsoft Office PowerPoint</Application>
  <PresentationFormat>On-screen Show (4:3)</PresentationFormat>
  <Paragraphs>35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Theme1</vt:lpstr>
      <vt:lpstr>Slide 1</vt:lpstr>
      <vt:lpstr>Slide 2</vt:lpstr>
    </vt:vector>
  </TitlesOfParts>
  <Company>PDO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MU61323</dc:creator>
  <cp:lastModifiedBy>mu95018</cp:lastModifiedBy>
  <cp:revision>33</cp:revision>
  <dcterms:created xsi:type="dcterms:W3CDTF">2016-03-28T05:48:29Z</dcterms:created>
  <dcterms:modified xsi:type="dcterms:W3CDTF">2017-01-05T05:19:42Z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