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1" r:id="rId2"/>
    <p:sldId id="29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mu61362\Desktop\Capture2.PNG"/>
          <p:cNvPicPr>
            <a:picLocks noChangeAspect="1" noChangeArrowheads="1"/>
          </p:cNvPicPr>
          <p:nvPr/>
        </p:nvPicPr>
        <p:blipFill>
          <a:blip r:embed="rId3" cstate="print"/>
          <a:srcRect l="2745" t="3226" r="46703" b="3226"/>
          <a:stretch>
            <a:fillRect/>
          </a:stretch>
        </p:blipFill>
        <p:spPr bwMode="auto">
          <a:xfrm>
            <a:off x="5715000" y="3581400"/>
            <a:ext cx="327660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0" y="838200"/>
            <a:ext cx="3276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533400" y="5029200"/>
            <a:ext cx="4648200" cy="3385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Comply with Safe Operating Procedures 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5943600" y="914400"/>
            <a:ext cx="381000" cy="457200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2400" y="762001"/>
            <a:ext cx="5486400" cy="36025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kern="0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kern="0" dirty="0" smtClean="0">
                <a:solidFill>
                  <a:srgbClr val="333399"/>
                </a:solidFill>
                <a:latin typeface="Tahoma" pitchFamily="34" charset="0"/>
              </a:rPr>
              <a:t>01.08.2016           </a:t>
            </a:r>
            <a:r>
              <a:rPr lang="en-US" sz="1600" b="1" kern="0" dirty="0" smtClean="0">
                <a:solidFill>
                  <a:srgbClr val="333399"/>
                </a:solidFill>
                <a:latin typeface="Tahoma" pitchFamily="34" charset="0"/>
              </a:rPr>
              <a:t>    </a:t>
            </a:r>
            <a:r>
              <a:rPr lang="en-US" sz="1600" b="1" kern="0" dirty="0" smtClean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600" b="1" kern="0" dirty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kern="0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kern="0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0000"/>
                </a:solidFill>
                <a:latin typeface="Tahoma" pitchFamily="34" charset="0"/>
                <a:cs typeface="+mn-cs"/>
              </a:rPr>
              <a:t>What happened ?</a:t>
            </a:r>
          </a:p>
          <a:p>
            <a:pPr algn="just">
              <a:defRPr/>
            </a:pPr>
            <a:r>
              <a:rPr lang="en-US" sz="1400" kern="0" dirty="0">
                <a:latin typeface="+mj-lt"/>
              </a:rPr>
              <a:t>Whilst </a:t>
            </a:r>
            <a:r>
              <a:rPr lang="en-US" sz="1400" kern="0" dirty="0" smtClean="0">
                <a:latin typeface="+mj-lt"/>
              </a:rPr>
              <a:t>off-loading </a:t>
            </a:r>
            <a:r>
              <a:rPr lang="en-US" sz="1400" kern="0" dirty="0">
                <a:latin typeface="+mj-lt"/>
              </a:rPr>
              <a:t>a Post Weld Heat Treatment machine from a pickup with a </a:t>
            </a:r>
            <a:r>
              <a:rPr lang="en-US" sz="1400" kern="0" dirty="0" smtClean="0">
                <a:latin typeface="+mj-lt"/>
              </a:rPr>
              <a:t>Load all</a:t>
            </a:r>
            <a:r>
              <a:rPr lang="en-US" sz="1400" kern="0" dirty="0" smtClean="0">
                <a:latin typeface="+mj-lt"/>
              </a:rPr>
              <a:t>, the </a:t>
            </a:r>
            <a:r>
              <a:rPr lang="en-US" sz="1400" kern="0" dirty="0">
                <a:latin typeface="+mj-lt"/>
              </a:rPr>
              <a:t>rigger used a single sling belt to lift up the machine and offload it on to uneven ground. He attempted to adjust it on the </a:t>
            </a:r>
            <a:r>
              <a:rPr lang="en-US" sz="1400" kern="0" dirty="0" smtClean="0">
                <a:latin typeface="+mj-lt"/>
              </a:rPr>
              <a:t>ground, </a:t>
            </a:r>
            <a:r>
              <a:rPr lang="en-US" sz="1400" kern="0" dirty="0">
                <a:latin typeface="+mj-lt"/>
              </a:rPr>
              <a:t>however the machine swung to its right landing on his foot resulting in multiple </a:t>
            </a:r>
            <a:r>
              <a:rPr lang="en-GB" sz="1400" kern="0" dirty="0">
                <a:latin typeface="+mj-lt"/>
              </a:rPr>
              <a:t>fractures to his</a:t>
            </a:r>
            <a:r>
              <a:rPr lang="en-US" sz="1400" kern="0" dirty="0">
                <a:latin typeface="+mj-lt"/>
              </a:rPr>
              <a:t> right foot.</a:t>
            </a:r>
          </a:p>
          <a:p>
            <a:pPr algn="just">
              <a:defRPr/>
            </a:pPr>
            <a:endParaRPr lang="en-GB" sz="1600" b="1" kern="0" dirty="0">
              <a:solidFill>
                <a:srgbClr val="333399"/>
              </a:solidFill>
              <a:latin typeface="Tahoma" pitchFamily="34" charset="0"/>
            </a:endParaRPr>
          </a:p>
          <a:p>
            <a:r>
              <a:rPr lang="en-GB" sz="1600" b="1" kern="0" dirty="0">
                <a:solidFill>
                  <a:srgbClr val="333399"/>
                </a:solidFill>
                <a:latin typeface="Tahoma" pitchFamily="34" charset="0"/>
                <a:cs typeface="+mn-cs"/>
              </a:rPr>
              <a:t>Learning from this Incident:</a:t>
            </a:r>
          </a:p>
          <a:p>
            <a:endParaRPr lang="en-GB" sz="600" b="1" kern="0" dirty="0">
              <a:solidFill>
                <a:srgbClr val="333399"/>
              </a:solidFill>
              <a:latin typeface="Tahoma" pitchFamily="34" charset="0"/>
              <a:cs typeface="+mn-cs"/>
            </a:endParaRPr>
          </a:p>
          <a:p>
            <a:pPr marL="400050" indent="-342900">
              <a:spcBef>
                <a:spcPct val="5000"/>
              </a:spcBef>
              <a:buSzPct val="125000"/>
              <a:buFont typeface="Arial" pitchFamily="34" charset="0"/>
              <a:buChar char="•"/>
              <a:tabLst>
                <a:tab pos="400050" algn="l"/>
              </a:tabLst>
              <a:defRPr/>
            </a:pPr>
            <a:r>
              <a:rPr lang="en-US" sz="1400" kern="0" dirty="0">
                <a:latin typeface="+mj-lt"/>
              </a:rPr>
              <a:t>Always comply with the standard lifting procedures and never take a shortcut.</a:t>
            </a:r>
          </a:p>
          <a:p>
            <a:pPr marL="400050" indent="-342900">
              <a:spcBef>
                <a:spcPct val="5000"/>
              </a:spcBef>
              <a:buSzPct val="125000"/>
              <a:buFont typeface="Arial" pitchFamily="34" charset="0"/>
              <a:buChar char="•"/>
              <a:tabLst>
                <a:tab pos="400050" algn="l"/>
              </a:tabLst>
              <a:defRPr/>
            </a:pPr>
            <a:r>
              <a:rPr lang="en-US" sz="1400" kern="0" dirty="0">
                <a:latin typeface="+mj-lt"/>
              </a:rPr>
              <a:t>All the lifting activities should be carried out under proper supervision.</a:t>
            </a:r>
          </a:p>
          <a:p>
            <a:pPr marL="400050" indent="-342900">
              <a:spcBef>
                <a:spcPct val="5000"/>
              </a:spcBef>
              <a:buSzPct val="125000"/>
              <a:buFont typeface="Arial" pitchFamily="34" charset="0"/>
              <a:buChar char="•"/>
              <a:tabLst>
                <a:tab pos="400050" algn="l"/>
              </a:tabLst>
              <a:defRPr/>
            </a:pPr>
            <a:r>
              <a:rPr lang="en-US" sz="1400" kern="0" dirty="0">
                <a:latin typeface="+mj-lt"/>
              </a:rPr>
              <a:t>Stay out of the line of </a:t>
            </a:r>
            <a:r>
              <a:rPr lang="en-US" sz="1400" kern="0" dirty="0" smtClean="0">
                <a:latin typeface="+mj-lt"/>
              </a:rPr>
              <a:t>fire.</a:t>
            </a:r>
            <a:endParaRPr lang="en-US" sz="1400" kern="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8351838" cy="45243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Does the crew make use of 10 point checklist for lifting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the supervisors verify available resources before assigning the task?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Does the supervisor monitor the proper use of equipment as per </a:t>
            </a:r>
            <a:r>
              <a:rPr lang="en-US" sz="1400" dirty="0" smtClean="0">
                <a:latin typeface="+mj-lt"/>
                <a:sym typeface="Wingdings" pitchFamily="2" charset="2"/>
              </a:rPr>
              <a:t>SOP?</a:t>
            </a: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Does the crew discuss among themselves the hazards identified in the </a:t>
            </a:r>
            <a:r>
              <a:rPr lang="en-US" sz="1400" dirty="0" smtClean="0">
                <a:latin typeface="+mj-lt"/>
                <a:sym typeface="Wingdings" pitchFamily="2" charset="2"/>
              </a:rPr>
              <a:t>HEMP?</a:t>
            </a: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Does the crew leader ensure required control measures are in place?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the supervisors encourage intervention culture among the </a:t>
            </a:r>
            <a:r>
              <a:rPr lang="en-US" sz="1400" dirty="0" smtClean="0">
                <a:latin typeface="+mj-lt"/>
                <a:sym typeface="Wingdings" pitchFamily="2" charset="2"/>
              </a:rPr>
              <a:t>workforce?</a:t>
            </a: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Are the workers aware of consequence Management in case of </a:t>
            </a:r>
            <a:r>
              <a:rPr lang="en-US" sz="1400" dirty="0" smtClean="0">
                <a:latin typeface="+mj-lt"/>
                <a:sym typeface="Wingdings" pitchFamily="2" charset="2"/>
              </a:rPr>
              <a:t>non-compliance </a:t>
            </a:r>
            <a:r>
              <a:rPr lang="en-US" sz="1400" dirty="0">
                <a:latin typeface="+mj-lt"/>
                <a:sym typeface="Wingdings" pitchFamily="2" charset="2"/>
              </a:rPr>
              <a:t>to </a:t>
            </a:r>
            <a:r>
              <a:rPr lang="en-US" sz="1400" dirty="0" smtClean="0">
                <a:latin typeface="+mj-lt"/>
                <a:sym typeface="Wingdings" pitchFamily="2" charset="2"/>
              </a:rPr>
              <a:t>LSR?</a:t>
            </a:r>
            <a:endParaRPr lang="en-US" sz="800" dirty="0"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1000" y="838200"/>
            <a:ext cx="716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01.08.2016                    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Id xmlns="4880e4f8-4b7d-4bdd-91e3-e10d47036eca" xsi:nil="true"/>
    <Language xmlns="4880e4f8-4b7d-4bdd-91e3-e10d47036eca">English 1</Language>
    <wic_System_Copyright xmlns="http://schemas.microsoft.com/sharepoint/v3/fields" xsi:nil="true"/>
    <ImageCreateDate xmlns="4880E4F8-4B7D-4BDD-91E3-E10D47036ECA" xsi:nil="true"/>
  </documentManagement>
</p:properties>
</file>

<file path=customXml/itemProps1.xml><?xml version="1.0" encoding="utf-8"?>
<ds:datastoreItem xmlns:ds="http://schemas.openxmlformats.org/officeDocument/2006/customXml" ds:itemID="{8229099E-607E-45FC-874C-D15360EF7B38}"/>
</file>

<file path=customXml/itemProps2.xml><?xml version="1.0" encoding="utf-8"?>
<ds:datastoreItem xmlns:ds="http://schemas.openxmlformats.org/officeDocument/2006/customXml" ds:itemID="{413D6C31-DF26-4E7E-98EB-886CA9BD4A73}"/>
</file>

<file path=customXml/itemProps3.xml><?xml version="1.0" encoding="utf-8"?>
<ds:datastoreItem xmlns:ds="http://schemas.openxmlformats.org/officeDocument/2006/customXml" ds:itemID="{FBC925BD-2354-4001-88F7-2A5A22C45D82}"/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308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mu55250</cp:lastModifiedBy>
  <cp:revision>29</cp:revision>
  <dcterms:created xsi:type="dcterms:W3CDTF">2016-03-28T05:48:29Z</dcterms:created>
  <dcterms:modified xsi:type="dcterms:W3CDTF">2017-01-04T11:41:19Z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