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3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5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25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5110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04/01/2017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522119" y="1771651"/>
            <a:ext cx="12573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500">
              <a:solidFill>
                <a:srgbClr val="FF0000"/>
              </a:solidFill>
              <a:latin typeface="Times New Roman"/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15DE-AE29-4DBE-9167-7BEF3C40510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6200" y="819864"/>
            <a:ext cx="5257800" cy="41242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 : 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17.08.2016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LTI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 smtClean="0">
              <a:solidFill>
                <a:srgbClr val="333399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</a:p>
          <a:p>
            <a:pPr marL="114300" indent="-114300" algn="just">
              <a:defRPr/>
            </a:pPr>
            <a:endParaRPr lang="en-US" sz="11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GB" sz="1400" dirty="0">
                <a:solidFill>
                  <a:srgbClr val="000000"/>
                </a:solidFill>
                <a:latin typeface="+mj-lt"/>
              </a:rPr>
              <a:t>A contractor Piping Engineer and his colleague were </a:t>
            </a:r>
            <a:r>
              <a:rPr lang="en-GB" sz="1400" dirty="0" smtClean="0">
                <a:solidFill>
                  <a:srgbClr val="000000"/>
                </a:solidFill>
                <a:latin typeface="+mj-lt"/>
              </a:rPr>
              <a:t>carrying out 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red line mark-up of engineering drawings for as built purpose at Musallam </a:t>
            </a:r>
            <a:r>
              <a:rPr lang="en-GB" sz="1400" dirty="0" smtClean="0">
                <a:latin typeface="+mj-lt"/>
              </a:rPr>
              <a:t>Oil S</a:t>
            </a:r>
            <a:r>
              <a:rPr lang="en-GB" sz="1400" dirty="0" smtClean="0">
                <a:solidFill>
                  <a:srgbClr val="000000"/>
                </a:solidFill>
                <a:latin typeface="+mj-lt"/>
              </a:rPr>
              <a:t>tation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. A pit </a:t>
            </a:r>
            <a:r>
              <a:rPr lang="en-GB" sz="1400" dirty="0" smtClean="0">
                <a:solidFill>
                  <a:srgbClr val="000000"/>
                </a:solidFill>
                <a:latin typeface="+mj-lt"/>
              </a:rPr>
              <a:t>of 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depth 54cm was located behind both </a:t>
            </a:r>
            <a:r>
              <a:rPr lang="en-GB" sz="1400" dirty="0" smtClean="0">
                <a:solidFill>
                  <a:srgbClr val="000000"/>
                </a:solidFill>
                <a:latin typeface="+mj-lt"/>
              </a:rPr>
              <a:t>employees 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within barricaded construction area. While doing this </a:t>
            </a:r>
            <a:r>
              <a:rPr lang="en-GB" sz="1400" dirty="0" smtClean="0">
                <a:solidFill>
                  <a:srgbClr val="000000"/>
                </a:solidFill>
                <a:latin typeface="+mj-lt"/>
              </a:rPr>
              <a:t>activity</a:t>
            </a:r>
            <a:r>
              <a:rPr lang="en-GB" sz="1400" dirty="0" smtClean="0">
                <a:solidFill>
                  <a:srgbClr val="00B050"/>
                </a:solidFill>
                <a:latin typeface="+mj-lt"/>
              </a:rPr>
              <a:t>,</a:t>
            </a:r>
            <a:r>
              <a:rPr lang="en-GB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+mj-lt"/>
              </a:rPr>
              <a:t>the Piping Engineer walked backward and accidently stepped over the edge of the pit and twisted his left ankle.</a:t>
            </a: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Observe warning signs.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Check your work position </a:t>
            </a:r>
            <a:r>
              <a:rPr lang="en-US" sz="1300" dirty="0" smtClean="0">
                <a:solidFill>
                  <a:srgbClr val="00B050"/>
                </a:solidFill>
                <a:latin typeface="+mj-lt"/>
                <a:cs typeface="Tahoma" pitchFamily="34" charset="0"/>
              </a:rPr>
              <a:t>(</a:t>
            </a:r>
            <a:r>
              <a:rPr lang="en-US" sz="1300" dirty="0" smtClean="0">
                <a:latin typeface="+mj-lt"/>
                <a:cs typeface="Tahoma" pitchFamily="34" charset="0"/>
              </a:rPr>
              <a:t>for your own safety</a:t>
            </a:r>
            <a:r>
              <a:rPr lang="en-US" sz="1300" dirty="0" smtClean="0">
                <a:solidFill>
                  <a:srgbClr val="00B050"/>
                </a:solidFill>
                <a:latin typeface="+mj-lt"/>
                <a:cs typeface="Tahoma" pitchFamily="34" charset="0"/>
              </a:rPr>
              <a:t>)</a:t>
            </a:r>
            <a:r>
              <a:rPr lang="en-US" sz="1300" dirty="0" smtClean="0">
                <a:latin typeface="+mj-lt"/>
                <a:cs typeface="Tahoma" pitchFamily="34" charset="0"/>
              </a:rPr>
              <a:t>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Prior to any job at site, conduct a formal TBT/TRIC discussion 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Review and challenge the need for Red Line Mark-Up before completion of construction.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GB" sz="1300" dirty="0" smtClean="0">
                <a:latin typeface="+mj-lt"/>
                <a:cs typeface="Tahoma" pitchFamily="34" charset="0"/>
              </a:rPr>
              <a:t>Challenge the need for performing non-construction activities within a restricted construction area. </a:t>
            </a:r>
            <a:endParaRPr lang="en-US" sz="6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62600" y="1226389"/>
            <a:ext cx="3429000" cy="2286000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077200" y="2514600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657600"/>
            <a:ext cx="3458250" cy="2438400"/>
          </a:xfrm>
          <a:prstGeom prst="rect">
            <a:avLst/>
          </a:prstGeom>
        </p:spPr>
      </p:pic>
      <p:sp>
        <p:nvSpPr>
          <p:cNvPr id="26" name="Freeform 132"/>
          <p:cNvSpPr>
            <a:spLocks/>
          </p:cNvSpPr>
          <p:nvPr/>
        </p:nvSpPr>
        <p:spPr bwMode="auto">
          <a:xfrm>
            <a:off x="8009885" y="551789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52400" y="5638800"/>
            <a:ext cx="5181600" cy="33855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Beware of hazards around you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:p14="http://schemas.microsoft.com/office/powerpoint/2010/main" xmlns="" val="1276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217235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</a:t>
            </a: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challenge the need to perform engineering activities such as RLMU of PEFS before site readiness (before completing construction activities)?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engineering team, carrying out design verification activities at construction site, conduct formal TBT/TRIC before starting the activities?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regularly monitor and update HSE Training Matrix of your staff?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</a:t>
            </a:r>
            <a:r>
              <a:rPr lang="en-US" sz="1400" dirty="0">
                <a:latin typeface="+mj-lt"/>
                <a:sym typeface="Wingdings" pitchFamily="2" charset="2"/>
              </a:rPr>
              <a:t>construction staff challenge </a:t>
            </a:r>
            <a:r>
              <a:rPr lang="en-GB" sz="1400" dirty="0">
                <a:latin typeface="+mj-lt"/>
              </a:rPr>
              <a:t>the need for performing non-construction activities within a restricted construction area. </a:t>
            </a:r>
            <a:endParaRPr lang="en-US" sz="1400" dirty="0"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1079" y="893961"/>
            <a:ext cx="35477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17.08.16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 title: LTI 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Id xmlns="4880e4f8-4b7d-4bdd-91e3-e10d47036eca" xsi:nil="true"/>
    <Language xmlns="4880e4f8-4b7d-4bdd-91e3-e10d47036eca">English 1</Language>
    <wic_System_Copyright xmlns="http://schemas.microsoft.com/sharepoint/v3/fields" xsi:nil="true"/>
    <ImageCreateDate xmlns="4880E4F8-4B7D-4BDD-91E3-E10D47036ECA" xsi:nil="true"/>
  </documentManagement>
</p:properties>
</file>

<file path=customXml/itemProps1.xml><?xml version="1.0" encoding="utf-8"?>
<ds:datastoreItem xmlns:ds="http://schemas.openxmlformats.org/officeDocument/2006/customXml" ds:itemID="{7D717522-F1BF-4C16-9ECD-EE411615506A}"/>
</file>

<file path=customXml/itemProps2.xml><?xml version="1.0" encoding="utf-8"?>
<ds:datastoreItem xmlns:ds="http://schemas.openxmlformats.org/officeDocument/2006/customXml" ds:itemID="{BAC3EBBE-1761-45CE-AFA0-232FD9ADEE52}"/>
</file>

<file path=customXml/itemProps3.xml><?xml version="1.0" encoding="utf-8"?>
<ds:datastoreItem xmlns:ds="http://schemas.openxmlformats.org/officeDocument/2006/customXml" ds:itemID="{4907EC55-FEEA-4BCA-A1B9-59AA4ACD1AD1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319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38</cp:revision>
  <dcterms:created xsi:type="dcterms:W3CDTF">2016-03-28T05:48:29Z</dcterms:created>
  <dcterms:modified xsi:type="dcterms:W3CDTF">2017-01-04T11:39:18Z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