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5" r:id="rId2"/>
    <p:sldId id="29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05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116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28600" y="858720"/>
            <a:ext cx="5410200" cy="4088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2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</a:rPr>
              <a:t>   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19.08.2016 	Incident title: LTI</a:t>
            </a:r>
            <a:endParaRPr lang="en-US" sz="12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  <a:endParaRPr lang="en-US" sz="1600" dirty="0">
              <a:solidFill>
                <a:srgbClr val="FF0000"/>
              </a:solidFill>
              <a:latin typeface="Tahoma" pitchFamily="34" charset="0"/>
            </a:endParaRPr>
          </a:p>
          <a:p>
            <a:pPr lvl="0" algn="just">
              <a:tabLst>
                <a:tab pos="166688" algn="l"/>
              </a:tabLst>
            </a:pPr>
            <a:endParaRPr lang="en-US" sz="1200" kern="1400" dirty="0" smtClean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166688" algn="l"/>
              </a:tabLst>
            </a:pPr>
            <a:r>
              <a:rPr lang="en-US" sz="12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200" kern="1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fork lift was crossing the flare line </a:t>
            </a:r>
            <a:r>
              <a:rPr lang="en-US" sz="12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guided by two </a:t>
            </a:r>
            <a:r>
              <a:rPr lang="en-US" sz="1200" kern="1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banksmen </a:t>
            </a:r>
            <a:r>
              <a:rPr lang="en-US" sz="12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to  </a:t>
            </a:r>
            <a:r>
              <a:rPr lang="en-US" sz="1200" kern="1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reposition the OBM </a:t>
            </a:r>
            <a:r>
              <a:rPr lang="en-US" sz="12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cutting box</a:t>
            </a:r>
            <a:r>
              <a:rPr lang="en-US" sz="1200" kern="1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kern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200" kern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forklift </a:t>
            </a:r>
            <a:r>
              <a:rPr lang="en-US" sz="12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rear </a:t>
            </a:r>
            <a:r>
              <a:rPr lang="en-US" sz="1200" kern="1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tyres </a:t>
            </a:r>
            <a:r>
              <a:rPr lang="en-US" sz="1200" kern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while </a:t>
            </a:r>
            <a:r>
              <a:rPr lang="en-US" sz="1200" kern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moving over the flare line, </a:t>
            </a:r>
            <a:r>
              <a:rPr lang="en-US" sz="1200" kern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pressed the line to make a contact with the ground. </a:t>
            </a:r>
            <a:r>
              <a:rPr lang="en-US" sz="1200" kern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 that time the </a:t>
            </a:r>
            <a:r>
              <a:rPr lang="en-US" sz="1200" kern="14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roustabout, waiting for the fork lift to cross the flare line, kept his right foot underneath the line by mistake. He lost his </a:t>
            </a:r>
            <a:r>
              <a:rPr lang="en-US" sz="1200" kern="1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balance and fell backwards when his right foot got caught between the flare line and the </a:t>
            </a:r>
            <a:r>
              <a:rPr lang="en-US" sz="1200" kern="14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ground, </a:t>
            </a:r>
            <a:r>
              <a:rPr lang="en-US" sz="1200" kern="1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resulting in </a:t>
            </a:r>
            <a:r>
              <a:rPr lang="en-US" sz="1200" kern="14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fractures to his right </a:t>
            </a:r>
            <a:r>
              <a:rPr lang="en-US" sz="1200" kern="1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foot </a:t>
            </a:r>
            <a:r>
              <a:rPr lang="en-US" sz="1200" kern="14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ankle.</a:t>
            </a:r>
            <a:r>
              <a:rPr lang="en-US" sz="1200" kern="1400" dirty="0" smtClean="0">
                <a:latin typeface="+mj-lt"/>
                <a:ea typeface="Times New Roman" panose="02020603050405020304" pitchFamily="18" charset="0"/>
              </a:rPr>
              <a:t> </a:t>
            </a:r>
            <a:endParaRPr lang="en-US" sz="1200" b="1" kern="0" dirty="0">
              <a:latin typeface="+mj-lt"/>
              <a:cs typeface="Arial" panose="020B0604020202020204" pitchFamily="34" charset="0"/>
            </a:endParaRPr>
          </a:p>
          <a:p>
            <a:pPr marL="342900" indent="-342900" algn="just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lvl="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Always use the correct lifting equipment for the task</a:t>
            </a:r>
            <a:r>
              <a:rPr lang="en-US" sz="1200" kern="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Always perform the task as per procedure and avoid  shortcuts</a:t>
            </a:r>
            <a:r>
              <a:rPr lang="en-US" sz="1200" kern="0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Assign authorized banksman with adequate training for the task.</a:t>
            </a:r>
          </a:p>
          <a:p>
            <a:pPr marL="171450" lvl="0" indent="-1714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Banksmen</a:t>
            </a:r>
            <a:r>
              <a:rPr lang="en-US" sz="1200" kern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must ensure a clear view of the surroundings of the </a:t>
            </a:r>
            <a:r>
              <a:rPr lang="en-US" sz="1200" kern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machinery movement </a:t>
            </a:r>
            <a:r>
              <a:rPr lang="en-US" sz="1200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path. </a:t>
            </a:r>
          </a:p>
          <a:p>
            <a:pPr marL="114300" indent="-114300">
              <a:defRPr/>
            </a:pPr>
            <a:endParaRPr lang="en-US" sz="1050" dirty="0">
              <a:solidFill>
                <a:srgbClr val="0000FF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 dirty="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208950" y="5132198"/>
            <a:ext cx="5384938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tabLst>
                <a:tab pos="166688" algn="l"/>
              </a:tabLst>
            </a:pPr>
            <a:r>
              <a:rPr lang="en-US" sz="2000" b="1" kern="1400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Always use the correct lifting equipment </a:t>
            </a: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0000"/>
                </a:solidFill>
                <a:latin typeface="Arial"/>
              </a:rPr>
              <a:t>PDO Second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6929" y="741529"/>
            <a:ext cx="3092998" cy="2731245"/>
          </a:xfrm>
          <a:prstGeom prst="rect">
            <a:avLst/>
          </a:prstGeom>
        </p:spPr>
      </p:pic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6096000" y="2431089"/>
            <a:ext cx="336550" cy="544513"/>
            <a:chOff x="3504" y="544"/>
            <a:chExt cx="2287" cy="1855"/>
          </a:xfrm>
        </p:grpSpPr>
        <p:sp>
          <p:nvSpPr>
            <p:cNvPr id="18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7270904" y="1725258"/>
            <a:ext cx="932516" cy="60456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848600" y="1991185"/>
            <a:ext cx="427037" cy="140082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6547" y="2873802"/>
            <a:ext cx="804742" cy="518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2717" y="6279728"/>
            <a:ext cx="3083854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1180" y="3346451"/>
            <a:ext cx="3078747" cy="49991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7737162" y="3110803"/>
            <a:ext cx="424127" cy="26276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55432" y="3767696"/>
            <a:ext cx="2998424" cy="2512032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0786" y="5296006"/>
            <a:ext cx="5669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5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32316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to ensure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continual improvement all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contract managers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must review their HSE HEMP against the questions asked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below:     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Do you ensure the correct lifting equipment is available on site?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Do you have an effective TBT with TRIC and JSP to cover all the hazards/risks and controls for the task?</a:t>
            </a:r>
            <a:endParaRPr lang="en-US" sz="1400" kern="14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Does your crew understand the meaning of “Line of Fire” and its related hazards and </a:t>
            </a: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risks</a:t>
            </a: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Do you have an effective audit/assurance process to identify your installations are free from trip/fall hazards or the hazards related to moving machinery </a:t>
            </a: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over any installed pipelines?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Do you have a system to effectively cascade the HSE flashes </a:t>
            </a:r>
            <a:r>
              <a:rPr lang="en-US" sz="1400" kern="1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&amp; recommended actions of all LTIs and high potential incidents </a:t>
            </a:r>
            <a:r>
              <a:rPr lang="en-US" sz="1400" kern="1400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in your work sites?</a:t>
            </a:r>
            <a:endParaRPr lang="en-US" sz="1400" kern="14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44039" y="838201"/>
            <a:ext cx="85713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6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   19.08.2016 	Incident title: LTI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 xsi:nil="true"/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2F9C91E-739D-462B-9207-92A94B2ECB7C}"/>
</file>

<file path=customXml/itemProps2.xml><?xml version="1.0" encoding="utf-8"?>
<ds:datastoreItem xmlns:ds="http://schemas.openxmlformats.org/officeDocument/2006/customXml" ds:itemID="{F3802BD4-EF8B-4D30-83AF-D725B6E23011}"/>
</file>

<file path=customXml/itemProps3.xml><?xml version="1.0" encoding="utf-8"?>
<ds:datastoreItem xmlns:ds="http://schemas.openxmlformats.org/officeDocument/2006/customXml" ds:itemID="{A6EF925B-F6C7-4ED5-94B7-290AF42C0335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217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mu95018</cp:lastModifiedBy>
  <cp:revision>37</cp:revision>
  <dcterms:created xsi:type="dcterms:W3CDTF">2016-03-28T05:48:29Z</dcterms:created>
  <dcterms:modified xsi:type="dcterms:W3CDTF">2017-01-05T05:46:00Z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