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F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85289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89839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\\mbnas03\QHSE\QHSE\7. Implementation and Performance Monitoring\7.2 Incident Reporting, Investigation and Review\Incidents Workover\PDO\2016\15-Hoist 18 LTI finger injury 24-08-2016\correct w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571" y="3505200"/>
            <a:ext cx="3389911" cy="2590800"/>
          </a:xfrm>
          <a:prstGeom prst="rect">
            <a:avLst/>
          </a:prstGeom>
          <a:ln w="28575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maskari\AppData\Local\Microsoft\Windows\Temporary Internet Files\Content.Outlook\L09399MD\wronge positio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846" b="17961"/>
          <a:stretch/>
        </p:blipFill>
        <p:spPr bwMode="auto">
          <a:xfrm>
            <a:off x="5516252" y="849133"/>
            <a:ext cx="3391162" cy="2523773"/>
          </a:xfrm>
          <a:prstGeom prst="rect">
            <a:avLst/>
          </a:prstGeom>
          <a:ln w="28575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953000" cy="45550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24.08.2016    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title: LTI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FF0000"/>
              </a:solidFill>
              <a:latin typeface="+mj-lt"/>
            </a:endParaRPr>
          </a:p>
          <a:p>
            <a:pPr marL="0" indent="0" algn="just">
              <a:spcBef>
                <a:spcPts val="0"/>
              </a:spcBef>
            </a:pPr>
            <a:r>
              <a:rPr lang="en-US" sz="1400" dirty="0">
                <a:latin typeface="+mj-lt"/>
              </a:rPr>
              <a:t>At </a:t>
            </a:r>
            <a:r>
              <a:rPr lang="en-US" sz="1400" dirty="0" smtClean="0">
                <a:latin typeface="+mj-lt"/>
              </a:rPr>
              <a:t>09:30hr </a:t>
            </a:r>
            <a:r>
              <a:rPr lang="en-US" sz="1400" dirty="0" smtClean="0">
                <a:latin typeface="+mj-lt"/>
              </a:rPr>
              <a:t>and </a:t>
            </a:r>
            <a:r>
              <a:rPr lang="en-US" sz="1400" dirty="0">
                <a:latin typeface="+mj-lt"/>
              </a:rPr>
              <a:t>while pull out ESP Pump, ESP Crew were in the process of preparing their handling tool &amp; lifting equipment on </a:t>
            </a:r>
            <a:r>
              <a:rPr lang="en-US" sz="1400" dirty="0" smtClean="0">
                <a:latin typeface="+mj-lt"/>
              </a:rPr>
              <a:t>the hoist floor</a:t>
            </a:r>
            <a:r>
              <a:rPr lang="en-US" sz="1400" dirty="0">
                <a:latin typeface="+mj-lt"/>
              </a:rPr>
              <a:t>. </a:t>
            </a:r>
            <a:r>
              <a:rPr lang="en-US" sz="1400" dirty="0" smtClean="0">
                <a:latin typeface="+mj-lt"/>
              </a:rPr>
              <a:t>The technician decided </a:t>
            </a:r>
            <a:r>
              <a:rPr lang="en-US" sz="1400" dirty="0">
                <a:latin typeface="+mj-lt"/>
              </a:rPr>
              <a:t>to </a:t>
            </a:r>
            <a:r>
              <a:rPr lang="en-US" sz="1400" dirty="0" smtClean="0">
                <a:latin typeface="+mj-lt"/>
              </a:rPr>
              <a:t>adjust the </a:t>
            </a:r>
            <a:r>
              <a:rPr lang="en-US" sz="1400" dirty="0">
                <a:latin typeface="+mj-lt"/>
              </a:rPr>
              <a:t>safety cover of </a:t>
            </a:r>
            <a:r>
              <a:rPr lang="en-US" sz="1400" dirty="0" smtClean="0">
                <a:latin typeface="+mj-lt"/>
              </a:rPr>
              <a:t>hoist floor </a:t>
            </a:r>
            <a:r>
              <a:rPr lang="en-US" sz="1400" dirty="0">
                <a:latin typeface="+mj-lt"/>
              </a:rPr>
              <a:t>to enable him to properly position the ESP table, in the process of doing so he trapped his left hand middle finger between main </a:t>
            </a:r>
            <a:r>
              <a:rPr lang="en-US" sz="1400" dirty="0" smtClean="0">
                <a:latin typeface="+mj-lt"/>
              </a:rPr>
              <a:t>hoist floor </a:t>
            </a:r>
            <a:r>
              <a:rPr lang="en-US" sz="1400" dirty="0">
                <a:latin typeface="+mj-lt"/>
              </a:rPr>
              <a:t>&amp; safety cover of the </a:t>
            </a:r>
            <a:r>
              <a:rPr lang="en-US" sz="1400" dirty="0" smtClean="0">
                <a:latin typeface="+mj-lt"/>
              </a:rPr>
              <a:t>hoist floor </a:t>
            </a:r>
            <a:r>
              <a:rPr lang="en-US" sz="1400" dirty="0">
                <a:latin typeface="+mj-lt"/>
              </a:rPr>
              <a:t>(weighing approx. 25 </a:t>
            </a:r>
            <a:r>
              <a:rPr lang="en-US" sz="1400" dirty="0" smtClean="0">
                <a:latin typeface="+mj-lt"/>
              </a:rPr>
              <a:t>kg). </a:t>
            </a:r>
            <a:endParaRPr lang="en-US" sz="1400" dirty="0">
              <a:latin typeface="+mj-lt"/>
            </a:endParaRPr>
          </a:p>
          <a:p>
            <a:pPr marL="0" indent="0" algn="just">
              <a:spcBef>
                <a:spcPts val="0"/>
              </a:spcBef>
            </a:pPr>
            <a:endParaRPr lang="en-US" sz="12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incident..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300" dirty="0" smtClean="0">
                <a:latin typeface="+mj-lt"/>
              </a:rPr>
              <a:t>Always ensure the correct lifting procedures are followed.</a:t>
            </a:r>
            <a:endParaRPr lang="en-US" sz="1300" dirty="0">
              <a:latin typeface="+mj-lt"/>
            </a:endParaRP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300" dirty="0">
                <a:latin typeface="+mj-lt"/>
              </a:rPr>
              <a:t>Make sure all </a:t>
            </a:r>
            <a:r>
              <a:rPr lang="en-US" sz="1300" dirty="0" smtClean="0">
                <a:latin typeface="+mj-lt"/>
              </a:rPr>
              <a:t>individuals </a:t>
            </a:r>
            <a:r>
              <a:rPr lang="en-US" sz="1300" dirty="0">
                <a:latin typeface="+mj-lt"/>
              </a:rPr>
              <a:t>involved in the work </a:t>
            </a:r>
            <a:r>
              <a:rPr lang="en-US" sz="1300" dirty="0" smtClean="0">
                <a:latin typeface="+mj-lt"/>
              </a:rPr>
              <a:t>have attended </a:t>
            </a:r>
            <a:r>
              <a:rPr lang="en-US" sz="1300" dirty="0" smtClean="0">
                <a:latin typeface="+mj-lt"/>
              </a:rPr>
              <a:t>the TBT </a:t>
            </a:r>
            <a:r>
              <a:rPr lang="en-US" sz="1300" dirty="0">
                <a:latin typeface="+mj-lt"/>
              </a:rPr>
              <a:t>and </a:t>
            </a:r>
            <a:r>
              <a:rPr lang="en-US" sz="1300" dirty="0" smtClean="0">
                <a:latin typeface="+mj-lt"/>
              </a:rPr>
              <a:t>signed </a:t>
            </a:r>
            <a:r>
              <a:rPr lang="en-US" sz="1300" dirty="0">
                <a:latin typeface="+mj-lt"/>
              </a:rPr>
              <a:t>the TRIC.</a:t>
            </a: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300" dirty="0" smtClean="0">
                <a:latin typeface="+mj-lt"/>
              </a:rPr>
              <a:t>Ensure not place </a:t>
            </a:r>
            <a:r>
              <a:rPr lang="en-US" sz="1300" dirty="0" smtClean="0">
                <a:latin typeface="+mj-lt"/>
              </a:rPr>
              <a:t>your hand in a pinch point</a:t>
            </a:r>
            <a:r>
              <a:rPr lang="en-US" sz="1300" dirty="0" smtClean="0">
                <a:latin typeface="+mj-lt"/>
              </a:rPr>
              <a:t>.</a:t>
            </a:r>
            <a:endParaRPr lang="en-US" sz="1300" dirty="0" smtClean="0">
              <a:latin typeface="+mj-lt"/>
            </a:endParaRP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300" dirty="0" smtClean="0">
                <a:latin typeface="+mj-lt"/>
              </a:rPr>
              <a:t>Exercise STOP work authority if the conditions are not safe to work.</a:t>
            </a:r>
            <a:endParaRPr lang="en-US" sz="1300" dirty="0">
              <a:latin typeface="+mj-lt"/>
            </a:endParaRP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300" dirty="0" smtClean="0">
                <a:latin typeface="+mj-lt"/>
              </a:rPr>
              <a:t>Work planning to be discussed amongst all crew involved in </a:t>
            </a:r>
            <a:r>
              <a:rPr lang="en-US" sz="1300" dirty="0" smtClean="0">
                <a:latin typeface="+mj-lt"/>
              </a:rPr>
              <a:t>the </a:t>
            </a:r>
            <a:r>
              <a:rPr lang="en-US" sz="1300" dirty="0" smtClean="0">
                <a:latin typeface="+mj-lt"/>
              </a:rPr>
              <a:t>activity.</a:t>
            </a: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300" dirty="0" smtClean="0">
                <a:latin typeface="+mj-lt"/>
              </a:rPr>
              <a:t>Do not engage in an activity which you are not trained for.</a:t>
            </a:r>
            <a:endParaRPr lang="en-US" sz="1300" dirty="0">
              <a:latin typeface="+mj-lt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867400"/>
            <a:ext cx="4999348" cy="4001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tabLst>
                <a:tab pos="166688" algn="l"/>
              </a:tabLst>
            </a:pPr>
            <a:r>
              <a:rPr lang="en-US" sz="2000" b="1" kern="1400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Beware of pinch points</a:t>
            </a:r>
            <a:endParaRPr lang="en-US" sz="2000" b="1" kern="1400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50214" y="259560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32"/>
          <p:cNvSpPr>
            <a:spLocks/>
          </p:cNvSpPr>
          <p:nvPr/>
        </p:nvSpPr>
        <p:spPr bwMode="auto">
          <a:xfrm>
            <a:off x="8450214" y="526500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below.</a:t>
            </a:r>
            <a:endParaRPr lang="en-US" sz="1600" b="1" dirty="0">
              <a:solidFill>
                <a:srgbClr val="00B05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230188" indent="-230188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ask the “4 Hands and Fingers Golden Questions” in the TBT?</a:t>
            </a:r>
          </a:p>
          <a:p>
            <a:pPr marL="571500" lvl="1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sym typeface="Wingdings" pitchFamily="2" charset="2"/>
              </a:rPr>
              <a:t>How can the job be done Hands Free?</a:t>
            </a:r>
          </a:p>
          <a:p>
            <a:pPr marL="571500" lvl="1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sym typeface="Wingdings" pitchFamily="2" charset="2"/>
              </a:rPr>
              <a:t>Do you think about stored energy release that can injure your Hands &amp; Fingers?</a:t>
            </a:r>
          </a:p>
          <a:p>
            <a:pPr marL="571500" lvl="1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sym typeface="Wingdings" pitchFamily="2" charset="2"/>
              </a:rPr>
              <a:t>Do you identify pinch points &amp; discuss them during your TBT?</a:t>
            </a:r>
          </a:p>
          <a:p>
            <a:pPr marL="571500" lvl="1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sym typeface="Wingdings" pitchFamily="2" charset="2"/>
              </a:rPr>
              <a:t>Are the hand tools we use fit for the job and used correctly?</a:t>
            </a:r>
            <a:endParaRPr lang="en-US" sz="1400" dirty="0" smtClean="0">
              <a:latin typeface="+mj-lt"/>
              <a:sym typeface="Wingdings" pitchFamily="2" charset="2"/>
            </a:endParaRPr>
          </a:p>
          <a:p>
            <a:pPr marL="230188" indent="-230188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provide adequate supervision for third party contractors?</a:t>
            </a:r>
          </a:p>
          <a:p>
            <a:pPr marL="230188" indent="-230188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enforce your safety systems on third party contractors?</a:t>
            </a:r>
          </a:p>
          <a:p>
            <a:pPr marL="230188" indent="-230188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Does the third party contractor evaluate the risk prior to the commencement of their task</a:t>
            </a:r>
            <a:r>
              <a:rPr lang="en-US" sz="1400" dirty="0" smtClean="0">
                <a:latin typeface="+mj-lt"/>
                <a:sym typeface="Wingdings" pitchFamily="2" charset="2"/>
              </a:rPr>
              <a:t>?</a:t>
            </a:r>
            <a:r>
              <a:rPr lang="en-US" sz="14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	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73798" y="838200"/>
            <a:ext cx="3321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</a:rPr>
              <a:t>  24.08.2016     Incident title: LTI</a:t>
            </a:r>
            <a:endParaRPr lang="en-US" sz="16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 xsi:nil="true"/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1E4E6B4-62C3-4E90-8D07-28C7007B3B65}"/>
</file>

<file path=customXml/itemProps2.xml><?xml version="1.0" encoding="utf-8"?>
<ds:datastoreItem xmlns:ds="http://schemas.openxmlformats.org/officeDocument/2006/customXml" ds:itemID="{9F6F9506-708A-4B00-BC12-5F3ADBE49109}"/>
</file>

<file path=customXml/itemProps3.xml><?xml version="1.0" encoding="utf-8"?>
<ds:datastoreItem xmlns:ds="http://schemas.openxmlformats.org/officeDocument/2006/customXml" ds:itemID="{3DB377DF-873D-4D25-BEDF-9E8B1C0B4DC3}"/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384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40</cp:revision>
  <dcterms:created xsi:type="dcterms:W3CDTF">2016-03-28T05:48:29Z</dcterms:created>
  <dcterms:modified xsi:type="dcterms:W3CDTF">2017-01-05T05:33:58Z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