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97" r:id="rId2"/>
    <p:sldId id="29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578"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05/01/2017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dirty="0" smtClean="0"/>
          </a:p>
        </p:txBody>
      </p:sp>
    </p:spTree>
    <p:extLst>
      <p:ext uri="{BB962C8B-B14F-4D97-AF65-F5344CB8AC3E}">
        <p14:creationId xmlns:p14="http://schemas.microsoft.com/office/powerpoint/2010/main" xmlns="" val="3722606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smtClean="0"/>
          </a:p>
        </p:txBody>
      </p:sp>
    </p:spTree>
    <p:extLst>
      <p:ext uri="{BB962C8B-B14F-4D97-AF65-F5344CB8AC3E}">
        <p14:creationId xmlns="" xmlns:p14="http://schemas.microsoft.com/office/powerpoint/2010/main" val="2215221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05/01/2017</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05/01/2017</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05/01/2017</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05/01/2017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05/01/2017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05/01/2017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05/01/2017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05/01/2017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05/01/2017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05/01/2017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05/01/2017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xmlns=""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
          <p:cNvPicPr>
            <a:picLocks noChangeAspect="1"/>
          </p:cNvPicPr>
          <p:nvPr/>
        </p:nvPicPr>
        <p:blipFill>
          <a:blip r:embed="rId3" cstate="print">
            <a:extLst>
              <a:ext uri="{28A0092B-C50C-407E-A947-70E740481C1C}">
                <a14:useLocalDpi xmlns:a14="http://schemas.microsoft.com/office/drawing/2010/main" xmlns=""/>
              </a:ext>
            </a:extLst>
          </a:blip>
          <a:srcRect/>
          <a:stretch>
            <a:fillRect/>
          </a:stretch>
        </p:blipFill>
        <p:spPr bwMode="auto">
          <a:xfrm>
            <a:off x="5791199" y="762000"/>
            <a:ext cx="3209295" cy="2489172"/>
          </a:xfrm>
          <a:prstGeom prst="rect">
            <a:avLst/>
          </a:prstGeom>
          <a:solidFill>
            <a:schemeClr val="accent2"/>
          </a:solidFill>
          <a:ln>
            <a:headEnd/>
            <a:tailEnd/>
          </a:ln>
        </p:spPr>
        <p:style>
          <a:lnRef idx="0">
            <a:schemeClr val="accent1"/>
          </a:lnRef>
          <a:fillRef idx="3">
            <a:schemeClr val="accent1"/>
          </a:fillRef>
          <a:effectRef idx="3">
            <a:schemeClr val="accent1"/>
          </a:effectRef>
          <a:fontRef idx="minor">
            <a:schemeClr val="lt1"/>
          </a:fontRef>
        </p:style>
      </p:pic>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36" name="Text Box 2"/>
          <p:cNvSpPr txBox="1">
            <a:spLocks noChangeArrowheads="1"/>
          </p:cNvSpPr>
          <p:nvPr/>
        </p:nvSpPr>
        <p:spPr bwMode="auto">
          <a:xfrm>
            <a:off x="228600" y="762000"/>
            <a:ext cx="5385828" cy="4860690"/>
          </a:xfrm>
          <a:prstGeom prst="rect">
            <a:avLst/>
          </a:prstGeom>
          <a:noFill/>
          <a:ln w="19050">
            <a:noFill/>
            <a:miter lim="800000"/>
            <a:headEnd/>
            <a:tailEnd/>
          </a:ln>
        </p:spPr>
        <p:txBody>
          <a:bodyPr wrap="square">
            <a:spAutoFit/>
          </a:bodyPr>
          <a:lstStyle/>
          <a:p>
            <a:pPr marL="114300" indent="-114300" algn="just">
              <a:defRPr/>
            </a:pPr>
            <a:r>
              <a:rPr lang="en-GB" sz="1400" b="1" dirty="0">
                <a:solidFill>
                  <a:srgbClr val="333399"/>
                </a:solidFill>
                <a:latin typeface="+mj-lt"/>
              </a:rPr>
              <a:t>Date:</a:t>
            </a:r>
            <a:r>
              <a:rPr lang="en-US" sz="1400" b="1" dirty="0">
                <a:solidFill>
                  <a:srgbClr val="333399"/>
                </a:solidFill>
                <a:latin typeface="+mj-lt"/>
              </a:rPr>
              <a:t> </a:t>
            </a:r>
            <a:r>
              <a:rPr lang="en-US" sz="1400" b="1" dirty="0" smtClean="0">
                <a:solidFill>
                  <a:srgbClr val="333399"/>
                </a:solidFill>
                <a:latin typeface="+mj-lt"/>
              </a:rPr>
              <a:t>30.08.16	</a:t>
            </a:r>
            <a:r>
              <a:rPr lang="en-US" sz="1400" b="1" dirty="0" smtClean="0">
                <a:solidFill>
                  <a:srgbClr val="333399"/>
                </a:solidFill>
                <a:latin typeface="+mj-lt"/>
              </a:rPr>
              <a:t>Incident </a:t>
            </a:r>
            <a:r>
              <a:rPr lang="en-US" sz="1400" b="1" dirty="0" smtClean="0">
                <a:solidFill>
                  <a:srgbClr val="333399"/>
                </a:solidFill>
                <a:latin typeface="+mj-lt"/>
              </a:rPr>
              <a:t>title</a:t>
            </a:r>
            <a:r>
              <a:rPr lang="en-US" sz="1400" b="1" dirty="0">
                <a:solidFill>
                  <a:srgbClr val="333399"/>
                </a:solidFill>
                <a:latin typeface="+mj-lt"/>
              </a:rPr>
              <a:t>: </a:t>
            </a:r>
            <a:r>
              <a:rPr lang="en-US" sz="1400" b="1" dirty="0" smtClean="0">
                <a:solidFill>
                  <a:srgbClr val="333399"/>
                </a:solidFill>
                <a:latin typeface="+mj-lt"/>
              </a:rPr>
              <a:t>Fatality</a:t>
            </a:r>
            <a:endParaRPr lang="en-US" sz="1400" b="1" dirty="0">
              <a:solidFill>
                <a:srgbClr val="333399"/>
              </a:solidFill>
              <a:latin typeface="+mj-lt"/>
            </a:endParaRPr>
          </a:p>
          <a:p>
            <a:pPr marL="114300" indent="-114300" algn="just">
              <a:defRPr/>
            </a:pPr>
            <a:endParaRPr lang="en-US" sz="500" b="1" dirty="0">
              <a:solidFill>
                <a:srgbClr val="FF0000"/>
              </a:solidFill>
              <a:latin typeface="+mj-lt"/>
            </a:endParaRPr>
          </a:p>
          <a:p>
            <a:pPr algn="just">
              <a:tabLst>
                <a:tab pos="166688" algn="l"/>
              </a:tabLst>
            </a:pPr>
            <a:r>
              <a:rPr lang="en-US" sz="1600" b="1" dirty="0" smtClean="0">
                <a:solidFill>
                  <a:srgbClr val="FF0000"/>
                </a:solidFill>
                <a:latin typeface="+mj-lt"/>
              </a:rPr>
              <a:t>What happened:</a:t>
            </a:r>
          </a:p>
          <a:p>
            <a:pPr algn="just">
              <a:lnSpc>
                <a:spcPct val="107000"/>
              </a:lnSpc>
              <a:spcBef>
                <a:spcPts val="600"/>
              </a:spcBef>
              <a:spcAft>
                <a:spcPts val="900"/>
              </a:spcAft>
            </a:pPr>
            <a:r>
              <a:rPr lang="en-US" altLang="en-US" sz="1300" dirty="0" smtClean="0">
                <a:latin typeface="+mj-lt"/>
                <a:cs typeface="Arial" pitchFamily="34" charset="0"/>
              </a:rPr>
              <a:t>After completing a rig move, the Rig Maintenance crew noticed the wheel rim locking ring protruding. After numerous attempts to rectify the fault, the Chief Mechanic decided to re-inflate the tyre. Whilst standing in-front of the wheel the locking ring exploded out of its fitting due to the increased pressure in the tyre resulting in the locking ring striking him. The pressure release from the tyre blew him backwards off his feet into the BOP skid. He was pronounced dead soon after. </a:t>
            </a:r>
          </a:p>
          <a:p>
            <a:pPr algn="just"/>
            <a:r>
              <a:rPr lang="en-GB" sz="500" dirty="0" smtClean="0">
                <a:latin typeface="+mj-lt"/>
              </a:rPr>
              <a:t> </a:t>
            </a:r>
            <a:r>
              <a:rPr lang="en-US" sz="1600" b="1" dirty="0" smtClean="0">
                <a:solidFill>
                  <a:srgbClr val="333399"/>
                </a:solidFill>
                <a:latin typeface="+mj-lt"/>
              </a:rPr>
              <a:t>Your </a:t>
            </a:r>
            <a:r>
              <a:rPr lang="en-US" sz="1600" b="1" dirty="0">
                <a:solidFill>
                  <a:srgbClr val="333399"/>
                </a:solidFill>
                <a:latin typeface="+mj-lt"/>
              </a:rPr>
              <a:t>learning from this incident..</a:t>
            </a:r>
          </a:p>
          <a:p>
            <a:pPr algn="just">
              <a:tabLst>
                <a:tab pos="166688" algn="l"/>
              </a:tabLst>
            </a:pPr>
            <a:endParaRPr lang="en-US" sz="600" b="1" dirty="0" smtClean="0">
              <a:solidFill>
                <a:srgbClr val="FF0000"/>
              </a:solidFill>
              <a:latin typeface="+mj-lt"/>
              <a:cs typeface="Arial" panose="020B0604020202020204" pitchFamily="34" charset="0"/>
            </a:endParaRPr>
          </a:p>
          <a:p>
            <a:pPr marL="171450" lvl="0" indent="-171450" eaLnBrk="0" fontAlgn="base" hangingPunct="0">
              <a:spcBef>
                <a:spcPct val="0"/>
              </a:spcBef>
              <a:spcAft>
                <a:spcPct val="0"/>
              </a:spcAft>
              <a:buFont typeface="Arial" pitchFamily="34" charset="0"/>
              <a:buChar char="•"/>
              <a:defRPr/>
            </a:pPr>
            <a:r>
              <a:rPr lang="en-US" altLang="en-US" sz="1300" dirty="0" smtClean="0">
                <a:latin typeface="+mj-lt"/>
                <a:cs typeface="Arial" panose="020B0604020202020204" pitchFamily="34" charset="0"/>
              </a:rPr>
              <a:t>Always obtain permission and approval prior to start of any service or maintenance on site, if non routine raise a PTW.</a:t>
            </a:r>
          </a:p>
          <a:p>
            <a:pPr marL="171450" lvl="0" indent="-171450" eaLnBrk="0" fontAlgn="base" hangingPunct="0">
              <a:spcBef>
                <a:spcPct val="0"/>
              </a:spcBef>
              <a:spcAft>
                <a:spcPct val="0"/>
              </a:spcAft>
              <a:buFont typeface="Arial" pitchFamily="34" charset="0"/>
              <a:buChar char="•"/>
              <a:defRPr/>
            </a:pPr>
            <a:r>
              <a:rPr lang="en-US" sz="1300" dirty="0" smtClean="0">
                <a:latin typeface="+mj-lt"/>
                <a:cs typeface="Arial" panose="020B0604020202020204" pitchFamily="34" charset="0"/>
              </a:rPr>
              <a:t>Always consider the risk of </a:t>
            </a:r>
            <a:r>
              <a:rPr lang="en-US" sz="1300" dirty="0" smtClean="0">
                <a:latin typeface="+mj-lt"/>
                <a:cs typeface="Arial" panose="020B0604020202020204" pitchFamily="34" charset="0"/>
              </a:rPr>
              <a:t>“stored energy</a:t>
            </a:r>
            <a:r>
              <a:rPr lang="en-US" sz="1300" dirty="0" smtClean="0">
                <a:latin typeface="+mj-lt"/>
                <a:cs typeface="Arial" panose="020B0604020202020204" pitchFamily="34" charset="0"/>
              </a:rPr>
              <a:t>” while carrying out the task. </a:t>
            </a:r>
          </a:p>
          <a:p>
            <a:pPr marL="171450" lvl="0" indent="-171450" eaLnBrk="0" fontAlgn="base" hangingPunct="0">
              <a:spcBef>
                <a:spcPct val="0"/>
              </a:spcBef>
              <a:spcAft>
                <a:spcPct val="0"/>
              </a:spcAft>
              <a:buFont typeface="Arial" pitchFamily="34" charset="0"/>
              <a:buChar char="•"/>
              <a:defRPr/>
            </a:pPr>
            <a:r>
              <a:rPr lang="en-US" sz="1300" dirty="0" smtClean="0">
                <a:latin typeface="+mj-lt"/>
                <a:cs typeface="Arial" panose="020B0604020202020204" pitchFamily="34" charset="0"/>
              </a:rPr>
              <a:t>Stay away from the “Line of Fire” and from any potential stored energy sources.</a:t>
            </a:r>
          </a:p>
          <a:p>
            <a:pPr marL="171450" indent="-171450">
              <a:buFont typeface="Arial" pitchFamily="34" charset="0"/>
              <a:buChar char="•"/>
              <a:defRPr/>
            </a:pPr>
            <a:r>
              <a:rPr lang="en-US" sz="1300" dirty="0" smtClean="0">
                <a:latin typeface="+mj-lt"/>
                <a:cs typeface="Arial" panose="020B0604020202020204" pitchFamily="34" charset="0"/>
              </a:rPr>
              <a:t>Ensure the air hose has an in-line air pressure gauge and sufficient hose length (minimum 3 m) between the clip-on chuck and the in-line gauge.</a:t>
            </a:r>
            <a:endParaRPr lang="en-US" sz="1300" dirty="0" smtClean="0">
              <a:latin typeface="+mj-lt"/>
              <a:cs typeface="Arial" charset="0"/>
            </a:endParaRPr>
          </a:p>
          <a:p>
            <a:pPr marL="171450" lvl="0" indent="-171450">
              <a:buFont typeface="Arial" pitchFamily="34" charset="0"/>
              <a:buChar char="•"/>
              <a:defRPr/>
            </a:pPr>
            <a:r>
              <a:rPr lang="en-US" sz="1300" dirty="0" smtClean="0">
                <a:latin typeface="+mj-lt"/>
                <a:cs typeface="Arial" charset="0"/>
              </a:rPr>
              <a:t>Any service or maintenance related to </a:t>
            </a:r>
            <a:r>
              <a:rPr lang="en-US" sz="1300" dirty="0" err="1" smtClean="0">
                <a:latin typeface="+mj-lt"/>
                <a:cs typeface="Arial" charset="0"/>
              </a:rPr>
              <a:t>tyres</a:t>
            </a:r>
            <a:r>
              <a:rPr lang="en-US" sz="1300" dirty="0" smtClean="0">
                <a:latin typeface="+mj-lt"/>
                <a:cs typeface="Arial" charset="0"/>
              </a:rPr>
              <a:t> should be performed by a competent person in an authorized workshop.</a:t>
            </a:r>
          </a:p>
          <a:p>
            <a:pPr marL="171450" lvl="0" indent="-171450">
              <a:buFont typeface="Arial" pitchFamily="34" charset="0"/>
              <a:buChar char="•"/>
              <a:defRPr/>
            </a:pPr>
            <a:r>
              <a:rPr lang="en-US" sz="1300" dirty="0" err="1" smtClean="0">
                <a:latin typeface="+mj-lt"/>
                <a:cs typeface="Arial" charset="0"/>
              </a:rPr>
              <a:t>Tyre</a:t>
            </a:r>
            <a:r>
              <a:rPr lang="en-US" sz="1300" dirty="0" smtClean="0">
                <a:latin typeface="+mj-lt"/>
                <a:cs typeface="Arial" charset="0"/>
              </a:rPr>
              <a:t> with pressure reduced to below 80% of the recommended operating pressure, should be removed and </a:t>
            </a:r>
            <a:r>
              <a:rPr lang="en-US" sz="1300" dirty="0" smtClean="0">
                <a:latin typeface="+mj-lt"/>
                <a:cs typeface="Arial" charset="0"/>
              </a:rPr>
              <a:t>sent </a:t>
            </a:r>
            <a:r>
              <a:rPr lang="en-US" sz="1300" dirty="0" smtClean="0">
                <a:latin typeface="+mj-lt"/>
                <a:cs typeface="Arial" charset="0"/>
              </a:rPr>
              <a:t>to authorized work shop for repair. </a:t>
            </a:r>
            <a:endParaRPr lang="en-US" sz="1200" dirty="0" smtClean="0">
              <a:latin typeface="+mj-lt"/>
              <a:cs typeface="Arial" panose="020B0604020202020204" pitchFamily="34" charset="0"/>
            </a:endParaRPr>
          </a:p>
        </p:txBody>
      </p:sp>
      <p:sp>
        <p:nvSpPr>
          <p:cNvPr id="39" name="Rectangle 38"/>
          <p:cNvSpPr/>
          <p:nvPr/>
        </p:nvSpPr>
        <p:spPr>
          <a:xfrm>
            <a:off x="990600" y="5791200"/>
            <a:ext cx="4267200" cy="538609"/>
          </a:xfrm>
          <a:prstGeom prst="rect">
            <a:avLst/>
          </a:prstGeom>
          <a:solidFill>
            <a:srgbClr val="004274"/>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en-US" altLang="en-US" sz="1450" b="1" dirty="0" smtClean="0">
                <a:solidFill>
                  <a:srgbClr val="FFFF00"/>
                </a:solidFill>
                <a:latin typeface="Arial" panose="020B0604020202020204" pitchFamily="34" charset="0"/>
                <a:cs typeface="Arial" panose="020B0604020202020204" pitchFamily="34" charset="0"/>
              </a:rPr>
              <a:t>Any repairs on </a:t>
            </a:r>
            <a:r>
              <a:rPr lang="en-US" altLang="en-US" sz="1450" b="1" dirty="0" err="1" smtClean="0">
                <a:solidFill>
                  <a:srgbClr val="FFFF00"/>
                </a:solidFill>
                <a:latin typeface="Arial" panose="020B0604020202020204" pitchFamily="34" charset="0"/>
                <a:cs typeface="Arial" panose="020B0604020202020204" pitchFamily="34" charset="0"/>
              </a:rPr>
              <a:t>tyres</a:t>
            </a:r>
            <a:r>
              <a:rPr lang="en-US" altLang="en-US" sz="1450" b="1" dirty="0" smtClean="0">
                <a:solidFill>
                  <a:srgbClr val="FFFF00"/>
                </a:solidFill>
                <a:latin typeface="Arial" panose="020B0604020202020204" pitchFamily="34" charset="0"/>
                <a:cs typeface="Arial" panose="020B0604020202020204" pitchFamily="34" charset="0"/>
              </a:rPr>
              <a:t> shall be done by trained/ competent personnel at approved workshop</a:t>
            </a:r>
            <a:endParaRPr lang="en-US" altLang="en-US" sz="1450" b="1" dirty="0">
              <a:solidFill>
                <a:srgbClr val="FFFF00"/>
              </a:solidFill>
              <a:latin typeface="Arial" panose="020B0604020202020204" pitchFamily="34" charset="0"/>
              <a:cs typeface="Arial" panose="020B0604020202020204" pitchFamily="34" charset="0"/>
            </a:endParaRPr>
          </a:p>
        </p:txBody>
      </p:sp>
      <p:cxnSp>
        <p:nvCxnSpPr>
          <p:cNvPr id="25" name="Straight Arrow Connector 24"/>
          <p:cNvCxnSpPr/>
          <p:nvPr/>
        </p:nvCxnSpPr>
        <p:spPr bwMode="auto">
          <a:xfrm flipV="1">
            <a:off x="7705192" y="4800600"/>
            <a:ext cx="981608" cy="1527308"/>
          </a:xfrm>
          <a:prstGeom prst="straightConnector1">
            <a:avLst/>
          </a:prstGeom>
          <a:solidFill>
            <a:schemeClr val="accent1"/>
          </a:solidFill>
          <a:ln w="19050" cap="flat" cmpd="sng" algn="ctr">
            <a:solidFill>
              <a:srgbClr val="4BFF9C"/>
            </a:solidFill>
            <a:prstDash val="sysDash"/>
            <a:round/>
            <a:headEnd type="none" w="med" len="med"/>
            <a:tailEnd type="arrow"/>
          </a:ln>
          <a:effectLst/>
        </p:spPr>
      </p:cxnSp>
      <p:cxnSp>
        <p:nvCxnSpPr>
          <p:cNvPr id="28" name="Straight Arrow Connector 27"/>
          <p:cNvCxnSpPr/>
          <p:nvPr/>
        </p:nvCxnSpPr>
        <p:spPr bwMode="auto">
          <a:xfrm flipH="1" flipV="1">
            <a:off x="7337842" y="5509767"/>
            <a:ext cx="367350" cy="818140"/>
          </a:xfrm>
          <a:prstGeom prst="straightConnector1">
            <a:avLst/>
          </a:prstGeom>
          <a:solidFill>
            <a:schemeClr val="accent1"/>
          </a:solidFill>
          <a:ln w="19050" cap="flat" cmpd="sng" algn="ctr">
            <a:solidFill>
              <a:srgbClr val="4BFF9C"/>
            </a:solidFill>
            <a:prstDash val="sysDash"/>
            <a:round/>
            <a:headEnd type="none" w="med" len="med"/>
            <a:tailEnd type="arrow"/>
          </a:ln>
          <a:effectLst/>
        </p:spPr>
      </p:cxnSp>
      <p:pic>
        <p:nvPicPr>
          <p:cNvPr id="22" name="Picture 21"/>
          <p:cNvPicPr>
            <a:picLocks noChangeAspect="1"/>
          </p:cNvPicPr>
          <p:nvPr/>
        </p:nvPicPr>
        <p:blipFill>
          <a:blip r:embed="rId4" cstate="print"/>
          <a:stretch>
            <a:fillRect/>
          </a:stretch>
        </p:blipFill>
        <p:spPr>
          <a:xfrm>
            <a:off x="5809638" y="3567157"/>
            <a:ext cx="3179970" cy="2871244"/>
          </a:xfrm>
          <a:prstGeom prst="rect">
            <a:avLst/>
          </a:prstGeom>
          <a:ln>
            <a:solidFill>
              <a:srgbClr val="00B050"/>
            </a:solidFill>
          </a:ln>
          <a:scene3d>
            <a:camera prst="orthographicFront">
              <a:rot lat="0" lon="0" rev="0"/>
            </a:camera>
            <a:lightRig rig="threePt" dir="t">
              <a:rot lat="0" lon="0" rev="1200000"/>
            </a:lightRig>
          </a:scene3d>
        </p:spPr>
        <p:style>
          <a:lnRef idx="0">
            <a:schemeClr val="accent2"/>
          </a:lnRef>
          <a:fillRef idx="3">
            <a:schemeClr val="accent2"/>
          </a:fillRef>
          <a:effectRef idx="3">
            <a:schemeClr val="accent2"/>
          </a:effectRef>
          <a:fontRef idx="minor">
            <a:schemeClr val="lt1"/>
          </a:fontRef>
        </p:style>
      </p:pic>
      <p:sp>
        <p:nvSpPr>
          <p:cNvPr id="23" name="Text Placeholder 28"/>
          <p:cNvSpPr txBox="1">
            <a:spLocks/>
          </p:cNvSpPr>
          <p:nvPr/>
        </p:nvSpPr>
        <p:spPr>
          <a:xfrm>
            <a:off x="5809638" y="6455637"/>
            <a:ext cx="3182682" cy="276999"/>
          </a:xfrm>
          <a:prstGeom prst="rect">
            <a:avLst/>
          </a:prstGeom>
          <a:solidFill>
            <a:srgbClr val="006600"/>
          </a:solidFill>
          <a:ln>
            <a:noFill/>
          </a:ln>
          <a:scene3d>
            <a:camera prst="orthographicFront">
              <a:rot lat="0" lon="0" rev="0"/>
            </a:camera>
            <a:lightRig rig="threePt" dir="t">
              <a:rot lat="0" lon="0" rev="1200000"/>
            </a:lightRig>
          </a:scene3d>
        </p:spPr>
        <p:style>
          <a:lnRef idx="0">
            <a:schemeClr val="accent2"/>
          </a:lnRef>
          <a:fillRef idx="3">
            <a:schemeClr val="accent2"/>
          </a:fillRef>
          <a:effectRef idx="3">
            <a:schemeClr val="accent2"/>
          </a:effectRef>
          <a:fontRef idx="minor">
            <a:schemeClr val="lt1"/>
          </a:fontRef>
        </p:style>
        <p:txBody>
          <a:bodyPr wrap="square" rtlCol="0">
            <a:spAutoFit/>
          </a:bodyPr>
          <a:lstStyle>
            <a:lvl1pPr marL="342900" indent="-342900" algn="l" rtl="0" eaLnBrk="0" fontAlgn="base" hangingPunct="0">
              <a:spcBef>
                <a:spcPct val="20000"/>
              </a:spcBef>
              <a:spcAft>
                <a:spcPct val="0"/>
              </a:spcAft>
              <a:buChar char="•"/>
              <a:defRPr sz="3200">
                <a:solidFill>
                  <a:schemeClr val="lt1"/>
                </a:solidFill>
                <a:latin typeface="+mn-lt"/>
                <a:ea typeface="+mn-ea"/>
                <a:cs typeface="+mn-cs"/>
              </a:defRPr>
            </a:lvl1pPr>
            <a:lvl2pPr marL="742950" indent="-285750" algn="l" rtl="0" eaLnBrk="0" fontAlgn="base" hangingPunct="0">
              <a:spcBef>
                <a:spcPct val="20000"/>
              </a:spcBef>
              <a:spcAft>
                <a:spcPct val="0"/>
              </a:spcAft>
              <a:buChar char="–"/>
              <a:defRPr sz="1400">
                <a:solidFill>
                  <a:schemeClr val="lt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lt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lt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lt1"/>
                </a:solidFill>
                <a:latin typeface="+mn-lt"/>
                <a:ea typeface="+mn-ea"/>
                <a:cs typeface="+mn-cs"/>
              </a:defRPr>
            </a:lvl5pPr>
            <a:lvl6pPr marL="2514600" indent="-228600" algn="l" rtl="0" eaLnBrk="0" fontAlgn="base" hangingPunct="0">
              <a:spcBef>
                <a:spcPct val="20000"/>
              </a:spcBef>
              <a:spcAft>
                <a:spcPct val="0"/>
              </a:spcAft>
              <a:buChar char="»"/>
              <a:defRPr sz="2000">
                <a:solidFill>
                  <a:schemeClr val="lt1"/>
                </a:solidFill>
                <a:latin typeface="+mn-lt"/>
                <a:ea typeface="+mn-ea"/>
                <a:cs typeface="+mn-cs"/>
              </a:defRPr>
            </a:lvl6pPr>
            <a:lvl7pPr marL="2971800" indent="-228600" algn="l" rtl="0" eaLnBrk="0" fontAlgn="base" hangingPunct="0">
              <a:spcBef>
                <a:spcPct val="20000"/>
              </a:spcBef>
              <a:spcAft>
                <a:spcPct val="0"/>
              </a:spcAft>
              <a:buChar char="»"/>
              <a:defRPr sz="2000">
                <a:solidFill>
                  <a:schemeClr val="lt1"/>
                </a:solidFill>
                <a:latin typeface="+mn-lt"/>
                <a:ea typeface="+mn-ea"/>
                <a:cs typeface="+mn-cs"/>
              </a:defRPr>
            </a:lvl7pPr>
            <a:lvl8pPr marL="3429000" indent="-228600" algn="l" rtl="0" eaLnBrk="0" fontAlgn="base" hangingPunct="0">
              <a:spcBef>
                <a:spcPct val="20000"/>
              </a:spcBef>
              <a:spcAft>
                <a:spcPct val="0"/>
              </a:spcAft>
              <a:buChar char="»"/>
              <a:defRPr sz="2000">
                <a:solidFill>
                  <a:schemeClr val="lt1"/>
                </a:solidFill>
                <a:latin typeface="+mn-lt"/>
                <a:ea typeface="+mn-ea"/>
                <a:cs typeface="+mn-cs"/>
              </a:defRPr>
            </a:lvl8pPr>
            <a:lvl9pPr marL="3886200" indent="-228600" algn="l" rtl="0" eaLnBrk="0" fontAlgn="base" hangingPunct="0">
              <a:spcBef>
                <a:spcPct val="20000"/>
              </a:spcBef>
              <a:spcAft>
                <a:spcPct val="0"/>
              </a:spcAft>
              <a:buChar char="»"/>
              <a:defRPr sz="2000">
                <a:solidFill>
                  <a:schemeClr val="lt1"/>
                </a:solidFill>
                <a:latin typeface="+mn-lt"/>
                <a:ea typeface="+mn-ea"/>
                <a:cs typeface="+mn-cs"/>
              </a:defRPr>
            </a:lvl9pPr>
          </a:lstStyle>
          <a:p>
            <a:pPr marL="0" indent="0" algn="ctr">
              <a:spcBef>
                <a:spcPct val="0"/>
              </a:spcBef>
              <a:buNone/>
              <a:defRPr/>
            </a:pPr>
            <a:r>
              <a:rPr lang="en-US" altLang="en-US" sz="1200" b="1" kern="0" dirty="0" smtClean="0">
                <a:solidFill>
                  <a:srgbClr val="FFFFFF"/>
                </a:solidFill>
                <a:latin typeface="Arial" panose="020B0604020202020204" pitchFamily="34" charset="0"/>
                <a:cs typeface="Arial" panose="020B0604020202020204" pitchFamily="34" charset="0"/>
              </a:rPr>
              <a:t>Tyre maintenance using tyre cage</a:t>
            </a:r>
            <a:endParaRPr lang="en-US" altLang="en-US" sz="1200" b="1" kern="0" dirty="0">
              <a:solidFill>
                <a:srgbClr val="FFFFFF"/>
              </a:solidFill>
              <a:latin typeface="Arial" panose="020B0604020202020204" pitchFamily="34" charset="0"/>
              <a:cs typeface="Arial" panose="020B0604020202020204" pitchFamily="34" charset="0"/>
            </a:endParaRPr>
          </a:p>
        </p:txBody>
      </p:sp>
      <p:sp>
        <p:nvSpPr>
          <p:cNvPr id="27" name="Freeform 132"/>
          <p:cNvSpPr>
            <a:spLocks/>
          </p:cNvSpPr>
          <p:nvPr/>
        </p:nvSpPr>
        <p:spPr bwMode="auto">
          <a:xfrm>
            <a:off x="8410267" y="5817369"/>
            <a:ext cx="505577" cy="527775"/>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p>
        </p:txBody>
      </p:sp>
      <p:grpSp>
        <p:nvGrpSpPr>
          <p:cNvPr id="2" name="Group 11"/>
          <p:cNvGrpSpPr>
            <a:grpSpLocks/>
          </p:cNvGrpSpPr>
          <p:nvPr/>
        </p:nvGrpSpPr>
        <p:grpSpPr bwMode="auto">
          <a:xfrm>
            <a:off x="8534400" y="2514600"/>
            <a:ext cx="336550" cy="620713"/>
            <a:chOff x="3504" y="544"/>
            <a:chExt cx="2287" cy="1855"/>
          </a:xfrm>
        </p:grpSpPr>
        <p:sp>
          <p:nvSpPr>
            <p:cNvPr id="13"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dirty="0">
                <a:solidFill>
                  <a:srgbClr val="000000"/>
                </a:solidFill>
              </a:endParaRPr>
            </a:p>
          </p:txBody>
        </p:sp>
        <p:sp>
          <p:nvSpPr>
            <p:cNvPr id="14"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dirty="0">
                <a:solidFill>
                  <a:srgbClr val="000000"/>
                </a:solidFill>
              </a:endParaRPr>
            </a:p>
          </p:txBody>
        </p:sp>
      </p:grpSp>
      <p:sp>
        <p:nvSpPr>
          <p:cNvPr id="17" name="Text Placeholder 28"/>
          <p:cNvSpPr txBox="1">
            <a:spLocks/>
          </p:cNvSpPr>
          <p:nvPr/>
        </p:nvSpPr>
        <p:spPr>
          <a:xfrm>
            <a:off x="5791199" y="3272922"/>
            <a:ext cx="3209295" cy="276999"/>
          </a:xfrm>
          <a:prstGeom prst="rect">
            <a:avLst/>
          </a:prstGeom>
          <a:solidFill>
            <a:srgbClr val="FF0000"/>
          </a:solidFill>
          <a:ln>
            <a:noFill/>
          </a:ln>
          <a:scene3d>
            <a:camera prst="orthographicFront">
              <a:rot lat="0" lon="0" rev="0"/>
            </a:camera>
            <a:lightRig rig="threePt" dir="t">
              <a:rot lat="0" lon="0" rev="1200000"/>
            </a:lightRig>
          </a:scene3d>
        </p:spPr>
        <p:style>
          <a:lnRef idx="0">
            <a:schemeClr val="accent2"/>
          </a:lnRef>
          <a:fillRef idx="3">
            <a:schemeClr val="accent2"/>
          </a:fillRef>
          <a:effectRef idx="3">
            <a:schemeClr val="accent2"/>
          </a:effectRef>
          <a:fontRef idx="minor">
            <a:schemeClr val="lt1"/>
          </a:fontRef>
        </p:style>
        <p:txBody>
          <a:bodyPr wrap="square" rtlCol="0">
            <a:spAutoFit/>
          </a:bodyPr>
          <a:lstStyle>
            <a:lvl1pPr marL="342900" indent="-342900" algn="l" rtl="0" eaLnBrk="0" fontAlgn="base" hangingPunct="0">
              <a:spcBef>
                <a:spcPct val="20000"/>
              </a:spcBef>
              <a:spcAft>
                <a:spcPct val="0"/>
              </a:spcAft>
              <a:buChar char="•"/>
              <a:defRPr sz="3200">
                <a:solidFill>
                  <a:schemeClr val="lt1"/>
                </a:solidFill>
                <a:latin typeface="+mn-lt"/>
                <a:ea typeface="+mn-ea"/>
                <a:cs typeface="+mn-cs"/>
              </a:defRPr>
            </a:lvl1pPr>
            <a:lvl2pPr marL="742950" indent="-285750" algn="l" rtl="0" eaLnBrk="0" fontAlgn="base" hangingPunct="0">
              <a:spcBef>
                <a:spcPct val="20000"/>
              </a:spcBef>
              <a:spcAft>
                <a:spcPct val="0"/>
              </a:spcAft>
              <a:buChar char="–"/>
              <a:defRPr sz="1400">
                <a:solidFill>
                  <a:schemeClr val="lt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lt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lt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lt1"/>
                </a:solidFill>
                <a:latin typeface="+mn-lt"/>
                <a:ea typeface="+mn-ea"/>
                <a:cs typeface="+mn-cs"/>
              </a:defRPr>
            </a:lvl5pPr>
            <a:lvl6pPr marL="2514600" indent="-228600" algn="l" rtl="0" eaLnBrk="0" fontAlgn="base" hangingPunct="0">
              <a:spcBef>
                <a:spcPct val="20000"/>
              </a:spcBef>
              <a:spcAft>
                <a:spcPct val="0"/>
              </a:spcAft>
              <a:buChar char="»"/>
              <a:defRPr sz="2000">
                <a:solidFill>
                  <a:schemeClr val="lt1"/>
                </a:solidFill>
                <a:latin typeface="+mn-lt"/>
                <a:ea typeface="+mn-ea"/>
                <a:cs typeface="+mn-cs"/>
              </a:defRPr>
            </a:lvl6pPr>
            <a:lvl7pPr marL="2971800" indent="-228600" algn="l" rtl="0" eaLnBrk="0" fontAlgn="base" hangingPunct="0">
              <a:spcBef>
                <a:spcPct val="20000"/>
              </a:spcBef>
              <a:spcAft>
                <a:spcPct val="0"/>
              </a:spcAft>
              <a:buChar char="»"/>
              <a:defRPr sz="2000">
                <a:solidFill>
                  <a:schemeClr val="lt1"/>
                </a:solidFill>
                <a:latin typeface="+mn-lt"/>
                <a:ea typeface="+mn-ea"/>
                <a:cs typeface="+mn-cs"/>
              </a:defRPr>
            </a:lvl7pPr>
            <a:lvl8pPr marL="3429000" indent="-228600" algn="l" rtl="0" eaLnBrk="0" fontAlgn="base" hangingPunct="0">
              <a:spcBef>
                <a:spcPct val="20000"/>
              </a:spcBef>
              <a:spcAft>
                <a:spcPct val="0"/>
              </a:spcAft>
              <a:buChar char="»"/>
              <a:defRPr sz="2000">
                <a:solidFill>
                  <a:schemeClr val="lt1"/>
                </a:solidFill>
                <a:latin typeface="+mn-lt"/>
                <a:ea typeface="+mn-ea"/>
                <a:cs typeface="+mn-cs"/>
              </a:defRPr>
            </a:lvl8pPr>
            <a:lvl9pPr marL="3886200" indent="-228600" algn="l" rtl="0" eaLnBrk="0" fontAlgn="base" hangingPunct="0">
              <a:spcBef>
                <a:spcPct val="20000"/>
              </a:spcBef>
              <a:spcAft>
                <a:spcPct val="0"/>
              </a:spcAft>
              <a:buChar char="»"/>
              <a:defRPr sz="2000">
                <a:solidFill>
                  <a:schemeClr val="lt1"/>
                </a:solidFill>
                <a:latin typeface="+mn-lt"/>
                <a:ea typeface="+mn-ea"/>
                <a:cs typeface="+mn-cs"/>
              </a:defRPr>
            </a:lvl9pPr>
          </a:lstStyle>
          <a:p>
            <a:pPr marL="0" indent="0" algn="ctr">
              <a:spcBef>
                <a:spcPct val="0"/>
              </a:spcBef>
              <a:buNone/>
              <a:defRPr/>
            </a:pPr>
            <a:r>
              <a:rPr lang="en-US" altLang="en-US" sz="1200" b="1" kern="0" dirty="0" smtClean="0">
                <a:solidFill>
                  <a:srgbClr val="FFFFFF"/>
                </a:solidFill>
                <a:latin typeface="Arial" panose="020B0604020202020204" pitchFamily="34" charset="0"/>
                <a:cs typeface="Arial" panose="020B0604020202020204" pitchFamily="34" charset="0"/>
              </a:rPr>
              <a:t>Locking ring incorrectly seated in rim</a:t>
            </a:r>
            <a:endParaRPr lang="en-US" altLang="en-US" sz="1200" b="1" kern="0" dirty="0">
              <a:solidFill>
                <a:srgbClr val="FFFFFF"/>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42291" y="1143000"/>
            <a:ext cx="8351838" cy="4001095"/>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mj-lt"/>
            </a:endParaRPr>
          </a:p>
          <a:p>
            <a:pPr algn="just" eaLnBrk="1" hangingPunct="1">
              <a:tabLst>
                <a:tab pos="0" algn="l"/>
              </a:tabLst>
              <a:defRPr/>
            </a:pPr>
            <a:r>
              <a:rPr lang="en-US" b="1" dirty="0" smtClean="0">
                <a:solidFill>
                  <a:srgbClr val="FF0000"/>
                </a:solidFill>
                <a:latin typeface="+mj-lt"/>
              </a:rPr>
              <a:t>As </a:t>
            </a:r>
            <a:r>
              <a:rPr lang="en-US" b="1" dirty="0">
                <a:solidFill>
                  <a:srgbClr val="FF0000"/>
                </a:solidFill>
                <a:latin typeface="+mj-lt"/>
              </a:rPr>
              <a:t>a learning from this incident </a:t>
            </a:r>
            <a:r>
              <a:rPr lang="en-US" b="1" dirty="0" smtClean="0">
                <a:solidFill>
                  <a:srgbClr val="FF0000"/>
                </a:solidFill>
                <a:latin typeface="+mj-lt"/>
              </a:rPr>
              <a:t>and to </a:t>
            </a:r>
            <a:r>
              <a:rPr lang="en-US" b="1" dirty="0">
                <a:solidFill>
                  <a:srgbClr val="FF0000"/>
                </a:solidFill>
                <a:latin typeface="+mj-lt"/>
              </a:rPr>
              <a:t>ensure continual improvement all </a:t>
            </a:r>
            <a:r>
              <a:rPr lang="en-US" b="1" dirty="0" smtClean="0">
                <a:solidFill>
                  <a:srgbClr val="FF0000"/>
                </a:solidFill>
                <a:latin typeface="+mj-lt"/>
              </a:rPr>
              <a:t>contract managers </a:t>
            </a:r>
            <a:r>
              <a:rPr lang="en-US" b="1" dirty="0">
                <a:solidFill>
                  <a:srgbClr val="FF0000"/>
                </a:solidFill>
                <a:latin typeface="+mj-lt"/>
              </a:rPr>
              <a:t>must review their HSE HEMP against the questions asked below        </a:t>
            </a:r>
          </a:p>
          <a:p>
            <a:pPr marL="342900" indent="-342900" eaLnBrk="1" hangingPunct="1">
              <a:defRPr/>
            </a:pPr>
            <a:endParaRPr lang="en-US" sz="1600" b="1" dirty="0">
              <a:solidFill>
                <a:srgbClr val="FF0000"/>
              </a:solidFill>
              <a:latin typeface="+mj-lt"/>
            </a:endParaRPr>
          </a:p>
          <a:p>
            <a:pPr marL="342900" indent="-342900" eaLnBrk="1" hangingPunct="1">
              <a:defRPr/>
            </a:pPr>
            <a:r>
              <a:rPr lang="en-US" sz="1600" b="1" dirty="0">
                <a:solidFill>
                  <a:srgbClr val="0000FF"/>
                </a:solidFill>
                <a:latin typeface="+mj-lt"/>
              </a:rPr>
              <a:t>Confirm the following:</a:t>
            </a:r>
            <a:endParaRPr lang="en-US" sz="1600" dirty="0">
              <a:solidFill>
                <a:srgbClr val="0000FF"/>
              </a:solidFill>
              <a:latin typeface="+mj-lt"/>
            </a:endParaRPr>
          </a:p>
          <a:p>
            <a:pPr marL="342900" indent="-342900" eaLnBrk="1" hangingPunct="1">
              <a:defRPr/>
            </a:pPr>
            <a:endParaRPr lang="en-US" sz="1400" dirty="0">
              <a:solidFill>
                <a:srgbClr val="000000"/>
              </a:solidFill>
              <a:latin typeface="+mj-lt"/>
            </a:endParaRPr>
          </a:p>
          <a:p>
            <a:pPr marL="114300" indent="-114300">
              <a:spcBef>
                <a:spcPts val="0"/>
              </a:spcBef>
              <a:spcAft>
                <a:spcPts val="0"/>
              </a:spcAft>
              <a:buFont typeface="Arial" pitchFamily="34" charset="0"/>
              <a:buChar char="•"/>
            </a:pPr>
            <a:r>
              <a:rPr lang="en-US" sz="1400" dirty="0" smtClean="0">
                <a:latin typeface="+mj-lt"/>
                <a:ea typeface="Tahoma" panose="020B0604030504040204" pitchFamily="34" charset="0"/>
                <a:cs typeface="Tahoma" panose="020B0604030504040204" pitchFamily="34" charset="0"/>
              </a:rPr>
              <a:t>Do </a:t>
            </a:r>
            <a:r>
              <a:rPr lang="en-US" sz="1400" dirty="0">
                <a:latin typeface="+mj-lt"/>
                <a:ea typeface="Tahoma" panose="020B0604030504040204" pitchFamily="34" charset="0"/>
                <a:cs typeface="Tahoma" panose="020B0604030504040204" pitchFamily="34" charset="0"/>
              </a:rPr>
              <a:t>you and your subcontractors have a procedure for Inflation, deflation, change out and performing repairs on </a:t>
            </a:r>
            <a:r>
              <a:rPr lang="en-US" sz="1400" dirty="0" smtClean="0">
                <a:latin typeface="+mj-lt"/>
                <a:ea typeface="Tahoma" panose="020B0604030504040204" pitchFamily="34" charset="0"/>
                <a:cs typeface="Tahoma" panose="020B0604030504040204" pitchFamily="34" charset="0"/>
              </a:rPr>
              <a:t>tyre </a:t>
            </a:r>
            <a:r>
              <a:rPr lang="en-US" sz="1400" dirty="0">
                <a:latin typeface="+mj-lt"/>
                <a:ea typeface="Tahoma" panose="020B0604030504040204" pitchFamily="34" charset="0"/>
                <a:cs typeface="Tahoma" panose="020B0604030504040204" pitchFamily="34" charset="0"/>
              </a:rPr>
              <a:t>/ wheel rim assembly including all hazards their risks / consequences and mitigations? </a:t>
            </a:r>
          </a:p>
          <a:p>
            <a:pPr marL="114300" indent="-114300">
              <a:spcBef>
                <a:spcPts val="0"/>
              </a:spcBef>
              <a:spcAft>
                <a:spcPts val="0"/>
              </a:spcAft>
              <a:buFont typeface="Arial" pitchFamily="34" charset="0"/>
              <a:buChar char="•"/>
            </a:pPr>
            <a:r>
              <a:rPr lang="en-US" sz="1400" dirty="0" smtClean="0">
                <a:latin typeface="+mj-lt"/>
                <a:ea typeface="Tahoma" panose="020B0604030504040204" pitchFamily="34" charset="0"/>
                <a:cs typeface="Tahoma" panose="020B0604030504040204" pitchFamily="34" charset="0"/>
              </a:rPr>
              <a:t>Do </a:t>
            </a:r>
            <a:r>
              <a:rPr lang="en-US" sz="1400" dirty="0">
                <a:latin typeface="+mj-lt"/>
                <a:ea typeface="Tahoma" panose="020B0604030504040204" pitchFamily="34" charset="0"/>
                <a:cs typeface="Tahoma" panose="020B0604030504040204" pitchFamily="34" charset="0"/>
              </a:rPr>
              <a:t>you and your subcontractors have a training program developed from the requirements of the above procedure to train employees that perform work of inflation / deflation / replacement or repairs on </a:t>
            </a:r>
            <a:r>
              <a:rPr lang="en-US" sz="1400" dirty="0" smtClean="0">
                <a:latin typeface="+mj-lt"/>
                <a:ea typeface="Tahoma" panose="020B0604030504040204" pitchFamily="34" charset="0"/>
                <a:cs typeface="Tahoma" panose="020B0604030504040204" pitchFamily="34" charset="0"/>
              </a:rPr>
              <a:t>tyre </a:t>
            </a:r>
            <a:r>
              <a:rPr lang="en-US" sz="1400" dirty="0">
                <a:latin typeface="+mj-lt"/>
                <a:ea typeface="Tahoma" panose="020B0604030504040204" pitchFamily="34" charset="0"/>
                <a:cs typeface="Tahoma" panose="020B0604030504040204" pitchFamily="34" charset="0"/>
              </a:rPr>
              <a:t>and wheel rim assembly?</a:t>
            </a:r>
          </a:p>
          <a:p>
            <a:pPr marL="114300" indent="-114300">
              <a:spcBef>
                <a:spcPts val="0"/>
              </a:spcBef>
              <a:spcAft>
                <a:spcPts val="0"/>
              </a:spcAft>
              <a:buFont typeface="Arial" pitchFamily="34" charset="0"/>
              <a:buChar char="•"/>
            </a:pPr>
            <a:r>
              <a:rPr lang="en-US" sz="1400" dirty="0" smtClean="0">
                <a:latin typeface="+mj-lt"/>
                <a:ea typeface="Tahoma" panose="020B0604030504040204" pitchFamily="34" charset="0"/>
                <a:cs typeface="Tahoma" panose="020B0604030504040204" pitchFamily="34" charset="0"/>
              </a:rPr>
              <a:t>Do </a:t>
            </a:r>
            <a:r>
              <a:rPr lang="en-US" sz="1400" dirty="0">
                <a:latin typeface="+mj-lt"/>
                <a:ea typeface="Tahoma" panose="020B0604030504040204" pitchFamily="34" charset="0"/>
                <a:cs typeface="Tahoma" panose="020B0604030504040204" pitchFamily="34" charset="0"/>
              </a:rPr>
              <a:t>you and your subcontractors have </a:t>
            </a:r>
            <a:r>
              <a:rPr lang="en-US" sz="1400" dirty="0" smtClean="0">
                <a:latin typeface="+mj-lt"/>
                <a:ea typeface="Tahoma" panose="020B0604030504040204" pitchFamily="34" charset="0"/>
                <a:cs typeface="Tahoma" panose="020B0604030504040204" pitchFamily="34" charset="0"/>
              </a:rPr>
              <a:t>a system </a:t>
            </a:r>
            <a:r>
              <a:rPr lang="en-US" sz="1400" dirty="0">
                <a:latin typeface="+mj-lt"/>
                <a:ea typeface="Tahoma" panose="020B0604030504040204" pitchFamily="34" charset="0"/>
                <a:cs typeface="Tahoma" panose="020B0604030504040204" pitchFamily="34" charset="0"/>
              </a:rPr>
              <a:t>to manage </a:t>
            </a:r>
            <a:r>
              <a:rPr lang="en-US" sz="1400" dirty="0" smtClean="0">
                <a:latin typeface="+mj-lt"/>
                <a:ea typeface="Tahoma" panose="020B0604030504040204" pitchFamily="34" charset="0"/>
                <a:cs typeface="Tahoma" panose="020B0604030504040204" pitchFamily="34" charset="0"/>
              </a:rPr>
              <a:t>tyre </a:t>
            </a:r>
            <a:r>
              <a:rPr lang="en-US" sz="1400" dirty="0">
                <a:latin typeface="+mj-lt"/>
                <a:ea typeface="Tahoma" panose="020B0604030504040204" pitchFamily="34" charset="0"/>
                <a:cs typeface="Tahoma" panose="020B0604030504040204" pitchFamily="34" charset="0"/>
              </a:rPr>
              <a:t>and wheel rim assembly inspection and maintenance?</a:t>
            </a:r>
          </a:p>
          <a:p>
            <a:pPr marL="114300" indent="-114300">
              <a:spcBef>
                <a:spcPts val="0"/>
              </a:spcBef>
              <a:spcAft>
                <a:spcPts val="0"/>
              </a:spcAft>
              <a:buFont typeface="Arial" pitchFamily="34" charset="0"/>
              <a:buChar char="•"/>
            </a:pPr>
            <a:r>
              <a:rPr lang="en-US" sz="1400" dirty="0" smtClean="0">
                <a:latin typeface="+mj-lt"/>
                <a:ea typeface="Tahoma" panose="020B0604030504040204" pitchFamily="34" charset="0"/>
                <a:cs typeface="Tahoma" panose="020B0604030504040204" pitchFamily="34" charset="0"/>
              </a:rPr>
              <a:t>Do </a:t>
            </a:r>
            <a:r>
              <a:rPr lang="en-US" sz="1400" dirty="0">
                <a:latin typeface="+mj-lt"/>
                <a:ea typeface="Tahoma" panose="020B0604030504040204" pitchFamily="34" charset="0"/>
                <a:cs typeface="Tahoma" panose="020B0604030504040204" pitchFamily="34" charset="0"/>
              </a:rPr>
              <a:t>you or your approved </a:t>
            </a:r>
            <a:r>
              <a:rPr lang="en-US" sz="1400" dirty="0" smtClean="0">
                <a:latin typeface="+mj-lt"/>
                <a:ea typeface="Tahoma" panose="020B0604030504040204" pitchFamily="34" charset="0"/>
                <a:cs typeface="Tahoma" panose="020B0604030504040204" pitchFamily="34" charset="0"/>
              </a:rPr>
              <a:t>tyre </a:t>
            </a:r>
            <a:r>
              <a:rPr lang="en-US" sz="1400" dirty="0">
                <a:latin typeface="+mj-lt"/>
                <a:ea typeface="Tahoma" panose="020B0604030504040204" pitchFamily="34" charset="0"/>
                <a:cs typeface="Tahoma" panose="020B0604030504040204" pitchFamily="34" charset="0"/>
              </a:rPr>
              <a:t>repair workshops have a safety cage to inflate/repair </a:t>
            </a:r>
            <a:r>
              <a:rPr lang="en-US" sz="1400" dirty="0" smtClean="0">
                <a:latin typeface="+mj-lt"/>
                <a:ea typeface="Tahoma" panose="020B0604030504040204" pitchFamily="34" charset="0"/>
                <a:cs typeface="Tahoma" panose="020B0604030504040204" pitchFamily="34" charset="0"/>
              </a:rPr>
              <a:t>tyre </a:t>
            </a:r>
            <a:r>
              <a:rPr lang="en-US" sz="1400" dirty="0">
                <a:latin typeface="+mj-lt"/>
                <a:ea typeface="Tahoma" panose="020B0604030504040204" pitchFamily="34" charset="0"/>
                <a:cs typeface="Tahoma" panose="020B0604030504040204" pitchFamily="34" charset="0"/>
              </a:rPr>
              <a:t>/ wheel rim assembly if repairs are carried out at your site or company approved workshops?</a:t>
            </a:r>
          </a:p>
          <a:p>
            <a:pPr marL="114300" indent="-114300">
              <a:spcBef>
                <a:spcPts val="0"/>
              </a:spcBef>
              <a:spcAft>
                <a:spcPts val="0"/>
              </a:spcAft>
              <a:buFont typeface="Arial" pitchFamily="34" charset="0"/>
              <a:buChar char="•"/>
            </a:pPr>
            <a:r>
              <a:rPr lang="en-US" sz="1400" dirty="0" smtClean="0">
                <a:latin typeface="+mj-lt"/>
                <a:ea typeface="Tahoma" panose="020B0604030504040204" pitchFamily="34" charset="0"/>
                <a:cs typeface="Tahoma" panose="020B0604030504040204" pitchFamily="34" charset="0"/>
              </a:rPr>
              <a:t>Do </a:t>
            </a:r>
            <a:r>
              <a:rPr lang="en-US" sz="1400" dirty="0">
                <a:latin typeface="+mj-lt"/>
                <a:ea typeface="Tahoma" panose="020B0604030504040204" pitchFamily="34" charset="0"/>
                <a:cs typeface="Tahoma" panose="020B0604030504040204" pitchFamily="34" charset="0"/>
              </a:rPr>
              <a:t>you and your subcontractors have posters / stickers to warn site staff of the hazards / consequences and controls?</a:t>
            </a:r>
          </a:p>
          <a:p>
            <a:pPr marL="114300" indent="-114300">
              <a:spcBef>
                <a:spcPts val="0"/>
              </a:spcBef>
              <a:spcAft>
                <a:spcPts val="0"/>
              </a:spcAft>
              <a:buFont typeface="Arial" pitchFamily="34" charset="0"/>
              <a:buChar char="•"/>
            </a:pPr>
            <a:r>
              <a:rPr lang="en-US" sz="1400" dirty="0" smtClean="0">
                <a:latin typeface="+mj-lt"/>
                <a:ea typeface="Tahoma" panose="020B0604030504040204" pitchFamily="34" charset="0"/>
                <a:cs typeface="Tahoma" panose="020B0604030504040204" pitchFamily="34" charset="0"/>
              </a:rPr>
              <a:t>Do </a:t>
            </a:r>
            <a:r>
              <a:rPr lang="en-US" sz="1400" dirty="0">
                <a:latin typeface="+mj-lt"/>
                <a:ea typeface="Tahoma" panose="020B0604030504040204" pitchFamily="34" charset="0"/>
                <a:cs typeface="Tahoma" panose="020B0604030504040204" pitchFamily="34" charset="0"/>
              </a:rPr>
              <a:t>you have a system to effectively cascade the HSE Flashes &amp; recommended actions </a:t>
            </a:r>
            <a:r>
              <a:rPr lang="en-US" sz="1400" dirty="0" smtClean="0">
                <a:latin typeface="+mj-lt"/>
                <a:ea typeface="Tahoma" panose="020B0604030504040204" pitchFamily="34" charset="0"/>
                <a:cs typeface="Tahoma" panose="020B0604030504040204" pitchFamily="34" charset="0"/>
              </a:rPr>
              <a:t>to all </a:t>
            </a:r>
            <a:r>
              <a:rPr lang="en-US" sz="1400" dirty="0">
                <a:latin typeface="+mj-lt"/>
                <a:ea typeface="Tahoma" panose="020B0604030504040204" pitchFamily="34" charset="0"/>
                <a:cs typeface="Tahoma" panose="020B0604030504040204" pitchFamily="34" charset="0"/>
              </a:rPr>
              <a:t>staff</a:t>
            </a:r>
            <a:r>
              <a:rPr lang="en-US" sz="1400" dirty="0" smtClean="0">
                <a:latin typeface="+mj-lt"/>
                <a:ea typeface="Tahoma" panose="020B0604030504040204" pitchFamily="34" charset="0"/>
                <a:cs typeface="Tahoma" panose="020B0604030504040204" pitchFamily="34" charset="0"/>
              </a:rPr>
              <a:t>? </a:t>
            </a:r>
            <a:endParaRPr lang="en-US" sz="1400" dirty="0">
              <a:latin typeface="+mj-lt"/>
              <a:ea typeface="Tahoma" panose="020B0604030504040204" pitchFamily="34" charset="0"/>
              <a:cs typeface="Tahoma" panose="020B0604030504040204" pitchFamily="34"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dirty="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dirty="0">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dirty="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dirty="0" smtClean="0"/>
          </a:p>
        </p:txBody>
      </p:sp>
      <p:sp>
        <p:nvSpPr>
          <p:cNvPr id="27653" name="Rectangle 8"/>
          <p:cNvSpPr>
            <a:spLocks noChangeArrowheads="1"/>
          </p:cNvSpPr>
          <p:nvPr/>
        </p:nvSpPr>
        <p:spPr bwMode="auto">
          <a:xfrm>
            <a:off x="160868" y="874713"/>
            <a:ext cx="4139275" cy="307777"/>
          </a:xfrm>
          <a:prstGeom prst="rect">
            <a:avLst/>
          </a:prstGeom>
          <a:noFill/>
          <a:ln w="9525">
            <a:noFill/>
            <a:miter lim="800000"/>
            <a:headEnd/>
            <a:tailEnd/>
          </a:ln>
        </p:spPr>
        <p:txBody>
          <a:bodyPr wrap="none">
            <a:spAutoFit/>
          </a:bodyPr>
          <a:lstStyle/>
          <a:p>
            <a:pPr marL="114300" indent="-114300" algn="just"/>
            <a:r>
              <a:rPr lang="en-GB" sz="1400" b="1" dirty="0" smtClean="0">
                <a:solidFill>
                  <a:srgbClr val="333399"/>
                </a:solidFill>
                <a:latin typeface="Tahoma" pitchFamily="34" charset="0"/>
              </a:rPr>
              <a:t>Dat</a:t>
            </a:r>
            <a:r>
              <a:rPr lang="en-GB" sz="1400" b="1" dirty="0" smtClean="0">
                <a:solidFill>
                  <a:srgbClr val="333399"/>
                </a:solidFill>
                <a:latin typeface="Tahoma" pitchFamily="34" charset="0"/>
              </a:rPr>
              <a:t>e</a:t>
            </a:r>
            <a:r>
              <a:rPr lang="en-GB" sz="1400" b="1" dirty="0" smtClean="0">
                <a:solidFill>
                  <a:srgbClr val="333399"/>
                </a:solidFill>
                <a:latin typeface="Tahoma" pitchFamily="34" charset="0"/>
              </a:rPr>
              <a:t>: 30.08.2016</a:t>
            </a:r>
            <a:r>
              <a:rPr lang="en-US" sz="1400" b="1" dirty="0" smtClean="0">
                <a:solidFill>
                  <a:srgbClr val="333399"/>
                </a:solidFill>
                <a:latin typeface="Tahoma" pitchFamily="34" charset="0"/>
              </a:rPr>
              <a:t>       </a:t>
            </a:r>
            <a:r>
              <a:rPr lang="en-US" sz="1400" b="1" dirty="0">
                <a:solidFill>
                  <a:srgbClr val="333399"/>
                </a:solidFill>
                <a:latin typeface="Tahoma" pitchFamily="34" charset="0"/>
              </a:rPr>
              <a:t>Incident </a:t>
            </a:r>
            <a:r>
              <a:rPr lang="en-US" sz="1400" b="1" dirty="0" smtClean="0">
                <a:solidFill>
                  <a:srgbClr val="333399"/>
                </a:solidFill>
                <a:latin typeface="Tahoma" pitchFamily="34" charset="0"/>
              </a:rPr>
              <a:t>Title: Fatality</a:t>
            </a:r>
            <a:endParaRPr lang="en-US" sz="1400" b="1" dirty="0">
              <a:solidFill>
                <a:srgbClr val="333399"/>
              </a:solidFill>
              <a:latin typeface="Tahoma" pitchFamily="34" charset="0"/>
            </a:endParaRPr>
          </a:p>
        </p:txBody>
      </p:sp>
    </p:spTree>
    <p:extLst>
      <p:ext uri="{BB962C8B-B14F-4D97-AF65-F5344CB8AC3E}">
        <p14:creationId xmlns="" xmlns:p14="http://schemas.microsoft.com/office/powerpoint/2010/main" val="76087394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 xsi:nil="true"/>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DDBD6B0B-EC95-453E-9BFC-18DA14B22228}"/>
</file>

<file path=customXml/itemProps2.xml><?xml version="1.0" encoding="utf-8"?>
<ds:datastoreItem xmlns:ds="http://schemas.openxmlformats.org/officeDocument/2006/customXml" ds:itemID="{A305DAB1-6DCB-4E01-B984-A3AAFA0AC6BF}"/>
</file>

<file path=customXml/itemProps3.xml><?xml version="1.0" encoding="utf-8"?>
<ds:datastoreItem xmlns:ds="http://schemas.openxmlformats.org/officeDocument/2006/customXml" ds:itemID="{6EBD7E2E-5AEA-444B-9F23-A490F8B959E9}"/>
</file>

<file path=docProps/app.xml><?xml version="1.0" encoding="utf-8"?>
<Properties xmlns="http://schemas.openxmlformats.org/officeDocument/2006/extended-properties" xmlns:vt="http://schemas.openxmlformats.org/officeDocument/2006/docPropsVTypes">
  <TotalTime>120</TotalTime>
  <Words>295</Words>
  <Application>Microsoft Office PowerPoint</Application>
  <PresentationFormat>On-screen Show (4:3)</PresentationFormat>
  <Paragraphs>33</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mu95018</cp:lastModifiedBy>
  <cp:revision>35</cp:revision>
  <dcterms:created xsi:type="dcterms:W3CDTF">2016-03-28T05:48:29Z</dcterms:created>
  <dcterms:modified xsi:type="dcterms:W3CDTF">2017-01-05T05:20:19Z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