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9" r:id="rId2"/>
    <p:sldId id="30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9855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12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1139547"/>
            <a:ext cx="4752975" cy="42088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02.09. 2016  Incident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title :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LTI - MVI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happened?</a:t>
            </a:r>
            <a:endParaRPr lang="en-US" dirty="0">
              <a:solidFill>
                <a:srgbClr val="FF0000"/>
              </a:solidFill>
              <a:latin typeface="+mj-lt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GB" sz="1400" dirty="0">
                <a:latin typeface="+mj-lt"/>
              </a:rPr>
              <a:t>Whilst driving a vehicle from Fahud to Muscat, the driver lost </a:t>
            </a:r>
            <a:r>
              <a:rPr lang="en-GB" sz="1400" dirty="0" smtClean="0">
                <a:latin typeface="+mj-lt"/>
              </a:rPr>
              <a:t>control over </a:t>
            </a:r>
            <a:r>
              <a:rPr lang="en-GB" sz="1400" dirty="0">
                <a:latin typeface="+mj-lt"/>
              </a:rPr>
              <a:t>the vehicle resulting in multiple rollovers. </a:t>
            </a:r>
            <a:r>
              <a:rPr lang="en-GB" sz="1400" dirty="0">
                <a:latin typeface="+mj-lt"/>
                <a:cs typeface="Arial" charset="0"/>
              </a:rPr>
              <a:t>The driver received a fracture to his left hand.</a:t>
            </a:r>
            <a:endParaRPr lang="en-US" sz="1400" dirty="0">
              <a:latin typeface="+mj-lt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1400" dirty="0">
                <a:latin typeface="+mj-lt"/>
                <a:cs typeface="Arial" panose="020B0604020202020204" pitchFamily="34" charset="0"/>
              </a:rPr>
              <a:t>Always drive with a valid Journey Management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Plan.</a:t>
            </a:r>
            <a:endParaRPr lang="en-US" sz="1400" dirty="0">
              <a:latin typeface="+mj-lt"/>
              <a:cs typeface="Arial" panose="020B0604020202020204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1400" dirty="0">
                <a:latin typeface="+mj-lt"/>
                <a:cs typeface="Arial" panose="020B0604020202020204" pitchFamily="34" charset="0"/>
              </a:rPr>
              <a:t>Never use a GSM whilst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driving.</a:t>
            </a:r>
            <a:endParaRPr lang="en-US" sz="1400" dirty="0">
              <a:latin typeface="+mj-lt"/>
              <a:cs typeface="Arial" panose="020B0604020202020204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1400" dirty="0">
                <a:latin typeface="+mj-lt"/>
                <a:cs typeface="Arial" panose="020B0604020202020204" pitchFamily="34" charset="0"/>
              </a:rPr>
              <a:t>Comply to speed limits designated for the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road.</a:t>
            </a:r>
            <a:endParaRPr lang="en-US" sz="1400" dirty="0">
              <a:latin typeface="+mj-lt"/>
              <a:cs typeface="Arial" panose="020B0604020202020204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1400" dirty="0">
                <a:latin typeface="+mj-lt"/>
                <a:cs typeface="Arial" panose="020B0604020202020204" pitchFamily="34" charset="0"/>
              </a:rPr>
              <a:t>All company vehicles must be monitored by IVMS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Tracking.</a:t>
            </a:r>
            <a:endParaRPr lang="en-US" sz="1400" dirty="0">
              <a:latin typeface="+mj-lt"/>
              <a:cs typeface="Arial" panose="020B0604020202020204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1400" dirty="0">
                <a:latin typeface="+mj-lt"/>
                <a:cs typeface="Arial" panose="020B0604020202020204" pitchFamily="34" charset="0"/>
              </a:rPr>
              <a:t>Utilize approved means of commuting to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and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from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worksites.</a:t>
            </a:r>
            <a:endParaRPr lang="en-US" sz="1400" dirty="0">
              <a:latin typeface="+mj-lt"/>
              <a:cs typeface="Arial" panose="020B0604020202020204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1400" dirty="0">
                <a:latin typeface="+mj-lt"/>
                <a:cs typeface="Arial" panose="020B0604020202020204" pitchFamily="34" charset="0"/>
              </a:rPr>
              <a:t>Always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intervene if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you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know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(or you think) rules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are being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broken.</a:t>
            </a:r>
            <a:endParaRPr lang="en-US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57200" y="5715000"/>
            <a:ext cx="4343400" cy="4001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tabLst>
                <a:tab pos="166688" algn="l"/>
              </a:tabLst>
            </a:pPr>
            <a:r>
              <a:rPr lang="en-US" sz="2000" b="1" kern="1400" dirty="0" smtClean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Always</a:t>
            </a:r>
            <a:r>
              <a:rPr lang="en-US" sz="2000" b="1" kern="14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follow Life Saving Rules !!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6096000" y="4876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" name="Picture 3" descr="C:\Users\mu54394\AppData\Local\Temp\wzbf7c\no-mobile-&amp;-no-speeding-(P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657600"/>
            <a:ext cx="1364493" cy="119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657600"/>
            <a:ext cx="1371600" cy="123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Freeform 132"/>
          <p:cNvSpPr>
            <a:spLocks/>
          </p:cNvSpPr>
          <p:nvPr/>
        </p:nvSpPr>
        <p:spPr bwMode="auto">
          <a:xfrm>
            <a:off x="7848600" y="4876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838200"/>
            <a:ext cx="3743325" cy="2628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5534025" y="2438400"/>
            <a:ext cx="609600" cy="8493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 b="1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 b="1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9"/>
            <a:ext cx="8351838" cy="28315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As a learning from this incident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and to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ensure continual improvement all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latin typeface="+mj-lt"/>
                <a:sym typeface="Wingdings" pitchFamily="2" charset="2"/>
              </a:rPr>
              <a:t>you ensure all company vehicles </a:t>
            </a:r>
            <a:r>
              <a:rPr lang="en-US" sz="1400" dirty="0" smtClean="0">
                <a:latin typeface="+mj-lt"/>
                <a:sym typeface="Wingdings" pitchFamily="2" charset="2"/>
              </a:rPr>
              <a:t>meet </a:t>
            </a:r>
            <a:r>
              <a:rPr lang="en-US" sz="1400" dirty="0" smtClean="0">
                <a:latin typeface="+mj-lt"/>
                <a:sym typeface="Wingdings" pitchFamily="2" charset="2"/>
              </a:rPr>
              <a:t>SP-2000 </a:t>
            </a:r>
            <a:r>
              <a:rPr lang="en-US" sz="1400" dirty="0">
                <a:latin typeface="+mj-lt"/>
                <a:sym typeface="Wingdings" pitchFamily="2" charset="2"/>
              </a:rPr>
              <a:t>requirements?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latin typeface="+mj-lt"/>
                <a:sym typeface="Wingdings" pitchFamily="2" charset="2"/>
              </a:rPr>
              <a:t>you ensure all drivers have appropriate licenses and training?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latin typeface="+mj-lt"/>
                <a:sym typeface="Wingdings" pitchFamily="2" charset="2"/>
              </a:rPr>
              <a:t>you have an effective Journey Management system in place?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Is </a:t>
            </a:r>
            <a:r>
              <a:rPr lang="en-US" sz="1400" dirty="0">
                <a:latin typeface="+mj-lt"/>
                <a:sym typeface="Wingdings" pitchFamily="2" charset="2"/>
              </a:rPr>
              <a:t>the policy on use of a GSM whilst driving communicated and understood by all?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Does </a:t>
            </a:r>
            <a:r>
              <a:rPr lang="en-US" sz="1400" dirty="0">
                <a:latin typeface="+mj-lt"/>
                <a:sym typeface="Wingdings" pitchFamily="2" charset="2"/>
              </a:rPr>
              <a:t>the Consequence Management policy provide a deterrent against violations?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Does </a:t>
            </a:r>
            <a:r>
              <a:rPr lang="en-US" sz="1400" dirty="0">
                <a:latin typeface="+mj-lt"/>
                <a:sym typeface="Wingdings" pitchFamily="2" charset="2"/>
              </a:rPr>
              <a:t>the Senior Management demonstrate commitment to the company safety policies</a:t>
            </a:r>
            <a:r>
              <a:rPr lang="en-US" sz="1400" dirty="0" smtClean="0">
                <a:latin typeface="+mj-lt"/>
                <a:sym typeface="Wingdings" pitchFamily="2" charset="2"/>
              </a:rPr>
              <a:t>?</a:t>
            </a:r>
            <a:endParaRPr lang="en-US" sz="800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1000" y="838200"/>
            <a:ext cx="33383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</a:rPr>
              <a:t>  02.09. 2016  Incident title : LTI - MVI</a:t>
            </a:r>
            <a:endParaRPr lang="en-US" sz="1400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 xsi:nil="true"/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D420EA5-CE39-4F28-8EC1-AE8318CEE986}"/>
</file>

<file path=customXml/itemProps2.xml><?xml version="1.0" encoding="utf-8"?>
<ds:datastoreItem xmlns:ds="http://schemas.openxmlformats.org/officeDocument/2006/customXml" ds:itemID="{BB42DCB1-794B-4C8C-B407-A9C8DD08A6F7}"/>
</file>

<file path=customXml/itemProps3.xml><?xml version="1.0" encoding="utf-8"?>
<ds:datastoreItem xmlns:ds="http://schemas.openxmlformats.org/officeDocument/2006/customXml" ds:itemID="{1A142726-9CC8-4FD7-901C-C8B4CB87FF75}"/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297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35</cp:revision>
  <dcterms:created xsi:type="dcterms:W3CDTF">2016-03-28T05:48:29Z</dcterms:created>
  <dcterms:modified xsi:type="dcterms:W3CDTF">2017-01-05T05:36:30Z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