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01" r:id="rId2"/>
    <p:sldId id="30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B4E3-1F76-4E61-B254-1A7031AA599B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5988-80E2-4333-8473-6782ED1C0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 contractors if they have the same issues based on the management or HSE-MS failings or shortfalls identified in the investigation. Pretend you have to audit other companies to see if they could have the same issues.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25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1" y="236542"/>
            <a:ext cx="8364538" cy="607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C:\Ruchi\Ruchi\PDO\2012\Corporate Identity\PDO ppt 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37709"/>
            <a:ext cx="3560521" cy="202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5257800" cy="4270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sz="1600" b="1" dirty="0">
                <a:solidFill>
                  <a:srgbClr val="333399"/>
                </a:solidFill>
                <a:latin typeface="+mj-lt"/>
              </a:rPr>
              <a:t>Date:</a:t>
            </a:r>
            <a:r>
              <a:rPr lang="en-US" sz="16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</a:rPr>
              <a:t>10.9.2016	Incident title: 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</a:rPr>
              <a:t>LTI</a:t>
            </a:r>
            <a:endParaRPr lang="en-US" sz="1600" b="1" dirty="0">
              <a:solidFill>
                <a:srgbClr val="333399"/>
              </a:solidFill>
              <a:latin typeface="+mj-lt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+mj-lt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+mj-lt"/>
              </a:rPr>
              <a:t>What happened?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en-US" sz="1400" dirty="0" smtClean="0">
                <a:latin typeface="+mj-lt"/>
              </a:rPr>
              <a:t>Two 3</a:t>
            </a:r>
            <a:r>
              <a:rPr lang="en-US" sz="1400" baseline="30000" dirty="0" smtClean="0">
                <a:latin typeface="+mj-lt"/>
              </a:rPr>
              <a:t>rd</a:t>
            </a:r>
            <a:r>
              <a:rPr lang="en-US" sz="1400" dirty="0" smtClean="0">
                <a:latin typeface="+mj-lt"/>
              </a:rPr>
              <a:t> party Welders were welding a component of ROTAFLEX Gravel Pan frame. The Welders finished welding one side of the c-channel (work piece) of 3.45m length, weighing approximately 159kgs. </a:t>
            </a:r>
            <a:r>
              <a:rPr lang="en-US" sz="1400" dirty="0" smtClean="0">
                <a:latin typeface="+mj-lt"/>
              </a:rPr>
              <a:t>While </a:t>
            </a:r>
            <a:r>
              <a:rPr lang="en-US" sz="1400" dirty="0" smtClean="0">
                <a:latin typeface="+mj-lt"/>
              </a:rPr>
              <a:t>they were manually turning the work piece to weld the other side,</a:t>
            </a:r>
            <a:r>
              <a:rPr lang="en-US" sz="1400" strike="sngStrike" dirty="0" smtClean="0">
                <a:latin typeface="+mj-lt"/>
              </a:rPr>
              <a:t>.</a:t>
            </a:r>
            <a:r>
              <a:rPr lang="en-US" sz="1400" dirty="0" smtClean="0">
                <a:latin typeface="+mj-lt"/>
              </a:rPr>
              <a:t>  </a:t>
            </a:r>
            <a:r>
              <a:rPr lang="en-US" sz="1400" dirty="0" smtClean="0">
                <a:latin typeface="+mj-lt"/>
              </a:rPr>
              <a:t>the </a:t>
            </a:r>
            <a:r>
              <a:rPr lang="en-US" sz="1400" dirty="0" smtClean="0">
                <a:latin typeface="+mj-lt"/>
              </a:rPr>
              <a:t>work piece slipped trapping their fingers between the c-channel and the work bench resulting in a lacerated finger of one welder and a fracture to the right thumb of the 2</a:t>
            </a:r>
            <a:r>
              <a:rPr lang="en-US" sz="1400" baseline="30000" dirty="0" smtClean="0">
                <a:latin typeface="+mj-lt"/>
              </a:rPr>
              <a:t>nd</a:t>
            </a:r>
            <a:r>
              <a:rPr lang="en-US" sz="1400" dirty="0" smtClean="0">
                <a:latin typeface="+mj-lt"/>
              </a:rPr>
              <a:t> Welder.</a:t>
            </a:r>
          </a:p>
          <a:p>
            <a:pPr marL="342900" indent="-342900" eaLnBrk="1" hangingPunct="1">
              <a:defRPr/>
            </a:pPr>
            <a:endParaRPr lang="en-US" sz="1050" dirty="0" smtClean="0">
              <a:solidFill>
                <a:srgbClr val="000000"/>
              </a:solidFill>
              <a:latin typeface="+mj-lt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+mj-lt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+mj-lt"/>
              </a:rPr>
              <a:t>learning from this incident..</a:t>
            </a:r>
          </a:p>
          <a:p>
            <a:pPr marL="114300" indent="-114300" algn="just">
              <a:defRPr/>
            </a:pPr>
            <a:endParaRPr lang="en-US" sz="600" dirty="0">
              <a:latin typeface="+mj-lt"/>
              <a:cs typeface="Tahoma" pitchFamily="34" charset="0"/>
            </a:endParaRPr>
          </a:p>
          <a:p>
            <a:pPr marL="174625" indent="-174625" algn="just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latin typeface="+mj-lt"/>
                <a:cs typeface="Tahoma" pitchFamily="34" charset="0"/>
              </a:rPr>
              <a:t>Always utilize hands off tools where pinch points could occur.</a:t>
            </a:r>
          </a:p>
          <a:p>
            <a:pPr marL="174625" indent="-174625" algn="just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latin typeface="+mj-lt"/>
                <a:cs typeface="Tahoma" pitchFamily="34" charset="0"/>
              </a:rPr>
              <a:t>Always use impact gloves to minimize the severity of hands and fingers injuries.</a:t>
            </a:r>
          </a:p>
          <a:p>
            <a:pPr marL="174625" indent="-174625" algn="just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latin typeface="+mj-lt"/>
                <a:cs typeface="Tahoma" pitchFamily="34" charset="0"/>
              </a:rPr>
              <a:t>Ensure sufficient crew are available to complete the work safely.</a:t>
            </a:r>
          </a:p>
          <a:p>
            <a:pPr marL="174625" indent="-174625" algn="just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latin typeface="+mj-lt"/>
                <a:cs typeface="Tahoma" pitchFamily="34" charset="0"/>
              </a:rPr>
              <a:t>Ensure adequate supervision is available.</a:t>
            </a:r>
          </a:p>
          <a:p>
            <a:pPr marL="174625" indent="-174625" algn="just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latin typeface="+mj-lt"/>
                <a:cs typeface="Tahoma" pitchFamily="34" charset="0"/>
              </a:rPr>
              <a:t>Ensure your hands and fingers are out of the “line of fire”.</a:t>
            </a:r>
          </a:p>
          <a:p>
            <a:pPr marL="174625" indent="-174625" algn="just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latin typeface="+mj-lt"/>
                <a:cs typeface="Tahoma" pitchFamily="34" charset="0"/>
              </a:rPr>
              <a:t>Ensure mechanical handling tools are available and </a:t>
            </a:r>
            <a:r>
              <a:rPr lang="en-US" sz="1400" dirty="0" err="1" smtClean="0">
                <a:latin typeface="+mj-lt"/>
                <a:cs typeface="Tahoma" pitchFamily="34" charset="0"/>
              </a:rPr>
              <a:t>utilised</a:t>
            </a:r>
            <a:r>
              <a:rPr lang="en-US" sz="1400" dirty="0" smtClean="0">
                <a:latin typeface="+mj-lt"/>
                <a:cs typeface="Tahoma" pitchFamily="34" charset="0"/>
              </a:rPr>
              <a:t>.</a:t>
            </a:r>
            <a:endParaRPr lang="en-US" sz="1400" dirty="0">
              <a:latin typeface="+mj-lt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381000" y="5562600"/>
            <a:ext cx="48006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166688" algn="l"/>
              </a:tabLst>
            </a:pPr>
            <a:r>
              <a:rPr lang="en-US" sz="2000" b="1" kern="1400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Always use mechanical handling aids when carrying out a heavy lift</a:t>
            </a:r>
            <a:endParaRPr lang="en-US" sz="2000" b="1" kern="14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63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615DE-AE29-4DBE-9167-7BEF3C40510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68198" y="1105602"/>
            <a:ext cx="2692484" cy="205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31"/>
          <p:cNvGrpSpPr>
            <a:grpSpLocks/>
          </p:cNvGrpSpPr>
          <p:nvPr/>
        </p:nvGrpSpPr>
        <p:grpSpPr bwMode="auto">
          <a:xfrm>
            <a:off x="7162800" y="2157905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4" name="Freeform 132"/>
          <p:cNvSpPr>
            <a:spLocks/>
          </p:cNvSpPr>
          <p:nvPr/>
        </p:nvSpPr>
        <p:spPr bwMode="auto">
          <a:xfrm>
            <a:off x="8229600" y="53340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787400"/>
            <a:ext cx="1558197" cy="11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20000" y="2236113"/>
            <a:ext cx="1524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Pinch points where fingers were trapped.</a:t>
            </a:r>
          </a:p>
          <a:p>
            <a:endParaRPr lang="en-US" sz="1050" dirty="0">
              <a:latin typeface="+mj-l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848600" y="1219200"/>
            <a:ext cx="685800" cy="55326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7999198" y="1722437"/>
            <a:ext cx="152042" cy="3527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6671658" y="2075159"/>
            <a:ext cx="1327540" cy="7752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5410200" y="3429000"/>
            <a:ext cx="2667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Wrong manual handling for the </a:t>
            </a:r>
            <a:r>
              <a:rPr lang="en-US" sz="1050" dirty="0" smtClean="0"/>
              <a:t>work piece</a:t>
            </a:r>
            <a:endParaRPr lang="en-US" sz="1050" dirty="0"/>
          </a:p>
        </p:txBody>
      </p:sp>
      <p:sp>
        <p:nvSpPr>
          <p:cNvPr id="31" name="Rectangle 30"/>
          <p:cNvSpPr/>
          <p:nvPr/>
        </p:nvSpPr>
        <p:spPr>
          <a:xfrm>
            <a:off x="5410200" y="5918284"/>
            <a:ext cx="3124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Proper mechanical </a:t>
            </a:r>
            <a:r>
              <a:rPr lang="en-US" sz="1050" dirty="0"/>
              <a:t>handling for the </a:t>
            </a:r>
            <a:r>
              <a:rPr lang="en-US" sz="1050" dirty="0" smtClean="0"/>
              <a:t>work piece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28600" y="1125538"/>
            <a:ext cx="8686800" cy="57246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+mj-lt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As a learning from this incident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and to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ensure continual improvement all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contract managers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must review their HSE HEMP against the questions asked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below.   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defRPr/>
            </a:pPr>
            <a:endParaRPr lang="en-US" sz="1600" b="1" dirty="0" smtClean="0">
              <a:solidFill>
                <a:srgbClr val="00B050"/>
              </a:solidFill>
              <a:latin typeface="+mj-lt"/>
            </a:endParaRP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+mj-lt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0000FF"/>
                </a:solidFill>
                <a:latin typeface="+mj-lt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+mj-lt"/>
            </a:endParaRPr>
          </a:p>
          <a:p>
            <a:pPr marL="342900" indent="-342900" eaLnBrk="1" hangingPunct="1">
              <a:defRPr/>
            </a:pP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latin typeface="+mj-lt"/>
                <a:sym typeface="Wingdings" pitchFamily="2" charset="2"/>
              </a:rPr>
              <a:t>Do </a:t>
            </a:r>
            <a:r>
              <a:rPr lang="en-US" sz="1400" dirty="0">
                <a:latin typeface="+mj-lt"/>
                <a:sym typeface="Wingdings" pitchFamily="2" charset="2"/>
              </a:rPr>
              <a:t>you have </a:t>
            </a:r>
            <a:r>
              <a:rPr lang="en-US" sz="1400" dirty="0" smtClean="0">
                <a:latin typeface="+mj-lt"/>
                <a:sym typeface="Wingdings" pitchFamily="2" charset="2"/>
              </a:rPr>
              <a:t>adequate </a:t>
            </a:r>
            <a:r>
              <a:rPr lang="en-US" sz="1400" dirty="0">
                <a:latin typeface="+mj-lt"/>
                <a:sym typeface="Wingdings" pitchFamily="2" charset="2"/>
              </a:rPr>
              <a:t>surveillance protocol and HSE </a:t>
            </a:r>
            <a:r>
              <a:rPr lang="en-US" sz="1400" dirty="0" smtClean="0">
                <a:latin typeface="+mj-lt"/>
                <a:sym typeface="Wingdings" pitchFamily="2" charset="2"/>
              </a:rPr>
              <a:t>standards to manage your sub-contractors?</a:t>
            </a:r>
            <a:endParaRPr lang="en-US" sz="1400" dirty="0">
              <a:latin typeface="+mj-lt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latin typeface="+mj-lt"/>
                <a:sym typeface="Wingdings" pitchFamily="2" charset="2"/>
              </a:rPr>
              <a:t>Does </a:t>
            </a:r>
            <a:r>
              <a:rPr lang="en-US" sz="1400" dirty="0">
                <a:latin typeface="+mj-lt"/>
                <a:sym typeface="Wingdings" pitchFamily="2" charset="2"/>
              </a:rPr>
              <a:t>your sub-contractors m</a:t>
            </a:r>
            <a:r>
              <a:rPr lang="en-US" sz="1400" dirty="0" smtClean="0">
                <a:latin typeface="+mj-lt"/>
                <a:sym typeface="Wingdings" pitchFamily="2" charset="2"/>
              </a:rPr>
              <a:t>anagement invest </a:t>
            </a:r>
            <a:r>
              <a:rPr lang="en-US" sz="1400" dirty="0">
                <a:latin typeface="+mj-lt"/>
                <a:sym typeface="Wingdings" pitchFamily="2" charset="2"/>
              </a:rPr>
              <a:t>sufficient time and energy </a:t>
            </a:r>
            <a:r>
              <a:rPr lang="en-US" sz="1400" dirty="0" smtClean="0">
                <a:latin typeface="+mj-lt"/>
                <a:sym typeface="Wingdings" pitchFamily="2" charset="2"/>
              </a:rPr>
              <a:t>in their </a:t>
            </a:r>
            <a:r>
              <a:rPr lang="en-US" sz="1400" dirty="0">
                <a:latin typeface="+mj-lt"/>
                <a:sym typeface="Wingdings" pitchFamily="2" charset="2"/>
              </a:rPr>
              <a:t>HSE </a:t>
            </a:r>
            <a:r>
              <a:rPr lang="en-US" sz="1400" dirty="0" smtClean="0">
                <a:latin typeface="+mj-lt"/>
                <a:sym typeface="Wingdings" pitchFamily="2" charset="2"/>
              </a:rPr>
              <a:t>management system? </a:t>
            </a:r>
            <a:endParaRPr lang="en-US" sz="1400" dirty="0">
              <a:latin typeface="+mj-lt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latin typeface="+mj-lt"/>
                <a:sym typeface="Wingdings" pitchFamily="2" charset="2"/>
              </a:rPr>
              <a:t>Does your HEMP / SOP’s contain all hazards, risks and controls associated with the tasks? </a:t>
            </a:r>
            <a:endParaRPr lang="en-US" sz="1400" dirty="0">
              <a:latin typeface="+mj-lt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latin typeface="+mj-lt"/>
                <a:sym typeface="Wingdings" pitchFamily="2" charset="2"/>
              </a:rPr>
              <a:t>Are your procedures reviewed on </a:t>
            </a:r>
            <a:r>
              <a:rPr lang="en-US" sz="1400" dirty="0">
                <a:latin typeface="+mj-lt"/>
                <a:sym typeface="Wingdings" pitchFamily="2" charset="2"/>
              </a:rPr>
              <a:t>a </a:t>
            </a:r>
            <a:r>
              <a:rPr lang="en-US" sz="1400" dirty="0" smtClean="0">
                <a:latin typeface="+mj-lt"/>
                <a:sym typeface="Wingdings" pitchFamily="2" charset="2"/>
              </a:rPr>
              <a:t>regular basis and followed? </a:t>
            </a:r>
            <a:endParaRPr lang="en-US" sz="1400" dirty="0">
              <a:latin typeface="+mj-lt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latin typeface="+mj-lt"/>
                <a:sym typeface="Wingdings" pitchFamily="2" charset="2"/>
              </a:rPr>
              <a:t>Do you have appropriate </a:t>
            </a:r>
            <a:r>
              <a:rPr lang="en-US" sz="1400" dirty="0">
                <a:latin typeface="+mj-lt"/>
                <a:sym typeface="Wingdings" pitchFamily="2" charset="2"/>
              </a:rPr>
              <a:t>competency standards </a:t>
            </a:r>
            <a:r>
              <a:rPr lang="en-US" sz="1400" dirty="0" smtClean="0">
                <a:latin typeface="+mj-lt"/>
                <a:sym typeface="Wingdings" pitchFamily="2" charset="2"/>
              </a:rPr>
              <a:t>for your workforce and supervisors? 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latin typeface="+mj-lt"/>
                <a:sym typeface="Wingdings" pitchFamily="2" charset="2"/>
              </a:rPr>
              <a:t>Do </a:t>
            </a:r>
            <a:r>
              <a:rPr lang="en-US" sz="1400" dirty="0">
                <a:latin typeface="+mj-lt"/>
                <a:sym typeface="Wingdings" pitchFamily="2" charset="2"/>
              </a:rPr>
              <a:t>you Discuss “Hands &amp; Fingers 4 golden” questions in the </a:t>
            </a:r>
            <a:r>
              <a:rPr lang="en-US" sz="1400" dirty="0" smtClean="0">
                <a:latin typeface="+mj-lt"/>
                <a:sym typeface="Wingdings" pitchFamily="2" charset="2"/>
              </a:rPr>
              <a:t>TBT ? </a:t>
            </a:r>
          </a:p>
          <a:p>
            <a:pPr marL="571500" lvl="1" indent="-1143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How can the job be done Hands Free?</a:t>
            </a:r>
          </a:p>
          <a:p>
            <a:pPr marL="571500" lvl="1" indent="-1143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Do you think about stored energy release that can injure your Hands &amp; Fingers?</a:t>
            </a:r>
          </a:p>
          <a:p>
            <a:pPr marL="571500" lvl="1" indent="-1143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Do you identify pinch points &amp; discuss them during your TBT?</a:t>
            </a:r>
          </a:p>
          <a:p>
            <a:pPr marL="571500" lvl="1" indent="-1143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Are the hand tools we use fit for the job and used correctly?</a:t>
            </a:r>
          </a:p>
          <a:p>
            <a:pPr lvl="1"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 eaLnBrk="1" hangingPunct="1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marL="119063" indent="-119063" eaLnBrk="1" hangingPunct="1">
              <a:defRPr/>
            </a:pP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8B89D-F213-4B22-83B0-682ADC9DB09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228600" y="838200"/>
            <a:ext cx="32716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sz="1400" b="1" dirty="0" smtClean="0">
                <a:solidFill>
                  <a:srgbClr val="333399"/>
                </a:solidFill>
              </a:rPr>
              <a:t>Date:</a:t>
            </a:r>
            <a:r>
              <a:rPr lang="en-US" sz="1400" b="1" dirty="0" smtClean="0">
                <a:solidFill>
                  <a:srgbClr val="333399"/>
                </a:solidFill>
              </a:rPr>
              <a:t> 10.9.2016	Incident title: LTI</a:t>
            </a:r>
            <a:endParaRPr lang="en-US" sz="14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 xsi:nil="true"/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A5231E1-B1C7-4032-BD75-EE2CD1AC9858}"/>
</file>

<file path=customXml/itemProps2.xml><?xml version="1.0" encoding="utf-8"?>
<ds:datastoreItem xmlns:ds="http://schemas.openxmlformats.org/officeDocument/2006/customXml" ds:itemID="{C21FA41F-BFF9-4922-93EB-AEBDFE6F5770}"/>
</file>

<file path=customXml/itemProps3.xml><?xml version="1.0" encoding="utf-8"?>
<ds:datastoreItem xmlns:ds="http://schemas.openxmlformats.org/officeDocument/2006/customXml" ds:itemID="{2C94A542-C116-4F3F-9CB7-1761B31D9039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271</Words>
  <Application>Microsoft Office PowerPoint</Application>
  <PresentationFormat>On-screen Show (4:3)</PresentationFormat>
  <Paragraphs>47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Slide 1</vt:lpstr>
      <vt:lpstr>Slide 2</vt:lpstr>
    </vt:vector>
  </TitlesOfParts>
  <Company>PDO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MU61323</dc:creator>
  <cp:lastModifiedBy>mu95018</cp:lastModifiedBy>
  <cp:revision>39</cp:revision>
  <dcterms:created xsi:type="dcterms:W3CDTF">2016-03-28T05:48:29Z</dcterms:created>
  <dcterms:modified xsi:type="dcterms:W3CDTF">2017-01-05T05:39:36Z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