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03" r:id="rId2"/>
    <p:sldId id="30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57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05/01/2017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 xmlns:p14="http://schemas.microsoft.com/office/powerpoint/2010/main" val="774257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 xmlns:p14="http://schemas.microsoft.com/office/powerpoint/2010/main" val="573678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05/01/2017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05/01/2017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05/01/2017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05/01/2017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295400"/>
            <a:ext cx="5334000" cy="4093428"/>
          </a:xfrm>
          <a:prstGeom prst="rect">
            <a:avLst/>
          </a:prstGeom>
          <a:noFill/>
          <a:ln w="19050">
            <a:noFill/>
            <a:miter lim="800000"/>
            <a:headEnd/>
            <a:tailEnd/>
          </a:ln>
        </p:spPr>
        <p:txBody>
          <a:bodyPr wrap="square">
            <a:spAutoFit/>
          </a:bodyPr>
          <a:lstStyle/>
          <a:p>
            <a:pPr marL="114300" indent="-114300" algn="just">
              <a:defRPr/>
            </a:pPr>
            <a:r>
              <a:rPr lang="en-US" sz="1600" b="1" dirty="0" smtClean="0">
                <a:solidFill>
                  <a:srgbClr val="FF0000"/>
                </a:solidFill>
                <a:latin typeface="+mj-lt"/>
              </a:rPr>
              <a:t>What </a:t>
            </a:r>
            <a:r>
              <a:rPr lang="en-US" sz="1600" b="1" dirty="0">
                <a:solidFill>
                  <a:srgbClr val="FF0000"/>
                </a:solidFill>
                <a:latin typeface="+mj-lt"/>
              </a:rPr>
              <a:t>happened?</a:t>
            </a:r>
            <a:endParaRPr lang="en-US" sz="1600" dirty="0">
              <a:solidFill>
                <a:srgbClr val="FF0000"/>
              </a:solidFill>
              <a:latin typeface="+mj-lt"/>
            </a:endParaRPr>
          </a:p>
          <a:p>
            <a:pPr algn="just">
              <a:spcBef>
                <a:spcPct val="50000"/>
              </a:spcBef>
              <a:defRPr/>
            </a:pPr>
            <a:r>
              <a:rPr lang="en-US" sz="1400" dirty="0">
                <a:latin typeface="+mj-lt"/>
                <a:cs typeface="Arial" charset="0"/>
              </a:rPr>
              <a:t>At approximately 11:50 </a:t>
            </a:r>
            <a:r>
              <a:rPr lang="en-US" sz="1400" dirty="0" smtClean="0">
                <a:latin typeface="+mj-lt"/>
                <a:cs typeface="Arial" charset="0"/>
              </a:rPr>
              <a:t>hrs, </a:t>
            </a:r>
            <a:r>
              <a:rPr lang="en-US" sz="1400" dirty="0">
                <a:latin typeface="+mj-lt"/>
                <a:cs typeface="Arial" charset="0"/>
              </a:rPr>
              <a:t>the Rig was in process of </a:t>
            </a:r>
            <a:r>
              <a:rPr lang="en-US" sz="1400" dirty="0" smtClean="0">
                <a:latin typeface="+mj-lt"/>
                <a:cs typeface="Arial" charset="0"/>
              </a:rPr>
              <a:t>pulling </a:t>
            </a:r>
            <a:r>
              <a:rPr lang="en-US" sz="1400" dirty="0">
                <a:latin typeface="+mj-lt"/>
                <a:cs typeface="Arial" charset="0"/>
              </a:rPr>
              <a:t>out of hole, 8 ½” section. Two </a:t>
            </a:r>
            <a:r>
              <a:rPr lang="en-US" sz="1400" dirty="0" smtClean="0">
                <a:latin typeface="+mj-lt"/>
                <a:cs typeface="Arial" charset="0"/>
              </a:rPr>
              <a:t>floor-men </a:t>
            </a:r>
            <a:r>
              <a:rPr lang="en-US" sz="1400" dirty="0">
                <a:latin typeface="+mj-lt"/>
                <a:cs typeface="Arial" charset="0"/>
              </a:rPr>
              <a:t>were engaged to latch the manual tongs and a third </a:t>
            </a:r>
            <a:r>
              <a:rPr lang="en-US" sz="1400" dirty="0" smtClean="0">
                <a:latin typeface="+mj-lt"/>
                <a:cs typeface="Arial" charset="0"/>
              </a:rPr>
              <a:t>floor-men </a:t>
            </a:r>
            <a:r>
              <a:rPr lang="en-US" sz="1400" dirty="0">
                <a:latin typeface="+mj-lt"/>
                <a:cs typeface="Arial" charset="0"/>
              </a:rPr>
              <a:t>(FM), injured person was to reposition the back-up tong at the center. </a:t>
            </a:r>
          </a:p>
          <a:p>
            <a:pPr algn="just">
              <a:spcBef>
                <a:spcPct val="50000"/>
              </a:spcBef>
              <a:defRPr/>
            </a:pPr>
            <a:r>
              <a:rPr lang="en-US" sz="1400" dirty="0">
                <a:latin typeface="+mj-lt"/>
                <a:cs typeface="Arial" charset="0"/>
              </a:rPr>
              <a:t>During breaking out </a:t>
            </a:r>
            <a:r>
              <a:rPr lang="en-US" sz="1400" dirty="0" smtClean="0">
                <a:latin typeface="+mj-lt"/>
                <a:cs typeface="Arial" charset="0"/>
              </a:rPr>
              <a:t>of </a:t>
            </a:r>
            <a:r>
              <a:rPr lang="en-US" sz="1400" dirty="0">
                <a:latin typeface="+mj-lt"/>
                <a:cs typeface="Arial" charset="0"/>
              </a:rPr>
              <a:t>5” drill </a:t>
            </a:r>
            <a:r>
              <a:rPr lang="en-US" sz="1400" dirty="0" smtClean="0">
                <a:latin typeface="+mj-lt"/>
                <a:cs typeface="Arial" charset="0"/>
              </a:rPr>
              <a:t>pipe</a:t>
            </a:r>
            <a:r>
              <a:rPr lang="en-US" sz="1400" dirty="0">
                <a:latin typeface="+mj-lt"/>
                <a:cs typeface="Arial" charset="0"/>
              </a:rPr>
              <a:t> </a:t>
            </a:r>
            <a:r>
              <a:rPr lang="en-US" sz="1400" dirty="0" smtClean="0">
                <a:latin typeface="+mj-lt"/>
                <a:cs typeface="Arial" charset="0"/>
              </a:rPr>
              <a:t>joint, </a:t>
            </a:r>
            <a:r>
              <a:rPr lang="en-US" sz="1400" dirty="0">
                <a:latin typeface="+mj-lt"/>
                <a:cs typeface="Arial" charset="0"/>
              </a:rPr>
              <a:t>after the joint got released, due to the reaction torque in the drill string, the backup tong swung back and hit the FM on his left leg below the knee, resulting in fracture of  both bones (</a:t>
            </a:r>
            <a:r>
              <a:rPr lang="en-GB" sz="1400" dirty="0">
                <a:latin typeface="+mj-lt"/>
                <a:cs typeface="Arial" charset="0"/>
              </a:rPr>
              <a:t>Tibia and Fibula </a:t>
            </a:r>
            <a:r>
              <a:rPr lang="en-US" sz="1400" dirty="0" smtClean="0">
                <a:latin typeface="+mj-lt"/>
                <a:cs typeface="Arial" charset="0"/>
              </a:rPr>
              <a:t>). </a:t>
            </a:r>
            <a:endParaRPr lang="en-US" sz="1400" dirty="0">
              <a:latin typeface="+mj-lt"/>
              <a:cs typeface="Arial" charset="0"/>
            </a:endParaRPr>
          </a:p>
          <a:p>
            <a:pPr marL="342900" indent="-342900" eaLnBrk="1" hangingPunct="1">
              <a:defRPr/>
            </a:pPr>
            <a:endParaRPr lang="en-US" sz="1200" dirty="0">
              <a:solidFill>
                <a:srgbClr val="000000"/>
              </a:solidFill>
              <a:latin typeface="+mj-lt"/>
            </a:endParaRPr>
          </a:p>
          <a:p>
            <a:pPr marL="342900" indent="-342900" eaLnBrk="1" hangingPunct="1">
              <a:defRPr/>
            </a:pPr>
            <a:endParaRPr lang="en-US" sz="1400" dirty="0">
              <a:solidFill>
                <a:srgbClr val="000000"/>
              </a:solidFill>
              <a:latin typeface="+mj-lt"/>
            </a:endParaRPr>
          </a:p>
          <a:p>
            <a:pPr marL="114300" indent="-114300" algn="just">
              <a:defRPr/>
            </a:pPr>
            <a:r>
              <a:rPr lang="en-US" sz="1400" b="1" dirty="0">
                <a:solidFill>
                  <a:srgbClr val="333399"/>
                </a:solidFill>
                <a:latin typeface="+mj-lt"/>
              </a:rPr>
              <a:t>Your learning from this incident</a:t>
            </a:r>
            <a:r>
              <a:rPr lang="en-US" sz="1400" b="1" dirty="0" smtClean="0">
                <a:solidFill>
                  <a:srgbClr val="333399"/>
                </a:solidFill>
                <a:latin typeface="+mj-lt"/>
              </a:rPr>
              <a:t>.</a:t>
            </a:r>
            <a:endParaRPr lang="en-US" sz="1400" b="1" dirty="0">
              <a:solidFill>
                <a:srgbClr val="333399"/>
              </a:solidFill>
              <a:latin typeface="+mj-lt"/>
            </a:endParaRPr>
          </a:p>
          <a:p>
            <a:pPr marL="114300" indent="-114300" algn="just">
              <a:defRPr/>
            </a:pPr>
            <a:endParaRPr lang="en-US" sz="600" dirty="0">
              <a:solidFill>
                <a:srgbClr val="000000"/>
              </a:solidFill>
              <a:latin typeface="+mj-lt"/>
            </a:endParaRPr>
          </a:p>
          <a:p>
            <a:pPr algn="just" eaLnBrk="1" hangingPunct="1">
              <a:buFont typeface="Arial" pitchFamily="34" charset="0"/>
              <a:buChar char="•"/>
              <a:defRPr/>
            </a:pPr>
            <a:r>
              <a:rPr lang="en-US" sz="1200" dirty="0" smtClean="0">
                <a:latin typeface="+mj-lt"/>
                <a:cs typeface="Tahoma" pitchFamily="34" charset="0"/>
              </a:rPr>
              <a:t> </a:t>
            </a:r>
            <a:r>
              <a:rPr lang="en-US" sz="1400" dirty="0" smtClean="0">
                <a:latin typeface="+mj-lt"/>
                <a:cs typeface="Tahoma" pitchFamily="34" charset="0"/>
              </a:rPr>
              <a:t>Ensure all hazards are identified and discussed with team members</a:t>
            </a:r>
            <a:r>
              <a:rPr lang="en-US" sz="1400" dirty="0" smtClean="0">
                <a:solidFill>
                  <a:srgbClr val="00B050"/>
                </a:solidFill>
                <a:latin typeface="+mj-lt"/>
                <a:cs typeface="Tahoma" pitchFamily="34" charset="0"/>
              </a:rPr>
              <a:t>.</a:t>
            </a:r>
          </a:p>
          <a:p>
            <a:pPr algn="just" eaLnBrk="1" hangingPunct="1">
              <a:buFont typeface="Arial" pitchFamily="34" charset="0"/>
              <a:buChar char="•"/>
              <a:defRPr/>
            </a:pPr>
            <a:r>
              <a:rPr lang="en-US" sz="1400" dirty="0" smtClean="0">
                <a:latin typeface="+mj-lt"/>
                <a:cs typeface="Tahoma" pitchFamily="34" charset="0"/>
              </a:rPr>
              <a:t> Ensure communication between supervisor and team members</a:t>
            </a:r>
            <a:r>
              <a:rPr lang="en-US" sz="1400" dirty="0" smtClean="0">
                <a:solidFill>
                  <a:srgbClr val="00B050"/>
                </a:solidFill>
                <a:latin typeface="+mj-lt"/>
                <a:cs typeface="Tahoma" pitchFamily="34" charset="0"/>
              </a:rPr>
              <a:t>.</a:t>
            </a:r>
          </a:p>
          <a:p>
            <a:pPr algn="just" eaLnBrk="1" hangingPunct="1">
              <a:buFont typeface="Arial" pitchFamily="34" charset="0"/>
              <a:buChar char="•"/>
              <a:defRPr/>
            </a:pPr>
            <a:r>
              <a:rPr lang="en-US" sz="1400" dirty="0" smtClean="0">
                <a:latin typeface="+mj-lt"/>
                <a:cs typeface="Tahoma" pitchFamily="34" charset="0"/>
              </a:rPr>
              <a:t> Ensure you are out of the line of fire / red zone</a:t>
            </a:r>
            <a:r>
              <a:rPr lang="en-US" sz="1400" dirty="0" smtClean="0">
                <a:solidFill>
                  <a:srgbClr val="00B050"/>
                </a:solidFill>
                <a:latin typeface="+mj-lt"/>
                <a:cs typeface="Tahoma" pitchFamily="34" charset="0"/>
              </a:rPr>
              <a:t>.</a:t>
            </a:r>
          </a:p>
          <a:p>
            <a:pPr algn="just" eaLnBrk="1" hangingPunct="1">
              <a:buFont typeface="Arial" pitchFamily="34" charset="0"/>
              <a:buChar char="•"/>
              <a:defRPr/>
            </a:pPr>
            <a:r>
              <a:rPr lang="en-US" sz="1400" dirty="0" smtClean="0">
                <a:latin typeface="+mj-lt"/>
                <a:cs typeface="Tahoma" pitchFamily="34" charset="0"/>
              </a:rPr>
              <a:t> If in doubt, stop the job and discuss abnormal conditions</a:t>
            </a:r>
            <a:r>
              <a:rPr lang="en-US" sz="1400" dirty="0" smtClean="0">
                <a:solidFill>
                  <a:srgbClr val="00B050"/>
                </a:solidFill>
                <a:latin typeface="+mj-lt"/>
                <a:cs typeface="Tahoma" pitchFamily="34" charset="0"/>
              </a:rPr>
              <a:t>.</a:t>
            </a:r>
          </a:p>
          <a:p>
            <a:pPr eaLnBrk="1" hangingPunct="1">
              <a:defRPr/>
            </a:pPr>
            <a:endParaRPr lang="en-US" sz="1200" dirty="0">
              <a:solidFill>
                <a:srgbClr val="FF0000"/>
              </a:solidFill>
              <a:latin typeface="+mj-lt"/>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762000" y="5791200"/>
            <a:ext cx="4191000" cy="338554"/>
          </a:xfrm>
          <a:prstGeom prst="rect">
            <a:avLst/>
          </a:prstGeom>
          <a:solidFill>
            <a:schemeClr val="tx2">
              <a:lumMod val="75000"/>
            </a:schemeClr>
          </a:solidFill>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eaLnBrk="1" hangingPunct="1"/>
            <a:r>
              <a:rPr lang="en-US" sz="1600" b="1" dirty="0" smtClean="0">
                <a:solidFill>
                  <a:srgbClr val="FFFF00"/>
                </a:solidFill>
                <a:latin typeface="Tahoma" pitchFamily="34" charset="0"/>
              </a:rPr>
              <a:t>Ensure you are out of the danger zone</a:t>
            </a:r>
            <a:endParaRPr lang="en-US" sz="1600" b="1" dirty="0">
              <a:solidFill>
                <a:srgbClr val="FFFF00"/>
              </a:solidFill>
              <a:latin typeface="Tahoma"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3" name="Picture 2"/>
          <p:cNvPicPr>
            <a:picLocks noChangeAspect="1" noChangeArrowheads="1"/>
          </p:cNvPicPr>
          <p:nvPr/>
        </p:nvPicPr>
        <p:blipFill rotWithShape="1">
          <a:blip r:embed="rId3" cstate="email">
            <a:extLst>
              <a:ext uri="{28A0092B-C50C-407E-A947-70E740481C1C}">
                <a14:useLocalDpi xmlns="" xmlns:a14="http://schemas.microsoft.com/office/drawing/2010/main" val="0"/>
              </a:ext>
            </a:extLst>
          </a:blip>
          <a:srcRect/>
          <a:stretch/>
        </p:blipFill>
        <p:spPr bwMode="auto">
          <a:xfrm>
            <a:off x="5562600" y="914400"/>
            <a:ext cx="3429000" cy="2348346"/>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nvGrpSpPr>
          <p:cNvPr id="3" name="Group 131"/>
          <p:cNvGrpSpPr>
            <a:grpSpLocks/>
          </p:cNvGrpSpPr>
          <p:nvPr/>
        </p:nvGrpSpPr>
        <p:grpSpPr bwMode="auto">
          <a:xfrm>
            <a:off x="8534400" y="13716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026" name="Picture 2"/>
          <p:cNvPicPr>
            <a:picLocks noChangeAspect="1" noChangeArrowheads="1"/>
          </p:cNvPicPr>
          <p:nvPr/>
        </p:nvPicPr>
        <p:blipFill>
          <a:blip r:embed="rId4" cstate="email">
            <a:extLst>
              <a:ext uri="{28A0092B-C50C-407E-A947-70E740481C1C}">
                <a14:useLocalDpi xmlns="" xmlns:a14="http://schemas.microsoft.com/office/drawing/2010/main" val="0"/>
              </a:ext>
            </a:extLst>
          </a:blip>
          <a:srcRect/>
          <a:stretch>
            <a:fillRect/>
          </a:stretch>
        </p:blipFill>
        <p:spPr bwMode="auto">
          <a:xfrm>
            <a:off x="5562600" y="3429000"/>
            <a:ext cx="3429000" cy="2359223"/>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6634" name="Freeform 132"/>
          <p:cNvSpPr>
            <a:spLocks/>
          </p:cNvSpPr>
          <p:nvPr/>
        </p:nvSpPr>
        <p:spPr bwMode="auto">
          <a:xfrm>
            <a:off x="8382000" y="3810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 name="TextBox 1"/>
          <p:cNvSpPr txBox="1"/>
          <p:nvPr/>
        </p:nvSpPr>
        <p:spPr>
          <a:xfrm>
            <a:off x="5544800" y="5867400"/>
            <a:ext cx="3446799" cy="307777"/>
          </a:xfrm>
          <a:prstGeom prst="rect">
            <a:avLst/>
          </a:prstGeom>
          <a:solidFill>
            <a:srgbClr val="FFFF00"/>
          </a:solidFill>
        </p:spPr>
        <p:txBody>
          <a:bodyPr wrap="square" rtlCol="0">
            <a:spAutoFit/>
          </a:bodyPr>
          <a:lstStyle/>
          <a:p>
            <a:r>
              <a:rPr lang="en-US" sz="1400" b="1" dirty="0" smtClean="0">
                <a:solidFill>
                  <a:srgbClr val="FF0000"/>
                </a:solidFill>
              </a:rPr>
              <a:t>Stand clear of maximum swing radius</a:t>
            </a:r>
            <a:endParaRPr lang="en-US" sz="1400" b="1" dirty="0">
              <a:solidFill>
                <a:srgbClr val="FF0000"/>
              </a:solidFill>
            </a:endParaRPr>
          </a:p>
        </p:txBody>
      </p:sp>
      <p:sp>
        <p:nvSpPr>
          <p:cNvPr id="14" name="Rectangle 13"/>
          <p:cNvSpPr/>
          <p:nvPr/>
        </p:nvSpPr>
        <p:spPr>
          <a:xfrm>
            <a:off x="76200" y="762000"/>
            <a:ext cx="8763000" cy="307777"/>
          </a:xfrm>
          <a:prstGeom prst="rect">
            <a:avLst/>
          </a:prstGeom>
        </p:spPr>
        <p:txBody>
          <a:bodyPr wrap="square">
            <a:spAutoFit/>
          </a:bodyPr>
          <a:lstStyle/>
          <a:p>
            <a:pPr marL="114300" indent="-114300" algn="just">
              <a:defRPr/>
            </a:pPr>
            <a:r>
              <a:rPr lang="en-GB" sz="1400" b="1" dirty="0" smtClean="0">
                <a:solidFill>
                  <a:srgbClr val="333399"/>
                </a:solidFill>
                <a:latin typeface="Tahoma" pitchFamily="34" charset="0"/>
              </a:rPr>
              <a:t>Date:</a:t>
            </a:r>
            <a:r>
              <a:rPr lang="en-US" sz="1400" b="1" dirty="0" smtClean="0">
                <a:solidFill>
                  <a:srgbClr val="333399"/>
                </a:solidFill>
                <a:latin typeface="Tahoma" pitchFamily="34" charset="0"/>
              </a:rPr>
              <a:t>  11.09.2016	Incident title: LTI</a:t>
            </a:r>
            <a:endParaRPr lang="en-US" sz="14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231928"/>
          </a:xfrm>
          <a:prstGeom prst="rect">
            <a:avLst/>
          </a:prstGeom>
          <a:noFill/>
          <a:ln w="19050">
            <a:noFill/>
            <a:miter lim="800000"/>
            <a:headEnd/>
            <a:tailEnd/>
          </a:ln>
        </p:spPr>
        <p:txBody>
          <a:bodyPr>
            <a:spAutoFit/>
          </a:bodyPr>
          <a:lstStyle/>
          <a:p>
            <a:pPr algn="just" eaLnBrk="1" hangingPunct="1">
              <a:spcBef>
                <a:spcPct val="50000"/>
              </a:spcBef>
              <a:defRPr/>
            </a:pPr>
            <a:endParaRPr lang="en-US" sz="700" dirty="0">
              <a:solidFill>
                <a:srgbClr val="000000"/>
              </a:solidFill>
              <a:latin typeface="+mj-lt"/>
            </a:endParaRPr>
          </a:p>
          <a:p>
            <a:pPr marL="173038" indent="-173038" eaLnBrk="1" hangingPunct="1">
              <a:defRPr/>
            </a:pPr>
            <a:endParaRPr lang="en-US" sz="700" dirty="0">
              <a:solidFill>
                <a:srgbClr val="000000"/>
              </a:solidFill>
              <a:latin typeface="+mj-lt"/>
            </a:endParaRPr>
          </a:p>
          <a:p>
            <a:pPr algn="just" eaLnBrk="1" hangingPunct="1">
              <a:defRPr/>
            </a:pPr>
            <a:r>
              <a:rPr lang="en-US" b="1" dirty="0">
                <a:solidFill>
                  <a:srgbClr val="FF0000"/>
                </a:solidFill>
                <a:latin typeface="+mj-lt"/>
              </a:rPr>
              <a:t>As a learning from this incident and </a:t>
            </a:r>
            <a:r>
              <a:rPr lang="en-US" b="1" dirty="0" smtClean="0">
                <a:solidFill>
                  <a:srgbClr val="FF0000"/>
                </a:solidFill>
                <a:latin typeface="+mj-lt"/>
              </a:rPr>
              <a:t>to ensure </a:t>
            </a:r>
            <a:r>
              <a:rPr lang="en-US" b="1" dirty="0">
                <a:solidFill>
                  <a:srgbClr val="FF0000"/>
                </a:solidFill>
                <a:latin typeface="+mj-lt"/>
              </a:rPr>
              <a:t>continual improvement all </a:t>
            </a:r>
            <a:r>
              <a:rPr lang="en-US" b="1" dirty="0" smtClean="0">
                <a:solidFill>
                  <a:srgbClr val="FF0000"/>
                </a:solidFill>
                <a:latin typeface="+mj-lt"/>
              </a:rPr>
              <a:t>contract managers </a:t>
            </a:r>
            <a:r>
              <a:rPr lang="en-US" b="1" dirty="0">
                <a:solidFill>
                  <a:srgbClr val="FF0000"/>
                </a:solidFill>
                <a:latin typeface="+mj-lt"/>
              </a:rPr>
              <a:t>must review their HSE HEMP against the questions asked below  </a:t>
            </a:r>
            <a:endParaRPr lang="en-US" b="1" dirty="0" smtClean="0">
              <a:solidFill>
                <a:srgbClr val="FF0000"/>
              </a:solidFill>
              <a:latin typeface="+mj-lt"/>
            </a:endParaRPr>
          </a:p>
          <a:p>
            <a:pPr marL="342900" indent="-342900" eaLnBrk="1" hangingPunct="1">
              <a:defRPr/>
            </a:pPr>
            <a:r>
              <a:rPr lang="en-US" b="1" dirty="0" smtClean="0">
                <a:solidFill>
                  <a:srgbClr val="FF0000"/>
                </a:solidFill>
                <a:latin typeface="+mj-lt"/>
              </a:rPr>
              <a:t>    </a:t>
            </a:r>
          </a:p>
          <a:p>
            <a:pPr marL="342900" indent="-342900" eaLnBrk="1" hangingPunct="1">
              <a:defRPr/>
            </a:pPr>
            <a:endParaRPr lang="en-US" b="1" dirty="0">
              <a:solidFill>
                <a:srgbClr val="FF0000"/>
              </a:solidFill>
              <a:latin typeface="+mj-lt"/>
            </a:endParaRPr>
          </a:p>
          <a:p>
            <a:pPr marL="342900" indent="-342900" eaLnBrk="1" hangingPunct="1">
              <a:defRPr/>
            </a:pPr>
            <a:r>
              <a:rPr lang="en-US" sz="2000" b="1" dirty="0">
                <a:solidFill>
                  <a:srgbClr val="0000FF"/>
                </a:solidFill>
                <a:latin typeface="+mj-lt"/>
              </a:rPr>
              <a:t>Confirm the following:</a:t>
            </a:r>
            <a:endParaRPr lang="en-US" sz="2000" dirty="0">
              <a:solidFill>
                <a:srgbClr val="0000FF"/>
              </a:solidFill>
              <a:latin typeface="+mj-lt"/>
            </a:endParaRPr>
          </a:p>
          <a:p>
            <a:pPr marL="342900" indent="-342900" eaLnBrk="1" hangingPunct="1">
              <a:defRPr/>
            </a:pPr>
            <a:endParaRPr lang="en-US" sz="1600" dirty="0" smtClean="0">
              <a:solidFill>
                <a:srgbClr val="000000"/>
              </a:solidFill>
              <a:latin typeface="+mj-lt"/>
            </a:endParaRPr>
          </a:p>
          <a:p>
            <a:pPr marL="342900" indent="-342900" eaLnBrk="1" hangingPunct="1">
              <a:buFont typeface="+mj-lt"/>
              <a:buAutoNum type="arabicPeriod"/>
              <a:defRPr/>
            </a:pPr>
            <a:r>
              <a:rPr lang="en-US" dirty="0" smtClean="0">
                <a:latin typeface="+mj-lt"/>
                <a:cs typeface="Calibri" pitchFamily="34" charset="0"/>
                <a:sym typeface="Wingdings" pitchFamily="2" charset="2"/>
              </a:rPr>
              <a:t>Are Dynamic risks effectively assessed and communicated?</a:t>
            </a:r>
            <a:endParaRPr lang="en-US" dirty="0">
              <a:latin typeface="+mj-lt"/>
              <a:cs typeface="Calibri" pitchFamily="34" charset="0"/>
              <a:sym typeface="Wingdings" pitchFamily="2" charset="2"/>
            </a:endParaRPr>
          </a:p>
          <a:p>
            <a:pPr marL="342900" indent="-342900" eaLnBrk="1" hangingPunct="1">
              <a:buFont typeface="+mj-lt"/>
              <a:buAutoNum type="arabicPeriod"/>
              <a:defRPr/>
            </a:pPr>
            <a:r>
              <a:rPr lang="en-US" dirty="0" smtClean="0">
                <a:latin typeface="+mj-lt"/>
                <a:cs typeface="Calibri" pitchFamily="34" charset="0"/>
                <a:sym typeface="Wingdings" pitchFamily="2" charset="2"/>
              </a:rPr>
              <a:t>Does </a:t>
            </a:r>
            <a:r>
              <a:rPr lang="en-US" dirty="0">
                <a:latin typeface="+mj-lt"/>
                <a:cs typeface="Calibri" pitchFamily="34" charset="0"/>
                <a:sym typeface="Wingdings" pitchFamily="2" charset="2"/>
              </a:rPr>
              <a:t>your HEMP covers operational abnormalities </a:t>
            </a:r>
            <a:r>
              <a:rPr lang="en-US" dirty="0" smtClean="0">
                <a:latin typeface="+mj-lt"/>
                <a:cs typeface="Calibri" pitchFamily="34" charset="0"/>
                <a:sym typeface="Wingdings" pitchFamily="2" charset="2"/>
              </a:rPr>
              <a:t>(operating </a:t>
            </a:r>
            <a:r>
              <a:rPr lang="en-US" dirty="0">
                <a:latin typeface="+mj-lt"/>
                <a:cs typeface="Calibri" pitchFamily="34" charset="0"/>
                <a:sym typeface="Wingdings" pitchFamily="2" charset="2"/>
              </a:rPr>
              <a:t>outside normal </a:t>
            </a:r>
            <a:r>
              <a:rPr lang="en-US" dirty="0" smtClean="0">
                <a:latin typeface="+mj-lt"/>
                <a:cs typeface="Calibri" pitchFamily="34" charset="0"/>
                <a:sym typeface="Wingdings" pitchFamily="2" charset="2"/>
              </a:rPr>
              <a:t>parameters?</a:t>
            </a:r>
            <a:endParaRPr lang="en-US" dirty="0">
              <a:latin typeface="+mj-lt"/>
              <a:cs typeface="Calibri" pitchFamily="34" charset="0"/>
              <a:sym typeface="Wingdings" pitchFamily="2" charset="2"/>
            </a:endParaRPr>
          </a:p>
          <a:p>
            <a:pPr marL="342900" indent="-342900" eaLnBrk="1" hangingPunct="1">
              <a:buFont typeface="+mj-lt"/>
              <a:buAutoNum type="arabicPeriod"/>
              <a:defRPr/>
            </a:pPr>
            <a:r>
              <a:rPr lang="en-US" dirty="0">
                <a:latin typeface="+mj-lt"/>
                <a:cs typeface="Calibri" pitchFamily="34" charset="0"/>
                <a:sym typeface="Wingdings" pitchFamily="2" charset="2"/>
              </a:rPr>
              <a:t>Do you ensure adequate HSE performance </a:t>
            </a:r>
            <a:r>
              <a:rPr lang="en-US" dirty="0" smtClean="0">
                <a:latin typeface="+mj-lt"/>
                <a:cs typeface="Calibri" pitchFamily="34" charset="0"/>
                <a:sym typeface="Wingdings" pitchFamily="2" charset="2"/>
              </a:rPr>
              <a:t>monitoring </a:t>
            </a:r>
            <a:r>
              <a:rPr lang="en-US" dirty="0">
                <a:latin typeface="+mj-lt"/>
                <a:cs typeface="Calibri" pitchFamily="34" charset="0"/>
                <a:sym typeface="Wingdings" pitchFamily="2" charset="2"/>
              </a:rPr>
              <a:t>for your sub-contractors?</a:t>
            </a:r>
          </a:p>
          <a:p>
            <a:pPr marL="342900" indent="-342900" eaLnBrk="1" hangingPunct="1">
              <a:buFont typeface="+mj-lt"/>
              <a:buAutoNum type="arabicPeriod"/>
              <a:defRPr/>
            </a:pPr>
            <a:r>
              <a:rPr lang="en-US" dirty="0">
                <a:latin typeface="+mj-lt"/>
                <a:cs typeface="Calibri" pitchFamily="34" charset="0"/>
                <a:sym typeface="Wingdings" pitchFamily="2" charset="2"/>
              </a:rPr>
              <a:t>Does your team understand the rules around </a:t>
            </a:r>
            <a:r>
              <a:rPr lang="en-US" dirty="0" smtClean="0">
                <a:latin typeface="+mj-lt"/>
                <a:cs typeface="Calibri" pitchFamily="34" charset="0"/>
                <a:sym typeface="Wingdings" pitchFamily="2" charset="2"/>
              </a:rPr>
              <a:t>“red zone” / “No Go Zone”?</a:t>
            </a:r>
          </a:p>
          <a:p>
            <a:pPr marL="119063" indent="-119063">
              <a:defRPr/>
            </a:pPr>
            <a:endParaRPr lang="en-US" sz="1600" dirty="0">
              <a:solidFill>
                <a:srgbClr val="0033CC"/>
              </a:solidFill>
              <a:latin typeface="+mj-lt"/>
              <a:sym typeface="Wingdings" pitchFamily="2" charset="2"/>
            </a:endParaRPr>
          </a:p>
          <a:p>
            <a:pPr marL="119063" indent="-119063" eaLnBrk="1" hangingPunct="1">
              <a:buFontTx/>
              <a:buChar char="•"/>
              <a:defRPr/>
            </a:pPr>
            <a:endParaRPr lang="en-US" sz="1600" dirty="0">
              <a:solidFill>
                <a:srgbClr val="000000"/>
              </a:solidFill>
              <a:latin typeface="+mj-lt"/>
            </a:endParaRPr>
          </a:p>
          <a:p>
            <a:pPr marL="119063" indent="-119063" eaLnBrk="1" hangingPunct="1">
              <a:defRPr/>
            </a:pPr>
            <a:endParaRPr lang="en-US" sz="1600" dirty="0">
              <a:solidFill>
                <a:srgbClr val="000000"/>
              </a:solidFill>
              <a:latin typeface="+mj-lt"/>
            </a:endParaRPr>
          </a:p>
          <a:p>
            <a:pPr marL="173038" indent="-173038" eaLnBrk="1" hangingPunct="1">
              <a:buFont typeface="Arial" pitchFamily="34" charset="0"/>
              <a:buChar char="•"/>
              <a:defRPr/>
            </a:pPr>
            <a:endParaRPr lang="en-US" sz="900" dirty="0">
              <a:solidFill>
                <a:srgbClr val="000000"/>
              </a:solidFill>
              <a:latin typeface="+mj-lt"/>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63074" y="838200"/>
            <a:ext cx="8361196" cy="307777"/>
          </a:xfrm>
          <a:prstGeom prst="rect">
            <a:avLst/>
          </a:prstGeom>
          <a:noFill/>
          <a:ln w="9525">
            <a:noFill/>
            <a:miter lim="800000"/>
            <a:headEnd/>
            <a:tailEnd/>
          </a:ln>
        </p:spPr>
        <p:txBody>
          <a:bodyPr wrap="square">
            <a:spAutoFit/>
          </a:bodyPr>
          <a:lstStyle/>
          <a:p>
            <a:pPr marL="114300" indent="-114300" algn="just">
              <a:defRPr/>
            </a:pPr>
            <a:r>
              <a:rPr lang="en-GB" sz="1400" b="1" dirty="0" smtClean="0">
                <a:solidFill>
                  <a:srgbClr val="333399"/>
                </a:solidFill>
                <a:latin typeface="Tahoma" pitchFamily="34" charset="0"/>
              </a:rPr>
              <a:t>Date:</a:t>
            </a:r>
            <a:r>
              <a:rPr lang="en-US" sz="1400" b="1" dirty="0" smtClean="0">
                <a:solidFill>
                  <a:srgbClr val="333399"/>
                </a:solidFill>
                <a:latin typeface="Tahoma" pitchFamily="34" charset="0"/>
              </a:rPr>
              <a:t>  11.09.2016	Incident title: LTI</a:t>
            </a:r>
            <a:endParaRPr lang="en-US" sz="14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 xsi:nil="true"/>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F557ED4-B0B9-4F56-9EC9-435174DAE777}"/>
</file>

<file path=customXml/itemProps2.xml><?xml version="1.0" encoding="utf-8"?>
<ds:datastoreItem xmlns:ds="http://schemas.openxmlformats.org/officeDocument/2006/customXml" ds:itemID="{3416060A-C96F-4316-8FDD-5E8EEA5A5198}"/>
</file>

<file path=customXml/itemProps3.xml><?xml version="1.0" encoding="utf-8"?>
<ds:datastoreItem xmlns:ds="http://schemas.openxmlformats.org/officeDocument/2006/customXml" ds:itemID="{02773613-E5A3-4C81-8E3F-433A195904C2}"/>
</file>

<file path=docProps/app.xml><?xml version="1.0" encoding="utf-8"?>
<Properties xmlns="http://schemas.openxmlformats.org/officeDocument/2006/extended-properties" xmlns:vt="http://schemas.openxmlformats.org/officeDocument/2006/docPropsVTypes">
  <TotalTime>166</TotalTime>
  <Words>326</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39</cp:revision>
  <dcterms:created xsi:type="dcterms:W3CDTF">2016-03-28T05:48:29Z</dcterms:created>
  <dcterms:modified xsi:type="dcterms:W3CDTF">2017-01-05T05:40:26Z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