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9565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249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334000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16.09.2016	Incident title: LTI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400" dirty="0">
                <a:solidFill>
                  <a:srgbClr val="000000"/>
                </a:solidFill>
                <a:latin typeface="+mj-lt"/>
              </a:rPr>
              <a:t>Banana Truck was moving from the </a:t>
            </a:r>
            <a:r>
              <a:rPr lang="en-US" sz="1400" dirty="0" smtClean="0">
                <a:latin typeface="+mj-lt"/>
              </a:rPr>
              <a:t>Rig camp </a:t>
            </a:r>
            <a:r>
              <a:rPr lang="en-US" sz="1400" dirty="0">
                <a:latin typeface="+mj-lt"/>
              </a:rPr>
              <a:t>to the </a:t>
            </a:r>
            <a:r>
              <a:rPr lang="en-US" sz="1400" dirty="0" smtClean="0">
                <a:latin typeface="+mj-lt"/>
              </a:rPr>
              <a:t>Rig 99. </a:t>
            </a:r>
            <a:r>
              <a:rPr lang="en-US" sz="1400" dirty="0">
                <a:latin typeface="+mj-lt"/>
              </a:rPr>
              <a:t>While on the graded road, </a:t>
            </a:r>
            <a:r>
              <a:rPr lang="en-US" sz="1400" dirty="0" smtClean="0">
                <a:latin typeface="+mj-lt"/>
              </a:rPr>
              <a:t>the driver </a:t>
            </a:r>
            <a:r>
              <a:rPr lang="en-US" sz="1400" dirty="0">
                <a:latin typeface="+mj-lt"/>
              </a:rPr>
              <a:t>felt the truck is resisting movement. He stopped about </a:t>
            </a:r>
            <a:r>
              <a:rPr lang="en-US" sz="1400" dirty="0" smtClean="0">
                <a:latin typeface="+mj-lt"/>
              </a:rPr>
              <a:t>2 </a:t>
            </a:r>
            <a:r>
              <a:rPr lang="en-US" sz="1400" dirty="0">
                <a:latin typeface="+mj-lt"/>
              </a:rPr>
              <a:t>km before the </a:t>
            </a:r>
            <a:r>
              <a:rPr lang="en-US" sz="1400" dirty="0" smtClean="0">
                <a:latin typeface="+mj-lt"/>
              </a:rPr>
              <a:t>Rig </a:t>
            </a:r>
            <a:r>
              <a:rPr lang="en-US" sz="1400" dirty="0">
                <a:latin typeface="+mj-lt"/>
              </a:rPr>
              <a:t>site and saw </a:t>
            </a:r>
            <a:r>
              <a:rPr lang="en-US" sz="1400" dirty="0" smtClean="0">
                <a:latin typeface="+mj-lt"/>
              </a:rPr>
              <a:t>fire starting on </a:t>
            </a:r>
            <a:r>
              <a:rPr lang="en-US" sz="1400" dirty="0">
                <a:latin typeface="+mj-lt"/>
              </a:rPr>
              <a:t>the back </a:t>
            </a:r>
            <a:r>
              <a:rPr lang="en-US" sz="1400" dirty="0" smtClean="0">
                <a:latin typeface="+mj-lt"/>
              </a:rPr>
              <a:t>tyres </a:t>
            </a:r>
            <a:r>
              <a:rPr lang="en-US" sz="1400" dirty="0">
                <a:latin typeface="+mj-lt"/>
              </a:rPr>
              <a:t>of the banana. He tried to extinguish the fire </a:t>
            </a:r>
            <a:r>
              <a:rPr lang="en-US" sz="1400" dirty="0" smtClean="0">
                <a:latin typeface="+mj-lt"/>
              </a:rPr>
              <a:t>with vehicle fire extinguisher. </a:t>
            </a:r>
            <a:r>
              <a:rPr lang="en-US" sz="1400" dirty="0">
                <a:latin typeface="+mj-lt"/>
              </a:rPr>
              <a:t>During </a:t>
            </a:r>
            <a:r>
              <a:rPr lang="en-US" sz="1400" dirty="0" smtClean="0">
                <a:latin typeface="+mj-lt"/>
              </a:rPr>
              <a:t>his attempt, </a:t>
            </a:r>
            <a:r>
              <a:rPr lang="en-US" sz="1400" dirty="0">
                <a:latin typeface="+mj-lt"/>
              </a:rPr>
              <a:t>one of the </a:t>
            </a:r>
            <a:r>
              <a:rPr lang="en-US" sz="1400" dirty="0" smtClean="0">
                <a:latin typeface="+mj-lt"/>
              </a:rPr>
              <a:t>tyres </a:t>
            </a:r>
            <a:r>
              <a:rPr lang="en-US" sz="1400" dirty="0">
                <a:latin typeface="+mj-lt"/>
              </a:rPr>
              <a:t>burst and a piece of rubber hit </a:t>
            </a:r>
            <a:r>
              <a:rPr lang="en-US" sz="1400" dirty="0" smtClean="0">
                <a:latin typeface="+mj-lt"/>
              </a:rPr>
              <a:t>him on </a:t>
            </a:r>
            <a:r>
              <a:rPr lang="en-US" sz="1400" dirty="0">
                <a:latin typeface="+mj-lt"/>
              </a:rPr>
              <a:t>the right </a:t>
            </a:r>
            <a:r>
              <a:rPr lang="en-US" sz="1400" dirty="0" smtClean="0">
                <a:latin typeface="+mj-lt"/>
              </a:rPr>
              <a:t>side of his face. </a:t>
            </a:r>
            <a:endParaRPr 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Ensure you stop and report immediately if you observe a vehicle fault. </a:t>
            </a: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Ensure you call PDO emergency services on 5555 for any emergency.</a:t>
            </a: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Always ensure you avoid putting yourself in the “line of fire”.</a:t>
            </a:r>
          </a:p>
          <a:p>
            <a:pPr marL="171450" indent="-171450" algn="just" eaLnBrk="1" hangingPunct="1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Only fight a fire if it is safe to do so and you are competent.</a:t>
            </a:r>
          </a:p>
          <a:p>
            <a:pPr marL="171450" indent="-171450" algn="just" eaLnBrk="1" hangingPunct="1">
              <a:defRPr/>
            </a:pPr>
            <a:endParaRPr lang="en-US" sz="1050" dirty="0">
              <a:latin typeface="+mj-lt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206425"/>
            <a:ext cx="5181600" cy="538609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stop and report in event of vehicle failure or emergency</a:t>
            </a:r>
            <a:endParaRPr lang="en-US" altLang="en-US" sz="145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874713"/>
            <a:ext cx="3352800" cy="2478087"/>
          </a:xfrm>
          <a:prstGeom prst="rect">
            <a:avLst/>
          </a:prstGeom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7365076" y="4255716"/>
            <a:ext cx="190500" cy="33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492792"/>
            <a:ext cx="3429000" cy="237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74075" y="522404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</a:t>
            </a: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     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b="1" dirty="0" smtClean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+mj-lt"/>
              </a:rPr>
              <a:t>Confirm </a:t>
            </a:r>
            <a:r>
              <a:rPr lang="en-US" sz="1800" b="1" dirty="0">
                <a:solidFill>
                  <a:srgbClr val="0000FF"/>
                </a:solidFill>
                <a:latin typeface="+mj-lt"/>
              </a:rPr>
              <a:t>the following:</a:t>
            </a:r>
            <a:endParaRPr lang="en-US" sz="18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1. </a:t>
            </a:r>
            <a:r>
              <a:rPr lang="en-US" sz="1600" dirty="0" smtClean="0">
                <a:latin typeface="+mj-lt"/>
              </a:rPr>
              <a:t>Are </a:t>
            </a:r>
            <a:r>
              <a:rPr lang="en-US" sz="1600" dirty="0">
                <a:latin typeface="+mj-lt"/>
              </a:rPr>
              <a:t>all </a:t>
            </a:r>
            <a:r>
              <a:rPr lang="en-US" sz="1600" dirty="0" smtClean="0">
                <a:latin typeface="+mj-lt"/>
              </a:rPr>
              <a:t>your drivers </a:t>
            </a:r>
            <a:r>
              <a:rPr lang="en-US" sz="1600" dirty="0">
                <a:latin typeface="+mj-lt"/>
              </a:rPr>
              <a:t>trained in </a:t>
            </a:r>
            <a:r>
              <a:rPr lang="en-US" sz="1600" dirty="0" smtClean="0">
                <a:latin typeface="+mj-lt"/>
              </a:rPr>
              <a:t>basic fire safety?</a:t>
            </a:r>
            <a:endParaRPr lang="en-US" sz="1600" dirty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2. </a:t>
            </a:r>
            <a:r>
              <a:rPr lang="en-US" sz="1600" dirty="0" smtClean="0">
                <a:latin typeface="+mj-lt"/>
              </a:rPr>
              <a:t>Do </a:t>
            </a:r>
            <a:r>
              <a:rPr lang="en-US" sz="1600" dirty="0">
                <a:latin typeface="+mj-lt"/>
              </a:rPr>
              <a:t>all </a:t>
            </a:r>
            <a:r>
              <a:rPr lang="en-US" sz="1600" dirty="0" smtClean="0">
                <a:latin typeface="+mj-lt"/>
              </a:rPr>
              <a:t>your drivers </a:t>
            </a:r>
            <a:r>
              <a:rPr lang="en-US" sz="1600" dirty="0">
                <a:latin typeface="+mj-lt"/>
              </a:rPr>
              <a:t>understand what to do in a vehicle fault or </a:t>
            </a:r>
            <a:r>
              <a:rPr lang="en-US" sz="1600" dirty="0" smtClean="0">
                <a:latin typeface="+mj-lt"/>
              </a:rPr>
              <a:t>in </a:t>
            </a:r>
            <a:r>
              <a:rPr lang="en-US" sz="1600" dirty="0">
                <a:latin typeface="+mj-lt"/>
              </a:rPr>
              <a:t>emergency situation?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latin typeface="+mj-lt"/>
                <a:sym typeface="Wingdings" pitchFamily="2" charset="2"/>
              </a:rPr>
              <a:t>3. </a:t>
            </a:r>
            <a:r>
              <a:rPr lang="en-US" sz="1600" dirty="0">
                <a:latin typeface="+mj-lt"/>
              </a:rPr>
              <a:t>Do you </a:t>
            </a:r>
            <a:r>
              <a:rPr lang="en-US" sz="1600" dirty="0" smtClean="0">
                <a:latin typeface="+mj-lt"/>
              </a:rPr>
              <a:t>monitor quality </a:t>
            </a:r>
            <a:r>
              <a:rPr lang="en-US" sz="1600" dirty="0">
                <a:latin typeface="+mj-lt"/>
              </a:rPr>
              <a:t>of TBT’s and ensure they cover fire </a:t>
            </a:r>
            <a:r>
              <a:rPr lang="en-US" sz="1600" dirty="0" smtClean="0">
                <a:latin typeface="+mj-lt"/>
              </a:rPr>
              <a:t>and other </a:t>
            </a:r>
            <a:r>
              <a:rPr lang="en-US" sz="1600" dirty="0">
                <a:latin typeface="+mj-lt"/>
              </a:rPr>
              <a:t>emergencies? </a:t>
            </a:r>
            <a:endParaRPr lang="en-US" sz="16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4. Do you ensure vehicles maintenance is proper and up to date?</a:t>
            </a:r>
          </a:p>
          <a:p>
            <a:pPr eaLnBrk="1" hangingPunct="1"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5. Do you ensure your drivers having the required competence?</a:t>
            </a:r>
          </a:p>
          <a:p>
            <a:pPr eaLnBrk="1" hangingPunct="1"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6. Do you ensure 24 hr IVMS monitoring of your vehicles?  </a:t>
            </a:r>
            <a:endParaRPr lang="en-US" sz="1400" dirty="0"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32716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</a:rPr>
              <a:t> 16.09.2016	Incident title: LTI</a:t>
            </a:r>
            <a:endParaRPr lang="en-US" sz="14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 xsi:nil="true"/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FEE7D20-C2BB-4C61-8CDB-41B235B6C8B8}"/>
</file>

<file path=customXml/itemProps2.xml><?xml version="1.0" encoding="utf-8"?>
<ds:datastoreItem xmlns:ds="http://schemas.openxmlformats.org/officeDocument/2006/customXml" ds:itemID="{942DB378-3F0E-4CD2-9D66-13C7FF53C0C0}"/>
</file>

<file path=customXml/itemProps3.xml><?xml version="1.0" encoding="utf-8"?>
<ds:datastoreItem xmlns:ds="http://schemas.openxmlformats.org/officeDocument/2006/customXml" ds:itemID="{80866F83-BAE6-4010-B839-FB627E7BB207}"/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161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43</cp:revision>
  <dcterms:created xsi:type="dcterms:W3CDTF">2016-03-28T05:48:29Z</dcterms:created>
  <dcterms:modified xsi:type="dcterms:W3CDTF">2017-01-05T05:25:22Z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