
<file path=[Content_Types].xml><?xml version="1.0" encoding="utf-8"?>
<Types xmlns="http://schemas.openxmlformats.org/package/2006/content-types">
  <Override PartName="/customXml/itemProps2.xml" ContentType="application/vnd.openxmlformats-officedocument.customXmlProperties+xml"/>
  <Override PartName="/customXml/itemProps3.xml" ContentType="application/vnd.openxmlformats-officedocument.customXmlProperties+xml"/>
  <Default Extension="png" ContentType="image/png"/>
  <Override PartName="/customXml/itemProps1.xml" ContentType="application/vnd.openxmlformats-officedocument.customXmlProperties+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docProps/custom.xml" ContentType="application/vnd.openxmlformats-officedocument.custom-properties+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7"/>
  </p:notesMasterIdLst>
  <p:handoutMasterIdLst>
    <p:handoutMasterId r:id="rId8"/>
  </p:handoutMasterIdLst>
  <p:sldIdLst>
    <p:sldId id="265" r:id="rId5"/>
    <p:sldId id="266" r:id="rId6"/>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A85D7"/>
    <a:srgbClr val="5DD5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246"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921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9220"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9221"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42C5A89C-F310-4B09-BFF9-9AE7E9730137}"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8195"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2662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19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819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00C7E593-5981-4A10-A638-46ED3433BB8A}"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lgn="ctr">
              <a:defRPr/>
            </a:lvl1pPr>
          </a:lstStyle>
          <a:p>
            <a:pPr>
              <a:defRPr/>
            </a:pPr>
            <a:fld id="{EDDD7CF8-826C-4EAD-9C4E-022CC472567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smtClean="0"/>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endParaRPr lang="en-US"/>
          </a:p>
        </p:txBody>
      </p:sp>
      <p:sp>
        <p:nvSpPr>
          <p:cNvPr id="5" name="Rectangle 6"/>
          <p:cNvSpPr>
            <a:spLocks noGrp="1" noChangeArrowheads="1"/>
          </p:cNvSpPr>
          <p:nvPr>
            <p:ph type="sldNum" sz="quarter" idx="12"/>
          </p:nvPr>
        </p:nvSpPr>
        <p:spPr/>
        <p:txBody>
          <a:bodyPr/>
          <a:lstStyle>
            <a:lvl1pPr algn="ctr">
              <a:defRPr/>
            </a:lvl1pPr>
          </a:lstStyle>
          <a:p>
            <a:pPr>
              <a:defRPr/>
            </a:pPr>
            <a:fld id="{5ECC799C-25FE-4C08-8A12-B3B3E526506B}"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p>
        </p:txBody>
      </p:sp>
      <p:sp>
        <p:nvSpPr>
          <p:cNvPr id="3" name="Rectangle 5"/>
          <p:cNvSpPr>
            <a:spLocks noGrp="1" noChangeArrowheads="1"/>
          </p:cNvSpPr>
          <p:nvPr>
            <p:ph type="ftr" sz="quarter" idx="11"/>
          </p:nvPr>
        </p:nvSpPr>
        <p:spPr/>
        <p:txBody>
          <a:bodyPr/>
          <a:lstStyle>
            <a:lvl1pPr>
              <a:defRPr/>
            </a:lvl1pPr>
          </a:lstStyle>
          <a:p>
            <a:pPr>
              <a:defRPr/>
            </a:pPr>
            <a:endParaRPr lang="en-US"/>
          </a:p>
        </p:txBody>
      </p:sp>
      <p:sp>
        <p:nvSpPr>
          <p:cNvPr id="4" name="Rectangle 6"/>
          <p:cNvSpPr>
            <a:spLocks noGrp="1" noChangeArrowheads="1"/>
          </p:cNvSpPr>
          <p:nvPr>
            <p:ph type="sldNum" sz="quarter" idx="12"/>
          </p:nvPr>
        </p:nvSpPr>
        <p:spPr/>
        <p:txBody>
          <a:bodyPr/>
          <a:lstStyle>
            <a:lvl1pPr algn="ctr">
              <a:defRPr/>
            </a:lvl1pPr>
          </a:lstStyle>
          <a:p>
            <a:pPr>
              <a:defRPr/>
            </a:pPr>
            <a:fld id="{44EB0343-92F4-423D-84C1-8B26F61D2401}"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smtClean="0"/>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lgn="ctr">
              <a:defRPr/>
            </a:lvl1pPr>
          </a:lstStyle>
          <a:p>
            <a:pPr>
              <a:defRPr/>
            </a:pPr>
            <a:fld id="{796600C4-9961-444A-8BFF-D87D7E82BF17}"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93B2CDF5-6674-432C-8BEB-FD9BC991DE45}" type="slidenum">
              <a:rPr lang="en-US"/>
              <a:pPr>
                <a:defRPr/>
              </a:pPr>
              <a:t>‹#›</a:t>
            </a:fld>
            <a:endParaRPr lang="en-US"/>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a:p>
        </p:txBody>
      </p:sp>
      <p:pic>
        <p:nvPicPr>
          <p:cNvPr id="1032" name="Content Placeholder 3" descr="PPT option1.jpg"/>
          <p:cNvPicPr>
            <a:picLocks noChangeAspect="1"/>
          </p:cNvPicPr>
          <p:nvPr userDrawn="1"/>
        </p:nvPicPr>
        <p:blipFill>
          <a:blip r:embed="rId6" cstate="print"/>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79" r:id="rId1"/>
    <p:sldLayoutId id="2147483780" r:id="rId2"/>
    <p:sldLayoutId id="2147483781" r:id="rId3"/>
    <p:sldLayoutId id="2147483782" r:id="rId4"/>
  </p:sldLayoutIdLst>
  <p:hf hdr="0" ft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dointernet/hseforcontractors/Pages/OnlineLibrary1.aspx" TargetMode="External"/><Relationship Id="rId2" Type="http://schemas.openxmlformats.org/officeDocument/2006/relationships/hyperlink" Target="mailto:talib.z.shaqsi@pdo.co.om" TargetMode="External"/><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image" Target="../media/image3.pn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hyperlink" Target="http://pdointernet/hseforcontractors/Pages/OnlineLibrary1.aspx" TargetMode="External"/><Relationship Id="rId2" Type="http://schemas.openxmlformats.org/officeDocument/2006/relationships/hyperlink" Target="mailto:talib.z.shaqsi@pdo.co.o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5ECC799C-25FE-4C08-8A12-B3B3E526506B}" type="slidenum">
              <a:rPr lang="en-US" smtClean="0"/>
              <a:pPr>
                <a:defRPr/>
              </a:pPr>
              <a:t>1</a:t>
            </a:fld>
            <a:endParaRPr lang="en-US"/>
          </a:p>
        </p:txBody>
      </p:sp>
      <p:sp>
        <p:nvSpPr>
          <p:cNvPr id="4" name="Rectangle 3"/>
          <p:cNvSpPr>
            <a:spLocks noChangeArrowheads="1"/>
          </p:cNvSpPr>
          <p:nvPr/>
        </p:nvSpPr>
        <p:spPr bwMode="auto">
          <a:xfrm>
            <a:off x="0" y="533400"/>
            <a:ext cx="9144000" cy="254000"/>
          </a:xfrm>
          <a:prstGeom prst="rect">
            <a:avLst/>
          </a:prstGeom>
          <a:solidFill>
            <a:schemeClr val="bg1">
              <a:lumMod val="85000"/>
            </a:schemeClr>
          </a:solidFill>
          <a:ln w="9525">
            <a:solidFill>
              <a:schemeClr val="tx1"/>
            </a:solidFill>
            <a:miter lim="800000"/>
            <a:headEnd/>
            <a:tailEnd/>
          </a:ln>
        </p:spPr>
        <p:txBody>
          <a:bodyPr>
            <a:spAutoFit/>
          </a:bodyP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eaLnBrk="0" fontAlgn="auto" hangingPunct="0">
              <a:spcBef>
                <a:spcPts val="0"/>
              </a:spcBef>
              <a:spcAft>
                <a:spcPts val="0"/>
              </a:spcAft>
              <a:defRPr/>
            </a:pPr>
            <a:r>
              <a:rPr lang="en-US" sz="1050" b="1" dirty="0">
                <a:solidFill>
                  <a:schemeClr val="tx2">
                    <a:lumMod val="75000"/>
                  </a:schemeClr>
                </a:solidFill>
                <a:cs typeface="Calibri" pitchFamily="34" charset="0"/>
              </a:rPr>
              <a:t>Use this Alert: Discuss in Tool Box Talks and HSE Meetings </a:t>
            </a:r>
            <a:r>
              <a:rPr lang="en-US" sz="1050" b="1" dirty="0">
                <a:solidFill>
                  <a:schemeClr val="tx2">
                    <a:lumMod val="75000"/>
                  </a:schemeClr>
                </a:solidFill>
                <a:cs typeface="Calibri" pitchFamily="34" charset="0"/>
                <a:sym typeface="Wingdings" pitchFamily="2" charset="2"/>
              </a:rPr>
              <a:t> Distribute to contractors  Post on HSE Notice Boards  Include in site HSE Induction</a:t>
            </a:r>
            <a:endParaRPr lang="en-US" sz="1050" b="1" dirty="0">
              <a:solidFill>
                <a:schemeClr val="tx2">
                  <a:lumMod val="75000"/>
                </a:schemeClr>
              </a:solidFill>
              <a:cs typeface="Calibri" pitchFamily="34" charset="0"/>
            </a:endParaRPr>
          </a:p>
        </p:txBody>
      </p:sp>
      <p:sp>
        <p:nvSpPr>
          <p:cNvPr id="5" name="Title 1"/>
          <p:cNvSpPr txBox="1">
            <a:spLocks/>
          </p:cNvSpPr>
          <p:nvPr/>
        </p:nvSpPr>
        <p:spPr>
          <a:xfrm>
            <a:off x="0" y="6705600"/>
            <a:ext cx="9144000" cy="152400"/>
          </a:xfrm>
          <a:prstGeom prst="rect">
            <a:avLst/>
          </a:prstGeom>
          <a:solidFill>
            <a:srgbClr val="FFFF00"/>
          </a:solidFill>
          <a:ln>
            <a:solidFill>
              <a:schemeClr val="tx1"/>
            </a:solidFill>
          </a:ln>
        </p:spPr>
        <p:txBody>
          <a:bodyPr anchor="ct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fontAlgn="auto">
              <a:spcBef>
                <a:spcPts val="0"/>
              </a:spcBef>
              <a:spcAft>
                <a:spcPts val="0"/>
              </a:spcAft>
              <a:defRPr/>
            </a:pPr>
            <a:r>
              <a:rPr lang="en-US" sz="1000" b="0" dirty="0" smtClean="0">
                <a:latin typeface="+mn-lt"/>
                <a:cs typeface="Calibri" pitchFamily="34" charset="0"/>
              </a:rPr>
              <a:t>Contact</a:t>
            </a:r>
            <a:r>
              <a:rPr lang="en-US" sz="1000" b="0" dirty="0" smtClean="0">
                <a:latin typeface="+mn-lt"/>
                <a:cs typeface="Calibri" pitchFamily="34" charset="0"/>
                <a:hlinkClick r:id="rId2"/>
              </a:rPr>
              <a:t>:  </a:t>
            </a:r>
            <a:r>
              <a:rPr lang="en-US" sz="1000" b="0" dirty="0" smtClean="0">
                <a:solidFill>
                  <a:srgbClr val="0070C0"/>
                </a:solidFill>
                <a:latin typeface="+mn-lt"/>
                <a:cs typeface="Calibri" pitchFamily="34" charset="0"/>
                <a:hlinkClick r:id="rId2"/>
              </a:rPr>
              <a:t>MSE54</a:t>
            </a:r>
            <a:r>
              <a:rPr lang="en-US" sz="1000" b="0" dirty="0" smtClean="0">
                <a:latin typeface="+mn-lt"/>
                <a:cs typeface="Calibri" pitchFamily="34" charset="0"/>
                <a:hlinkClick r:id="rId2"/>
              </a:rPr>
              <a:t> </a:t>
            </a:r>
            <a:r>
              <a:rPr lang="en-US" sz="1000" b="0" dirty="0" smtClean="0">
                <a:latin typeface="+mn-lt"/>
                <a:cs typeface="Calibri" pitchFamily="34" charset="0"/>
              </a:rPr>
              <a:t>for further information or visit the </a:t>
            </a:r>
            <a:r>
              <a:rPr lang="en-US" sz="1000" b="0" dirty="0" smtClean="0">
                <a:latin typeface="+mn-lt"/>
                <a:cs typeface="Calibri" pitchFamily="34" charset="0"/>
                <a:hlinkClick r:id="rId3"/>
              </a:rPr>
              <a:t>HSE Website</a:t>
            </a:r>
            <a:r>
              <a:rPr lang="en-US" sz="1000" b="0" dirty="0" smtClean="0">
                <a:latin typeface="+mn-lt"/>
                <a:cs typeface="Calibri" pitchFamily="34" charset="0"/>
              </a:rPr>
              <a:t>                                 Learning No 19                                                              26/03/2014</a:t>
            </a:r>
          </a:p>
        </p:txBody>
      </p:sp>
      <p:sp>
        <p:nvSpPr>
          <p:cNvPr id="6" name="TextBox 1"/>
          <p:cNvSpPr txBox="1">
            <a:spLocks noChangeArrowheads="1"/>
          </p:cNvSpPr>
          <p:nvPr/>
        </p:nvSpPr>
        <p:spPr bwMode="auto">
          <a:xfrm>
            <a:off x="0" y="-51375"/>
            <a:ext cx="9144000" cy="584775"/>
          </a:xfrm>
          <a:prstGeom prst="rect">
            <a:avLst/>
          </a:prstGeom>
          <a:noFill/>
          <a:ln>
            <a:noFill/>
          </a:ln>
          <a:extLst/>
        </p:spPr>
        <p:txBody>
          <a:bodyPr wrap="square" anchor="ctr">
            <a:spAutoFit/>
          </a:bodyPr>
          <a:lstStyle>
            <a:lvl1pPr>
              <a:defRPr sz="2400">
                <a:solidFill>
                  <a:schemeClr val="tx1"/>
                </a:solidFill>
                <a:latin typeface="Times New Roman" pitchFamily="18" charset="0"/>
                <a:cs typeface="Arial" charset="0"/>
              </a:defRPr>
            </a:lvl1pPr>
            <a:lvl2pPr marL="742950" indent="-285750">
              <a:defRPr sz="2400">
                <a:solidFill>
                  <a:schemeClr val="tx1"/>
                </a:solidFill>
                <a:latin typeface="Times New Roman" pitchFamily="18" charset="0"/>
                <a:cs typeface="Arial" charset="0"/>
              </a:defRPr>
            </a:lvl2pPr>
            <a:lvl3pPr marL="1143000" indent="-228600">
              <a:defRPr sz="2400">
                <a:solidFill>
                  <a:schemeClr val="tx1"/>
                </a:solidFill>
                <a:latin typeface="Times New Roman" pitchFamily="18" charset="0"/>
                <a:cs typeface="Arial" charset="0"/>
              </a:defRPr>
            </a:lvl3pPr>
            <a:lvl4pPr marL="1600200" indent="-228600">
              <a:defRPr sz="2400">
                <a:solidFill>
                  <a:schemeClr val="tx1"/>
                </a:solidFill>
                <a:latin typeface="Times New Roman" pitchFamily="18" charset="0"/>
                <a:cs typeface="Arial" charset="0"/>
              </a:defRPr>
            </a:lvl4pPr>
            <a:lvl5pPr marL="2057400" indent="-22860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algn="ctr"/>
            <a:r>
              <a:rPr lang="en-GB" sz="3200" b="1" dirty="0" smtClean="0">
                <a:solidFill>
                  <a:srgbClr val="0000FF"/>
                </a:solidFill>
                <a:latin typeface="Tahoma" pitchFamily="34" charset="0"/>
                <a:ea typeface="Tahoma" pitchFamily="34" charset="0"/>
                <a:cs typeface="Tahoma" pitchFamily="34" charset="0"/>
              </a:rPr>
              <a:t>PDO Safety Advice</a:t>
            </a:r>
          </a:p>
        </p:txBody>
      </p:sp>
      <p:sp>
        <p:nvSpPr>
          <p:cNvPr id="7" name="Text Box 2"/>
          <p:cNvSpPr txBox="1">
            <a:spLocks noChangeArrowheads="1"/>
          </p:cNvSpPr>
          <p:nvPr/>
        </p:nvSpPr>
        <p:spPr bwMode="auto">
          <a:xfrm>
            <a:off x="228600" y="838200"/>
            <a:ext cx="5105400" cy="3816429"/>
          </a:xfrm>
          <a:prstGeom prst="rect">
            <a:avLst/>
          </a:prstGeom>
          <a:noFill/>
          <a:ln w="3175">
            <a:noFill/>
            <a:miter lim="800000"/>
            <a:headEnd/>
            <a:tailEnd/>
          </a:ln>
        </p:spPr>
        <p:txBody>
          <a:bodyPr wrap="square">
            <a:spAutoFit/>
          </a:bodyPr>
          <a:lstStyle/>
          <a:p>
            <a:pPr marL="114300" indent="-114300"/>
            <a:r>
              <a:rPr lang="en-GB" sz="1400" b="1" dirty="0" smtClean="0">
                <a:solidFill>
                  <a:schemeClr val="accent6"/>
                </a:solidFill>
                <a:latin typeface="Tahoma" pitchFamily="34" charset="0"/>
                <a:ea typeface="Tahoma" pitchFamily="34" charset="0"/>
                <a:cs typeface="Tahoma" pitchFamily="34" charset="0"/>
              </a:rPr>
              <a:t>Date:</a:t>
            </a:r>
            <a:r>
              <a:rPr lang="en-US" sz="1400" b="1" dirty="0" smtClean="0">
                <a:solidFill>
                  <a:schemeClr val="accent6"/>
                </a:solidFill>
                <a:latin typeface="Tahoma" pitchFamily="34" charset="0"/>
                <a:ea typeface="Tahoma" pitchFamily="34" charset="0"/>
                <a:cs typeface="Tahoma" pitchFamily="34" charset="0"/>
              </a:rPr>
              <a:t> </a:t>
            </a:r>
            <a:r>
              <a:rPr lang="en-GB" sz="1400" b="1" dirty="0" smtClean="0">
                <a:solidFill>
                  <a:schemeClr val="accent6"/>
                </a:solidFill>
                <a:latin typeface="Tahoma" pitchFamily="34" charset="0"/>
                <a:ea typeface="Tahoma" pitchFamily="34" charset="0"/>
                <a:cs typeface="Tahoma" pitchFamily="34" charset="0"/>
              </a:rPr>
              <a:t>26.03.2014</a:t>
            </a:r>
            <a:r>
              <a:rPr lang="en-US" sz="1400" b="1" dirty="0" smtClean="0">
                <a:solidFill>
                  <a:schemeClr val="accent6"/>
                </a:solidFill>
                <a:latin typeface="Tahoma" pitchFamily="34" charset="0"/>
                <a:ea typeface="Tahoma" pitchFamily="34" charset="0"/>
                <a:cs typeface="Tahoma" pitchFamily="34" charset="0"/>
              </a:rPr>
              <a:t> </a:t>
            </a:r>
          </a:p>
          <a:p>
            <a:pPr marL="114300" indent="-114300"/>
            <a:r>
              <a:rPr lang="en-GB" sz="1400" b="1" dirty="0" smtClean="0">
                <a:solidFill>
                  <a:schemeClr val="accent6"/>
                </a:solidFill>
                <a:latin typeface="Tahoma" pitchFamily="34" charset="0"/>
                <a:ea typeface="Tahoma" pitchFamily="34" charset="0"/>
                <a:cs typeface="Tahoma" pitchFamily="34" charset="0"/>
              </a:rPr>
              <a:t>Injury:</a:t>
            </a:r>
            <a:r>
              <a:rPr lang="en-GB" sz="1400" b="1" dirty="0" smtClean="0">
                <a:cs typeface="Arial" charset="0"/>
              </a:rPr>
              <a:t> </a:t>
            </a:r>
            <a:r>
              <a:rPr lang="en-US" sz="1400" b="1" dirty="0" smtClean="0">
                <a:solidFill>
                  <a:schemeClr val="accent6"/>
                </a:solidFill>
                <a:latin typeface="Tahoma" pitchFamily="34" charset="0"/>
                <a:ea typeface="Tahoma" pitchFamily="34" charset="0"/>
                <a:cs typeface="Tahoma" pitchFamily="34" charset="0"/>
              </a:rPr>
              <a:t>Multiple fracture, Motor Vehicle Incident (MVI)</a:t>
            </a:r>
          </a:p>
          <a:p>
            <a:pPr marL="114300" indent="-114300"/>
            <a:endParaRPr lang="en-US" sz="1200" b="1" dirty="0" smtClean="0">
              <a:solidFill>
                <a:srgbClr val="3333CC"/>
              </a:solidFill>
              <a:latin typeface="Tahoma" pitchFamily="34" charset="0"/>
              <a:ea typeface="Tahoma" pitchFamily="34" charset="0"/>
              <a:cs typeface="Tahoma" pitchFamily="34" charset="0"/>
            </a:endParaRPr>
          </a:p>
          <a:p>
            <a:pPr marL="114300" indent="-114300"/>
            <a:r>
              <a:rPr lang="en-US" sz="1600" b="1" dirty="0" smtClean="0">
                <a:solidFill>
                  <a:srgbClr val="FF0000"/>
                </a:solidFill>
                <a:latin typeface="Tahoma" pitchFamily="34" charset="0"/>
                <a:ea typeface="Tahoma" pitchFamily="34" charset="0"/>
                <a:cs typeface="Tahoma" pitchFamily="34" charset="0"/>
              </a:rPr>
              <a:t>What </a:t>
            </a:r>
            <a:r>
              <a:rPr lang="en-US" sz="1600" b="1" dirty="0">
                <a:solidFill>
                  <a:srgbClr val="FF0000"/>
                </a:solidFill>
                <a:latin typeface="Tahoma" pitchFamily="34" charset="0"/>
                <a:ea typeface="Tahoma" pitchFamily="34" charset="0"/>
                <a:cs typeface="Tahoma" pitchFamily="34" charset="0"/>
              </a:rPr>
              <a:t>happened?</a:t>
            </a:r>
          </a:p>
          <a:p>
            <a:pPr algn="just"/>
            <a:endParaRPr lang="en-US" sz="1200" dirty="0" smtClean="0">
              <a:latin typeface="Tahoma" pitchFamily="34" charset="0"/>
              <a:ea typeface="Tahoma" pitchFamily="34" charset="0"/>
              <a:cs typeface="Tahoma" pitchFamily="34" charset="0"/>
            </a:endParaRPr>
          </a:p>
          <a:p>
            <a:pPr marL="114300" algn="just">
              <a:defRPr/>
            </a:pPr>
            <a:r>
              <a:rPr lang="en-GB" sz="1200" dirty="0" smtClean="0">
                <a:latin typeface="Tahoma" pitchFamily="34" charset="0"/>
              </a:rPr>
              <a:t>The driver of an oilfield truck on a graded road decided to turn left at a junction but not to wait for a dust cloud from a passing vehicle to settle. Another canter lorry was approaching from the opposite direction and they did not see each other in the dust cloud.  The two vehicles collided resulting in severe leg injuries to the canter driver and damage to both vehicles.</a:t>
            </a:r>
            <a:endParaRPr lang="en-US" sz="1200" dirty="0" smtClean="0">
              <a:latin typeface="Tahoma" pitchFamily="34" charset="0"/>
            </a:endParaRPr>
          </a:p>
          <a:p>
            <a:pPr algn="just"/>
            <a:endParaRPr lang="en-US" sz="1200" dirty="0" smtClean="0">
              <a:latin typeface="Tahoma" pitchFamily="34" charset="0"/>
              <a:ea typeface="Tahoma" pitchFamily="34" charset="0"/>
              <a:cs typeface="Tahoma" pitchFamily="34" charset="0"/>
            </a:endParaRPr>
          </a:p>
          <a:p>
            <a:pPr marL="114300" indent="-114300" algn="just">
              <a:defRPr/>
            </a:pPr>
            <a:endParaRPr lang="en-US" sz="1000" b="1" dirty="0" smtClean="0">
              <a:solidFill>
                <a:srgbClr val="3333CC"/>
              </a:solidFill>
              <a:latin typeface="Tahoma" pitchFamily="34" charset="0"/>
              <a:ea typeface="Tahoma" pitchFamily="34" charset="0"/>
              <a:cs typeface="Tahoma" pitchFamily="34" charset="0"/>
            </a:endParaRPr>
          </a:p>
          <a:p>
            <a:pPr marL="114300" indent="-114300" algn="just">
              <a:defRPr/>
            </a:pPr>
            <a:r>
              <a:rPr lang="en-US" sz="1600" b="1" dirty="0" smtClean="0">
                <a:solidFill>
                  <a:srgbClr val="3333CC"/>
                </a:solidFill>
                <a:latin typeface="Tahoma" pitchFamily="34" charset="0"/>
                <a:ea typeface="Tahoma" pitchFamily="34" charset="0"/>
                <a:cs typeface="Tahoma" pitchFamily="34" charset="0"/>
              </a:rPr>
              <a:t>Your</a:t>
            </a:r>
            <a:r>
              <a:rPr lang="en-US" sz="1600" b="1" dirty="0" smtClean="0">
                <a:solidFill>
                  <a:schemeClr val="accent2"/>
                </a:solidFill>
                <a:latin typeface="Tahoma" pitchFamily="34" charset="0"/>
                <a:ea typeface="Tahoma" pitchFamily="34" charset="0"/>
                <a:cs typeface="Tahoma" pitchFamily="34" charset="0"/>
              </a:rPr>
              <a:t> </a:t>
            </a:r>
            <a:r>
              <a:rPr lang="en-US" sz="1600" b="1" dirty="0">
                <a:solidFill>
                  <a:schemeClr val="accent2"/>
                </a:solidFill>
                <a:latin typeface="Tahoma" pitchFamily="34" charset="0"/>
                <a:ea typeface="Tahoma" pitchFamily="34" charset="0"/>
                <a:cs typeface="Tahoma" pitchFamily="34" charset="0"/>
              </a:rPr>
              <a:t>learning from this </a:t>
            </a:r>
            <a:r>
              <a:rPr lang="en-US" sz="1600" b="1" dirty="0" smtClean="0">
                <a:solidFill>
                  <a:schemeClr val="accent2"/>
                </a:solidFill>
                <a:latin typeface="Tahoma" pitchFamily="34" charset="0"/>
                <a:ea typeface="Tahoma" pitchFamily="34" charset="0"/>
                <a:cs typeface="Tahoma" pitchFamily="34" charset="0"/>
              </a:rPr>
              <a:t>incident..</a:t>
            </a:r>
          </a:p>
          <a:p>
            <a:pPr marL="114300" indent="-114300" algn="just">
              <a:defRPr/>
            </a:pPr>
            <a:endParaRPr lang="en-US" sz="1600" b="1" dirty="0" smtClean="0">
              <a:solidFill>
                <a:schemeClr val="accent2"/>
              </a:solidFill>
              <a:latin typeface="Tahoma" pitchFamily="34" charset="0"/>
              <a:ea typeface="Tahoma" pitchFamily="34" charset="0"/>
              <a:cs typeface="Tahoma" pitchFamily="34" charset="0"/>
            </a:endParaRPr>
          </a:p>
          <a:p>
            <a:pPr marL="171450" indent="-171450" algn="just">
              <a:buFont typeface="Arial" panose="020B0604020202020204" pitchFamily="34" charset="0"/>
              <a:buChar char="•"/>
              <a:defRPr/>
            </a:pPr>
            <a:r>
              <a:rPr lang="en-US" sz="1200" dirty="0" smtClean="0">
                <a:latin typeface="Tahoma" pitchFamily="34" charset="0"/>
              </a:rPr>
              <a:t>Never turn across a carriageway in a dust cloud.</a:t>
            </a:r>
          </a:p>
          <a:p>
            <a:pPr marL="171450" indent="-171450" algn="just">
              <a:buFont typeface="Arial" panose="020B0604020202020204" pitchFamily="34" charset="0"/>
              <a:buChar char="•"/>
              <a:defRPr/>
            </a:pPr>
            <a:r>
              <a:rPr lang="en-US" sz="1200" dirty="0" smtClean="0">
                <a:latin typeface="Tahoma" pitchFamily="34" charset="0"/>
              </a:rPr>
              <a:t>Never drive in a dust cloud.</a:t>
            </a:r>
          </a:p>
          <a:p>
            <a:pPr marL="171450" indent="-171450" algn="just">
              <a:buFont typeface="Arial" panose="020B0604020202020204" pitchFamily="34" charset="0"/>
              <a:buChar char="•"/>
              <a:defRPr/>
            </a:pPr>
            <a:r>
              <a:rPr lang="en-US" sz="1200" dirty="0" smtClean="0">
                <a:latin typeface="Tahoma" pitchFamily="34" charset="0"/>
              </a:rPr>
              <a:t>Never drive closer than 4 seconds behind a dust cloud.</a:t>
            </a:r>
          </a:p>
          <a:p>
            <a:pPr marL="114300" indent="-114300" algn="just">
              <a:defRPr/>
            </a:pPr>
            <a:endParaRPr lang="en-US" sz="1200" dirty="0" smtClean="0">
              <a:latin typeface="Tahoma" pitchFamily="34" charset="0"/>
              <a:ea typeface="Tahoma" pitchFamily="34" charset="0"/>
              <a:cs typeface="Tahoma" pitchFamily="34" charset="0"/>
            </a:endParaRPr>
          </a:p>
        </p:txBody>
      </p:sp>
      <p:sp>
        <p:nvSpPr>
          <p:cNvPr id="25" name="Text Box 5"/>
          <p:cNvSpPr txBox="1">
            <a:spLocks noChangeArrowheads="1"/>
          </p:cNvSpPr>
          <p:nvPr/>
        </p:nvSpPr>
        <p:spPr bwMode="auto">
          <a:xfrm>
            <a:off x="228600" y="4876800"/>
            <a:ext cx="5029200" cy="584775"/>
          </a:xfrm>
          <a:prstGeom prst="rect">
            <a:avLst/>
          </a:prstGeom>
          <a:solidFill>
            <a:schemeClr val="accent2"/>
          </a:solidFill>
          <a:ln w="38100">
            <a:solidFill>
              <a:srgbClr val="FFFF00"/>
            </a:solidFill>
            <a:headEnd/>
            <a:tailEnd/>
          </a:ln>
        </p:spPr>
        <p:style>
          <a:lnRef idx="0">
            <a:schemeClr val="accent1"/>
          </a:lnRef>
          <a:fillRef idx="3">
            <a:schemeClr val="accent1"/>
          </a:fillRef>
          <a:effectRef idx="3">
            <a:schemeClr val="accent1"/>
          </a:effectRef>
          <a:fontRef idx="minor">
            <a:schemeClr val="lt1"/>
          </a:fontRef>
        </p:style>
        <p:txBody>
          <a:bodyPr wrap="square">
            <a:spAutoFit/>
          </a:bodyPr>
          <a:lstStyle/>
          <a:p>
            <a:pPr algn="ctr"/>
            <a:r>
              <a:rPr lang="en-US" altLang="en-US" sz="1600" b="1" dirty="0" smtClean="0">
                <a:solidFill>
                  <a:srgbClr val="FFFF00"/>
                </a:solidFill>
                <a:latin typeface="Tahoma" pitchFamily="34" charset="0"/>
                <a:ea typeface="Tahoma" pitchFamily="34" charset="0"/>
                <a:cs typeface="Tahoma" pitchFamily="34" charset="0"/>
              </a:rPr>
              <a:t>Driving in a dust cloud is like driving </a:t>
            </a:r>
          </a:p>
          <a:p>
            <a:pPr algn="ctr"/>
            <a:r>
              <a:rPr lang="en-US" altLang="en-US" sz="1600" b="1" dirty="0" smtClean="0">
                <a:solidFill>
                  <a:srgbClr val="FFFF00"/>
                </a:solidFill>
                <a:latin typeface="Tahoma" pitchFamily="34" charset="0"/>
                <a:ea typeface="Tahoma" pitchFamily="34" charset="0"/>
                <a:cs typeface="Tahoma" pitchFamily="34" charset="0"/>
              </a:rPr>
              <a:t>at night with no lights on</a:t>
            </a:r>
          </a:p>
        </p:txBody>
      </p:sp>
      <p:sp>
        <p:nvSpPr>
          <p:cNvPr id="26" name="Text Box 5"/>
          <p:cNvSpPr txBox="1">
            <a:spLocks noChangeArrowheads="1"/>
          </p:cNvSpPr>
          <p:nvPr/>
        </p:nvSpPr>
        <p:spPr bwMode="auto">
          <a:xfrm>
            <a:off x="5838825" y="1219200"/>
            <a:ext cx="1676400" cy="1006475"/>
          </a:xfrm>
          <a:prstGeom prst="rect">
            <a:avLst/>
          </a:prstGeom>
          <a:noFill/>
          <a:ln w="9525">
            <a:noFill/>
            <a:miter lim="800000"/>
            <a:headEnd/>
            <a:tailEnd/>
          </a:ln>
        </p:spPr>
        <p:txBody>
          <a:bodyPr>
            <a:spAutoFit/>
          </a:bodyPr>
          <a:lstStyle/>
          <a:p>
            <a:pPr>
              <a:spcBef>
                <a:spcPct val="50000"/>
              </a:spcBef>
            </a:pPr>
            <a:endParaRPr lang="en-GB" altLang="en-US" sz="6000">
              <a:solidFill>
                <a:srgbClr val="FF0000"/>
              </a:solidFill>
              <a:sym typeface="Webdings" pitchFamily="18" charset="2"/>
            </a:endParaRPr>
          </a:p>
        </p:txBody>
      </p:sp>
      <p:sp>
        <p:nvSpPr>
          <p:cNvPr id="14" name="Rectangle 13"/>
          <p:cNvSpPr/>
          <p:nvPr/>
        </p:nvSpPr>
        <p:spPr bwMode="auto">
          <a:xfrm>
            <a:off x="6019800" y="3810000"/>
            <a:ext cx="3048000" cy="20574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15" name="Rectangle 14"/>
          <p:cNvSpPr/>
          <p:nvPr/>
        </p:nvSpPr>
        <p:spPr bwMode="auto">
          <a:xfrm>
            <a:off x="6019800" y="1066800"/>
            <a:ext cx="2971800" cy="22098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w="19050">
                <a:solidFill>
                  <a:schemeClr val="tx1"/>
                </a:solidFill>
              </a:ln>
              <a:solidFill>
                <a:schemeClr val="tx1"/>
              </a:solidFill>
              <a:effectLst/>
              <a:latin typeface="Times New Roman" pitchFamily="18" charset="0"/>
            </a:endParaRPr>
          </a:p>
        </p:txBody>
      </p:sp>
      <p:pic>
        <p:nvPicPr>
          <p:cNvPr id="16" name="Picture 3"/>
          <p:cNvPicPr>
            <a:picLocks noChangeAspect="1" noChangeArrowheads="1"/>
          </p:cNvPicPr>
          <p:nvPr/>
        </p:nvPicPr>
        <p:blipFill>
          <a:blip r:embed="rId4" cstate="print"/>
          <a:srcRect/>
          <a:stretch>
            <a:fillRect/>
          </a:stretch>
        </p:blipFill>
        <p:spPr bwMode="auto">
          <a:xfrm>
            <a:off x="6067692" y="1142999"/>
            <a:ext cx="2923908" cy="2133601"/>
          </a:xfrm>
          <a:prstGeom prst="rect">
            <a:avLst/>
          </a:prstGeom>
          <a:noFill/>
          <a:ln w="9525">
            <a:noFill/>
            <a:miter lim="800000"/>
            <a:headEnd/>
            <a:tailEnd/>
          </a:ln>
          <a:effectLst/>
        </p:spPr>
      </p:pic>
      <p:pic>
        <p:nvPicPr>
          <p:cNvPr id="17" name="Picture 2"/>
          <p:cNvPicPr>
            <a:picLocks noChangeAspect="1" noChangeArrowheads="1"/>
          </p:cNvPicPr>
          <p:nvPr/>
        </p:nvPicPr>
        <p:blipFill>
          <a:blip r:embed="rId5" cstate="print"/>
          <a:srcRect/>
          <a:stretch>
            <a:fillRect/>
          </a:stretch>
        </p:blipFill>
        <p:spPr bwMode="auto">
          <a:xfrm>
            <a:off x="6019800" y="3810000"/>
            <a:ext cx="3048000" cy="2057400"/>
          </a:xfrm>
          <a:prstGeom prst="rect">
            <a:avLst/>
          </a:prstGeom>
          <a:noFill/>
          <a:ln w="9525">
            <a:noFill/>
            <a:miter lim="800000"/>
            <a:headEnd/>
            <a:tailEnd/>
          </a:ln>
        </p:spPr>
      </p:pic>
      <p:sp>
        <p:nvSpPr>
          <p:cNvPr id="18" name="Freeform 132"/>
          <p:cNvSpPr>
            <a:spLocks/>
          </p:cNvSpPr>
          <p:nvPr/>
        </p:nvSpPr>
        <p:spPr bwMode="auto">
          <a:xfrm>
            <a:off x="8458200" y="3886200"/>
            <a:ext cx="381000" cy="566057"/>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endParaRPr lang="en-US" dirty="0">
              <a:ln>
                <a:solidFill>
                  <a:schemeClr val="tx1"/>
                </a:solidFill>
              </a:ln>
            </a:endParaRPr>
          </a:p>
        </p:txBody>
      </p:sp>
      <p:sp>
        <p:nvSpPr>
          <p:cNvPr id="19" name="Line 130"/>
          <p:cNvSpPr>
            <a:spLocks noChangeShapeType="1"/>
          </p:cNvSpPr>
          <p:nvPr/>
        </p:nvSpPr>
        <p:spPr bwMode="auto">
          <a:xfrm flipV="1">
            <a:off x="8458200" y="1066800"/>
            <a:ext cx="386942" cy="665493"/>
          </a:xfrm>
          <a:prstGeom prst="line">
            <a:avLst/>
          </a:prstGeom>
          <a:blipFill>
            <a:blip r:embed="rId6" cstate="print"/>
            <a:tile tx="0" ty="0" sx="100000" sy="100000" flip="none" algn="tl"/>
          </a:blipFill>
          <a:ln w="133350">
            <a:solidFill>
              <a:srgbClr val="FF0000"/>
            </a:solidFill>
            <a:round/>
            <a:headEnd/>
            <a:tailEnd/>
          </a:ln>
        </p:spPr>
        <p:txBody>
          <a:bodyPr/>
          <a:lstStyle/>
          <a:p>
            <a:endParaRPr lang="en-US" dirty="0">
              <a:ln w="19050">
                <a:solidFill>
                  <a:schemeClr val="tx1"/>
                </a:solidFill>
              </a:ln>
            </a:endParaRPr>
          </a:p>
        </p:txBody>
      </p:sp>
      <p:sp>
        <p:nvSpPr>
          <p:cNvPr id="20" name="Line 129"/>
          <p:cNvSpPr>
            <a:spLocks noChangeShapeType="1"/>
          </p:cNvSpPr>
          <p:nvPr/>
        </p:nvSpPr>
        <p:spPr bwMode="auto">
          <a:xfrm>
            <a:off x="8458200" y="1066800"/>
            <a:ext cx="412750" cy="674332"/>
          </a:xfrm>
          <a:prstGeom prst="line">
            <a:avLst/>
          </a:prstGeom>
          <a:blipFill>
            <a:blip r:embed="rId6" cstate="print"/>
            <a:tile tx="0" ty="0" sx="100000" sy="100000" flip="none" algn="tl"/>
          </a:blipFill>
          <a:ln w="133350">
            <a:solidFill>
              <a:srgbClr val="FF0000"/>
            </a:solidFill>
            <a:round/>
            <a:headEnd/>
            <a:tailEnd/>
          </a:ln>
        </p:spPr>
        <p:txBody>
          <a:bodyPr/>
          <a:lstStyle/>
          <a:p>
            <a:endParaRPr lang="en-US" dirty="0">
              <a:ln w="19050">
                <a:solidFill>
                  <a:schemeClr val="tx1"/>
                </a:solidFill>
              </a:ln>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5ECC799C-25FE-4C08-8A12-B3B3E526506B}" type="slidenum">
              <a:rPr lang="en-US" smtClean="0"/>
              <a:pPr>
                <a:defRPr/>
              </a:pPr>
              <a:t>2</a:t>
            </a:fld>
            <a:endParaRPr lang="en-US"/>
          </a:p>
        </p:txBody>
      </p:sp>
      <p:sp>
        <p:nvSpPr>
          <p:cNvPr id="5" name="Title 1"/>
          <p:cNvSpPr txBox="1">
            <a:spLocks/>
          </p:cNvSpPr>
          <p:nvPr/>
        </p:nvSpPr>
        <p:spPr>
          <a:xfrm>
            <a:off x="0" y="6705600"/>
            <a:ext cx="9144000" cy="152400"/>
          </a:xfrm>
          <a:prstGeom prst="rect">
            <a:avLst/>
          </a:prstGeom>
          <a:solidFill>
            <a:srgbClr val="FFFF00"/>
          </a:solidFill>
          <a:ln>
            <a:solidFill>
              <a:schemeClr val="tx1"/>
            </a:solidFill>
          </a:ln>
        </p:spPr>
        <p:txBody>
          <a:bodyPr anchor="ct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fontAlgn="auto">
              <a:spcBef>
                <a:spcPts val="0"/>
              </a:spcBef>
              <a:spcAft>
                <a:spcPts val="0"/>
              </a:spcAft>
              <a:defRPr/>
            </a:pPr>
            <a:r>
              <a:rPr lang="en-US" sz="1000" b="0" dirty="0" smtClean="0">
                <a:latin typeface="+mn-lt"/>
                <a:cs typeface="Calibri" pitchFamily="34" charset="0"/>
              </a:rPr>
              <a:t>Contact</a:t>
            </a:r>
            <a:r>
              <a:rPr lang="en-US" sz="1000" b="0" dirty="0" smtClean="0">
                <a:latin typeface="+mn-lt"/>
                <a:cs typeface="Calibri" pitchFamily="34" charset="0"/>
                <a:hlinkClick r:id="rId2"/>
              </a:rPr>
              <a:t>:  </a:t>
            </a:r>
            <a:r>
              <a:rPr lang="en-US" sz="1000" b="0" dirty="0" smtClean="0">
                <a:solidFill>
                  <a:srgbClr val="0070C0"/>
                </a:solidFill>
                <a:latin typeface="+mn-lt"/>
                <a:cs typeface="Calibri" pitchFamily="34" charset="0"/>
                <a:hlinkClick r:id="rId2"/>
              </a:rPr>
              <a:t>MSE54</a:t>
            </a:r>
            <a:r>
              <a:rPr lang="en-US" sz="1000" b="0" dirty="0" smtClean="0">
                <a:latin typeface="+mn-lt"/>
                <a:cs typeface="Calibri" pitchFamily="34" charset="0"/>
                <a:hlinkClick r:id="rId2"/>
              </a:rPr>
              <a:t> </a:t>
            </a:r>
            <a:r>
              <a:rPr lang="en-US" sz="1000" b="0" dirty="0" smtClean="0">
                <a:latin typeface="+mn-lt"/>
                <a:cs typeface="Calibri" pitchFamily="34" charset="0"/>
              </a:rPr>
              <a:t>for further information or visit the </a:t>
            </a:r>
            <a:r>
              <a:rPr lang="en-US" sz="1000" b="0" dirty="0" smtClean="0">
                <a:latin typeface="+mn-lt"/>
                <a:cs typeface="Calibri" pitchFamily="34" charset="0"/>
                <a:hlinkClick r:id="rId3"/>
              </a:rPr>
              <a:t>HSE Website</a:t>
            </a:r>
            <a:r>
              <a:rPr lang="en-US" sz="1000" b="0" dirty="0" smtClean="0">
                <a:latin typeface="+mn-lt"/>
                <a:cs typeface="Calibri" pitchFamily="34" charset="0"/>
              </a:rPr>
              <a:t>                                 Learning No 19                                                              26/03/2014</a:t>
            </a:r>
          </a:p>
        </p:txBody>
      </p:sp>
      <p:sp>
        <p:nvSpPr>
          <p:cNvPr id="6" name="Text Box 12"/>
          <p:cNvSpPr txBox="1">
            <a:spLocks noChangeArrowheads="1"/>
          </p:cNvSpPr>
          <p:nvPr/>
        </p:nvSpPr>
        <p:spPr bwMode="auto">
          <a:xfrm>
            <a:off x="0" y="0"/>
            <a:ext cx="9144000" cy="584775"/>
          </a:xfrm>
          <a:prstGeom prst="rect">
            <a:avLst/>
          </a:prstGeom>
          <a:noFill/>
          <a:ln w="9525">
            <a:noFill/>
            <a:miter lim="800000"/>
            <a:headEnd/>
            <a:tailEnd/>
          </a:ln>
        </p:spPr>
        <p:txBody>
          <a:bodyPr wrap="square">
            <a:spAutoFit/>
          </a:bodyPr>
          <a:lstStyle/>
          <a:p>
            <a:pPr algn="ctr">
              <a:defRPr/>
            </a:pPr>
            <a:r>
              <a:rPr lang="en-GB" sz="3200" b="1" dirty="0" smtClean="0">
                <a:solidFill>
                  <a:srgbClr val="0000FF"/>
                </a:solidFill>
                <a:latin typeface="Tahoma" pitchFamily="34" charset="0"/>
                <a:ea typeface="Tahoma" pitchFamily="34" charset="0"/>
                <a:cs typeface="Tahoma" pitchFamily="34" charset="0"/>
              </a:rPr>
              <a:t>Management learning's</a:t>
            </a:r>
            <a:endParaRPr lang="en-GB" sz="3200" dirty="0">
              <a:latin typeface="Tahoma" pitchFamily="34" charset="0"/>
              <a:ea typeface="Tahoma" pitchFamily="34" charset="0"/>
              <a:cs typeface="Tahoma" pitchFamily="34" charset="0"/>
            </a:endParaRPr>
          </a:p>
        </p:txBody>
      </p:sp>
      <p:sp>
        <p:nvSpPr>
          <p:cNvPr id="7" name="Text Box 2"/>
          <p:cNvSpPr txBox="1">
            <a:spLocks noChangeArrowheads="1"/>
          </p:cNvSpPr>
          <p:nvPr/>
        </p:nvSpPr>
        <p:spPr bwMode="auto">
          <a:xfrm>
            <a:off x="251520" y="838200"/>
            <a:ext cx="8351838" cy="2708434"/>
          </a:xfrm>
          <a:prstGeom prst="rect">
            <a:avLst/>
          </a:prstGeom>
          <a:noFill/>
          <a:ln w="19050">
            <a:noFill/>
            <a:miter lim="800000"/>
            <a:headEnd/>
            <a:tailEnd/>
          </a:ln>
        </p:spPr>
        <p:txBody>
          <a:bodyPr>
            <a:spAutoFit/>
          </a:bodyPr>
          <a:lstStyle/>
          <a:p>
            <a:pPr marL="114300" indent="-114300"/>
            <a:r>
              <a:rPr lang="en-GB" sz="1200" b="1" dirty="0" smtClean="0">
                <a:solidFill>
                  <a:schemeClr val="accent6"/>
                </a:solidFill>
                <a:latin typeface="Tahoma" pitchFamily="34" charset="0"/>
                <a:ea typeface="Tahoma" pitchFamily="34" charset="0"/>
                <a:cs typeface="Tahoma" pitchFamily="34" charset="0"/>
              </a:rPr>
              <a:t>Date:</a:t>
            </a:r>
            <a:r>
              <a:rPr lang="en-US" sz="1200" b="1" dirty="0" smtClean="0">
                <a:solidFill>
                  <a:schemeClr val="accent6"/>
                </a:solidFill>
                <a:latin typeface="Tahoma" pitchFamily="34" charset="0"/>
                <a:ea typeface="Tahoma" pitchFamily="34" charset="0"/>
                <a:cs typeface="Tahoma" pitchFamily="34" charset="0"/>
              </a:rPr>
              <a:t> </a:t>
            </a:r>
            <a:r>
              <a:rPr lang="en-GB" sz="1200" b="1" dirty="0" smtClean="0">
                <a:solidFill>
                  <a:schemeClr val="accent6"/>
                </a:solidFill>
                <a:latin typeface="Tahoma" pitchFamily="34" charset="0"/>
                <a:ea typeface="Tahoma" pitchFamily="34" charset="0"/>
                <a:cs typeface="Tahoma" pitchFamily="34" charset="0"/>
              </a:rPr>
              <a:t>26.03.2014</a:t>
            </a:r>
            <a:r>
              <a:rPr lang="en-US" sz="1200" b="1" dirty="0" smtClean="0">
                <a:solidFill>
                  <a:schemeClr val="accent6"/>
                </a:solidFill>
                <a:latin typeface="Tahoma" pitchFamily="34" charset="0"/>
                <a:ea typeface="Tahoma" pitchFamily="34" charset="0"/>
                <a:cs typeface="Tahoma" pitchFamily="34" charset="0"/>
              </a:rPr>
              <a:t> </a:t>
            </a:r>
          </a:p>
          <a:p>
            <a:pPr marL="114300" indent="-114300"/>
            <a:r>
              <a:rPr lang="en-GB" sz="1200" b="1" dirty="0" smtClean="0">
                <a:solidFill>
                  <a:schemeClr val="accent6"/>
                </a:solidFill>
                <a:latin typeface="Tahoma" pitchFamily="34" charset="0"/>
                <a:ea typeface="Tahoma" pitchFamily="34" charset="0"/>
                <a:cs typeface="Tahoma" pitchFamily="34" charset="0"/>
              </a:rPr>
              <a:t>Injury:</a:t>
            </a:r>
            <a:r>
              <a:rPr lang="en-GB" sz="1200" b="1" dirty="0" smtClean="0">
                <a:cs typeface="Arial" charset="0"/>
              </a:rPr>
              <a:t> </a:t>
            </a:r>
            <a:r>
              <a:rPr lang="en-US" sz="1200" b="1" dirty="0" smtClean="0">
                <a:solidFill>
                  <a:schemeClr val="accent6"/>
                </a:solidFill>
                <a:latin typeface="Tahoma" pitchFamily="34" charset="0"/>
                <a:ea typeface="Tahoma" pitchFamily="34" charset="0"/>
                <a:cs typeface="Tahoma" pitchFamily="34" charset="0"/>
              </a:rPr>
              <a:t>Multiple fracture, Motor Vehicle Incident (MVI)</a:t>
            </a:r>
          </a:p>
          <a:p>
            <a:pPr>
              <a:defRPr/>
            </a:pPr>
            <a:endParaRPr lang="en-US" sz="600" dirty="0">
              <a:solidFill>
                <a:srgbClr val="000000"/>
              </a:solidFill>
              <a:latin typeface="Tahoma" pitchFamily="34" charset="0"/>
              <a:ea typeface="Tahoma" pitchFamily="34" charset="0"/>
              <a:cs typeface="Tahoma" pitchFamily="34" charset="0"/>
            </a:endParaRPr>
          </a:p>
          <a:p>
            <a:pPr marL="342900" indent="-342900">
              <a:defRPr/>
            </a:pPr>
            <a:endParaRPr lang="en-US" sz="1600" b="1" dirty="0" smtClean="0">
              <a:solidFill>
                <a:srgbClr val="FF0000"/>
              </a:solidFill>
              <a:latin typeface="Tahoma" pitchFamily="34" charset="0"/>
              <a:ea typeface="Tahoma" pitchFamily="34" charset="0"/>
              <a:cs typeface="Tahoma" pitchFamily="34" charset="0"/>
            </a:endParaRPr>
          </a:p>
          <a:p>
            <a:pPr marL="342900" indent="-342900">
              <a:defRPr/>
            </a:pPr>
            <a:r>
              <a:rPr lang="en-US" sz="1600" b="1" dirty="0" smtClean="0">
                <a:solidFill>
                  <a:srgbClr val="FF0000"/>
                </a:solidFill>
                <a:latin typeface="Tahoma" pitchFamily="34" charset="0"/>
                <a:ea typeface="Tahoma" pitchFamily="34" charset="0"/>
                <a:cs typeface="Tahoma" pitchFamily="34" charset="0"/>
              </a:rPr>
              <a:t>As </a:t>
            </a:r>
            <a:r>
              <a:rPr lang="en-US" sz="1600" b="1" dirty="0">
                <a:solidFill>
                  <a:srgbClr val="FF0000"/>
                </a:solidFill>
                <a:latin typeface="Tahoma" pitchFamily="34" charset="0"/>
                <a:ea typeface="Tahoma" pitchFamily="34" charset="0"/>
                <a:cs typeface="Tahoma" pitchFamily="34" charset="0"/>
              </a:rPr>
              <a:t>a learning from this incident and ensure continual improvement all contract</a:t>
            </a:r>
          </a:p>
          <a:p>
            <a:pPr marL="342900" indent="-342900">
              <a:defRPr/>
            </a:pPr>
            <a:r>
              <a:rPr lang="en-US" sz="1600" b="1" dirty="0">
                <a:solidFill>
                  <a:srgbClr val="FF0000"/>
                </a:solidFill>
                <a:latin typeface="Tahoma" pitchFamily="34" charset="0"/>
                <a:ea typeface="Tahoma" pitchFamily="34" charset="0"/>
                <a:cs typeface="Tahoma" pitchFamily="34" charset="0"/>
              </a:rPr>
              <a:t>managers are to review their HSE HEMP against the questions asked below        </a:t>
            </a:r>
          </a:p>
          <a:p>
            <a:pPr marL="342900" indent="-342900">
              <a:defRPr/>
            </a:pPr>
            <a:endParaRPr lang="en-US" sz="1600" b="1" dirty="0" smtClean="0">
              <a:solidFill>
                <a:schemeClr val="accent6"/>
              </a:solidFill>
              <a:latin typeface="Tahoma" pitchFamily="34" charset="0"/>
            </a:endParaRPr>
          </a:p>
          <a:p>
            <a:pPr marL="342900" indent="-342900">
              <a:defRPr/>
            </a:pPr>
            <a:r>
              <a:rPr lang="en-US" sz="1600" b="1" dirty="0" smtClean="0">
                <a:solidFill>
                  <a:schemeClr val="accent6"/>
                </a:solidFill>
                <a:latin typeface="Tahoma" pitchFamily="34" charset="0"/>
              </a:rPr>
              <a:t>Confirm the following:</a:t>
            </a:r>
          </a:p>
          <a:p>
            <a:pPr marL="342900" lvl="1" indent="-342900">
              <a:defRPr/>
            </a:pPr>
            <a:endParaRPr lang="en-US" sz="1200" dirty="0" smtClean="0">
              <a:solidFill>
                <a:schemeClr val="dk1"/>
              </a:solidFill>
              <a:latin typeface="Tahoma" pitchFamily="34" charset="0"/>
              <a:ea typeface="Tahoma" pitchFamily="34" charset="0"/>
              <a:cs typeface="Tahoma" pitchFamily="34" charset="0"/>
              <a:sym typeface="Wingdings" pitchFamily="2" charset="2"/>
            </a:endParaRPr>
          </a:p>
          <a:p>
            <a:pPr marL="342900" lvl="1" indent="-342900">
              <a:buFont typeface="Arial" pitchFamily="34" charset="0"/>
              <a:buChar char="•"/>
              <a:defRPr/>
            </a:pPr>
            <a:r>
              <a:rPr lang="en-US" sz="1200" smtClean="0">
                <a:solidFill>
                  <a:schemeClr val="dk1"/>
                </a:solidFill>
                <a:latin typeface="Tahoma" pitchFamily="34" charset="0"/>
                <a:ea typeface="Tahoma" pitchFamily="34" charset="0"/>
                <a:cs typeface="Tahoma" pitchFamily="34" charset="0"/>
                <a:sym typeface="Wingdings" pitchFamily="2" charset="2"/>
              </a:rPr>
              <a:t>Do </a:t>
            </a:r>
            <a:r>
              <a:rPr lang="en-US" sz="1200" dirty="0" smtClean="0">
                <a:solidFill>
                  <a:schemeClr val="dk1"/>
                </a:solidFill>
                <a:latin typeface="Tahoma" pitchFamily="34" charset="0"/>
                <a:ea typeface="Tahoma" pitchFamily="34" charset="0"/>
                <a:cs typeface="Tahoma" pitchFamily="34" charset="0"/>
                <a:sym typeface="Wingdings" pitchFamily="2" charset="2"/>
              </a:rPr>
              <a:t>you effectively engage with your drivers with interesting tool box talks?</a:t>
            </a:r>
          </a:p>
          <a:p>
            <a:pPr marL="342900" lvl="1" indent="-342900">
              <a:buFont typeface="Arial" pitchFamily="34" charset="0"/>
              <a:buChar char="•"/>
              <a:defRPr/>
            </a:pPr>
            <a:r>
              <a:rPr lang="en-US" sz="1200" dirty="0" smtClean="0">
                <a:solidFill>
                  <a:schemeClr val="dk1"/>
                </a:solidFill>
                <a:latin typeface="Tahoma" pitchFamily="34" charset="0"/>
                <a:ea typeface="Tahoma" pitchFamily="34" charset="0"/>
                <a:cs typeface="Tahoma" pitchFamily="34" charset="0"/>
                <a:sym typeface="Wingdings" pitchFamily="2" charset="2"/>
              </a:rPr>
              <a:t>Do you communicate learnings from incidents effectively?</a:t>
            </a:r>
          </a:p>
          <a:p>
            <a:pPr marL="342900" lvl="1" indent="-342900">
              <a:buFont typeface="Arial" pitchFamily="34" charset="0"/>
              <a:buChar char="•"/>
              <a:defRPr/>
            </a:pPr>
            <a:r>
              <a:rPr lang="en-US" sz="1200" dirty="0" smtClean="0">
                <a:solidFill>
                  <a:schemeClr val="dk1"/>
                </a:solidFill>
                <a:latin typeface="Tahoma" pitchFamily="34" charset="0"/>
                <a:ea typeface="Tahoma" pitchFamily="34" charset="0"/>
                <a:cs typeface="Tahoma" pitchFamily="34" charset="0"/>
                <a:sym typeface="Wingdings" pitchFamily="-109" charset="2"/>
              </a:rPr>
              <a:t>Do you have a system to ensure actions from lateral Learnings are implemented?</a:t>
            </a:r>
          </a:p>
          <a:p>
            <a:pPr marL="342900" lvl="1" indent="-342900">
              <a:buFont typeface="Arial" pitchFamily="34" charset="0"/>
              <a:buChar char="•"/>
              <a:defRPr/>
            </a:pPr>
            <a:r>
              <a:rPr lang="en-US" sz="1200" dirty="0" smtClean="0">
                <a:solidFill>
                  <a:schemeClr val="dk1"/>
                </a:solidFill>
                <a:latin typeface="Tahoma" pitchFamily="34" charset="0"/>
                <a:ea typeface="Tahoma" pitchFamily="34" charset="0"/>
                <a:cs typeface="Tahoma" pitchFamily="34" charset="0"/>
                <a:sym typeface="Wingdings" pitchFamily="-109" charset="2"/>
              </a:rPr>
              <a:t>Is the alert/learning advice understood by the crew members?</a:t>
            </a:r>
          </a:p>
        </p:txBody>
      </p:sp>
      <p:sp>
        <p:nvSpPr>
          <p:cNvPr id="8" name="Rectangle 7"/>
          <p:cNvSpPr>
            <a:spLocks noChangeArrowheads="1"/>
          </p:cNvSpPr>
          <p:nvPr/>
        </p:nvSpPr>
        <p:spPr bwMode="auto">
          <a:xfrm>
            <a:off x="0" y="533400"/>
            <a:ext cx="9144000" cy="254000"/>
          </a:xfrm>
          <a:prstGeom prst="rect">
            <a:avLst/>
          </a:prstGeom>
          <a:solidFill>
            <a:schemeClr val="bg1">
              <a:lumMod val="85000"/>
            </a:schemeClr>
          </a:solidFill>
          <a:ln w="9525">
            <a:solidFill>
              <a:schemeClr val="tx1"/>
            </a:solidFill>
            <a:miter lim="800000"/>
            <a:headEnd/>
            <a:tailEnd/>
          </a:ln>
        </p:spPr>
        <p:txBody>
          <a:bodyPr>
            <a:spAutoFit/>
          </a:bodyP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fontAlgn="auto">
              <a:spcBef>
                <a:spcPts val="0"/>
              </a:spcBef>
              <a:spcAft>
                <a:spcPts val="0"/>
              </a:spcAft>
              <a:defRPr/>
            </a:pPr>
            <a:r>
              <a:rPr lang="en-US" sz="1050" b="1" dirty="0">
                <a:solidFill>
                  <a:schemeClr val="tx2">
                    <a:lumMod val="75000"/>
                  </a:schemeClr>
                </a:solidFill>
                <a:cs typeface="Calibri" pitchFamily="34" charset="0"/>
              </a:rPr>
              <a:t>Use this Alert: </a:t>
            </a:r>
            <a:r>
              <a:rPr lang="en-US" sz="1050" b="1" dirty="0" smtClean="0">
                <a:solidFill>
                  <a:schemeClr val="tx2">
                    <a:lumMod val="75000"/>
                  </a:schemeClr>
                </a:solidFill>
                <a:cs typeface="Calibri" pitchFamily="34" charset="0"/>
                <a:sym typeface="Wingdings" pitchFamily="2" charset="2"/>
              </a:rPr>
              <a:t>Distribute to contractors  </a:t>
            </a:r>
            <a:r>
              <a:rPr lang="en-US" sz="1050" b="1" dirty="0" smtClean="0">
                <a:solidFill>
                  <a:schemeClr val="tx2">
                    <a:lumMod val="75000"/>
                  </a:schemeClr>
                </a:solidFill>
                <a:cs typeface="Calibri" pitchFamily="34" charset="0"/>
              </a:rPr>
              <a:t>Discuss </a:t>
            </a:r>
            <a:r>
              <a:rPr lang="en-US" sz="1050" b="1" dirty="0">
                <a:solidFill>
                  <a:schemeClr val="tx2">
                    <a:lumMod val="75000"/>
                  </a:schemeClr>
                </a:solidFill>
                <a:cs typeface="Calibri" pitchFamily="34" charset="0"/>
              </a:rPr>
              <a:t>in </a:t>
            </a:r>
            <a:r>
              <a:rPr lang="en-US" sz="1050" b="1" dirty="0" smtClean="0">
                <a:solidFill>
                  <a:schemeClr val="tx2">
                    <a:lumMod val="75000"/>
                  </a:schemeClr>
                </a:solidFill>
                <a:cs typeface="Calibri" pitchFamily="34" charset="0"/>
              </a:rPr>
              <a:t>Meetings</a:t>
            </a:r>
            <a:endParaRPr lang="en-US" sz="1050" b="1" dirty="0">
              <a:solidFill>
                <a:schemeClr val="tx2">
                  <a:lumMod val="75000"/>
                </a:schemeClr>
              </a:solidFill>
              <a:cs typeface="Calibri"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809bc6af44041ef507fcb8c84544972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c6cb684b9f311d0fba83640743edc78d"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18794</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821C3B3F-3E22-4D9E-9124-25B3682A421F}"/>
</file>

<file path=customXml/itemProps2.xml><?xml version="1.0" encoding="utf-8"?>
<ds:datastoreItem xmlns:ds="http://schemas.openxmlformats.org/officeDocument/2006/customXml" ds:itemID="{3FA07A19-A32A-4D1B-8007-C6853345805B}">
  <ds:schemaRefs>
    <ds:schemaRef ds:uri="http://schemas.microsoft.com/sharepoint/v3/contenttype/forms"/>
  </ds:schemaRefs>
</ds:datastoreItem>
</file>

<file path=customXml/itemProps3.xml><?xml version="1.0" encoding="utf-8"?>
<ds:datastoreItem xmlns:ds="http://schemas.openxmlformats.org/officeDocument/2006/customXml" ds:itemID="{A0F0AABB-36CE-40CF-8724-45131613790A}">
  <ds:schemaRefs>
    <ds:schemaRef ds:uri="http://schemas.microsoft.com/office/2006/documentManagement/types"/>
    <ds:schemaRef ds:uri="http://purl.org/dc/elements/1.1/"/>
    <ds:schemaRef ds:uri="http://purl.org/dc/terms/"/>
    <ds:schemaRef ds:uri="http://purl.org/dc/dcmitype/"/>
    <ds:schemaRef ds:uri="http://www.w3.org/XML/1998/namespace"/>
    <ds:schemaRef ds:uri="http://schemas.microsoft.com/office/2006/metadata/properties"/>
    <ds:schemaRef ds:uri="http://schemas.microsoft.com/sharepoint/v3"/>
    <ds:schemaRef ds:uri="4880E4F8-4B7D-4BDD-91E3-E10D47036ECA"/>
    <ds:schemaRef ds:uri="http://schemas.microsoft.com/sharepoint/v3/fields"/>
    <ds:schemaRef ds:uri="4880e4f8-4b7d-4bdd-91e3-e10d47036eca"/>
    <ds:schemaRef ds:uri="http://schemas.openxmlformats.org/package/2006/metadata/core-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2108</TotalTime>
  <Words>300</Words>
  <Application>Microsoft Office PowerPoint</Application>
  <PresentationFormat>On-screen Show (4:3)</PresentationFormat>
  <Paragraphs>36</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Default Design</vt:lpstr>
      <vt:lpstr>Slide 1</vt:lpstr>
      <vt:lpstr>Slide 2</vt:lpstr>
    </vt:vector>
  </TitlesOfParts>
  <Company>Shell Information Services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Contractor RTA LTI on xx.xx.xx</dc:title>
  <dc:creator>MU93647</dc:creator>
  <cp:lastModifiedBy>Ponnekanti</cp:lastModifiedBy>
  <cp:revision>159</cp:revision>
  <dcterms:created xsi:type="dcterms:W3CDTF">2001-05-03T06:07:08Z</dcterms:created>
  <dcterms:modified xsi:type="dcterms:W3CDTF">2015-04-07T03:39:24Z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