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5.xml" ContentType="application/vnd.openxmlformats-officedocument.presentationml.slide+xml"/>
  <Override PartName="/ppt/slides/slide6.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notesSlides/notesSlide5.xml" ContentType="application/vnd.openxmlformats-officedocument.presentationml.notesSlide+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704" r:id="rId2"/>
    <p:sldId id="706" r:id="rId3"/>
    <p:sldId id="722" r:id="rId4"/>
    <p:sldId id="741" r:id="rId5"/>
    <p:sldId id="743" r:id="rId6"/>
    <p:sldId id="744" r:id="rId7"/>
    <p:sldId id="737" r:id="rId8"/>
    <p:sldId id="711" r:id="rId9"/>
    <p:sldId id="745" r:id="rId10"/>
    <p:sldId id="746" r:id="rId11"/>
    <p:sldId id="747" r:id="rId12"/>
    <p:sldId id="748" r:id="rId13"/>
    <p:sldId id="749" r:id="rId14"/>
    <p:sldId id="716" r:id="rId15"/>
  </p:sldIdLst>
  <p:sldSz cx="9144000" cy="6858000" type="screen4x3"/>
  <p:notesSz cx="6670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00" autoAdjust="0"/>
    <p:restoredTop sz="85517" autoAdjust="0"/>
  </p:normalViewPr>
  <p:slideViewPr>
    <p:cSldViewPr>
      <p:cViewPr varScale="1">
        <p:scale>
          <a:sx n="75" d="100"/>
          <a:sy n="75" d="100"/>
        </p:scale>
        <p:origin x="-1522" y="-82"/>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6491"/>
          </a:xfrm>
          <a:prstGeom prst="rect">
            <a:avLst/>
          </a:prstGeom>
        </p:spPr>
        <p:txBody>
          <a:bodyPr vert="horz" lIns="90754" tIns="45377" rIns="90754" bIns="45377" rtlCol="0"/>
          <a:lstStyle>
            <a:lvl1pPr algn="l">
              <a:defRPr sz="1200"/>
            </a:lvl1pPr>
          </a:lstStyle>
          <a:p>
            <a:endParaRPr lang="en-US" dirty="0"/>
          </a:p>
        </p:txBody>
      </p:sp>
      <p:sp>
        <p:nvSpPr>
          <p:cNvPr id="3" name="Date Placeholder 2"/>
          <p:cNvSpPr>
            <a:spLocks noGrp="1"/>
          </p:cNvSpPr>
          <p:nvPr>
            <p:ph type="dt" idx="1"/>
          </p:nvPr>
        </p:nvSpPr>
        <p:spPr>
          <a:xfrm>
            <a:off x="3778506" y="0"/>
            <a:ext cx="2890626" cy="496491"/>
          </a:xfrm>
          <a:prstGeom prst="rect">
            <a:avLst/>
          </a:prstGeom>
        </p:spPr>
        <p:txBody>
          <a:bodyPr vert="horz" lIns="90754" tIns="45377" rIns="90754" bIns="45377" rtlCol="0"/>
          <a:lstStyle>
            <a:lvl1pPr algn="r">
              <a:defRPr sz="1200"/>
            </a:lvl1pPr>
          </a:lstStyle>
          <a:p>
            <a:fld id="{4997D33A-B6F2-4505-B2E2-A0075A4E690A}" type="datetimeFigureOut">
              <a:rPr lang="en-US" smtClean="0"/>
              <a:pPr/>
              <a:t>07/08/2018</a:t>
            </a:fld>
            <a:endParaRPr lang="en-US" dirty="0"/>
          </a:p>
        </p:txBody>
      </p:sp>
      <p:sp>
        <p:nvSpPr>
          <p:cNvPr id="4" name="Slide Image Placeholder 3"/>
          <p:cNvSpPr>
            <a:spLocks noGrp="1" noRot="1" noChangeAspect="1"/>
          </p:cNvSpPr>
          <p:nvPr>
            <p:ph type="sldImg" idx="2"/>
          </p:nvPr>
        </p:nvSpPr>
        <p:spPr>
          <a:xfrm>
            <a:off x="852488" y="744538"/>
            <a:ext cx="4965700" cy="3724275"/>
          </a:xfrm>
          <a:prstGeom prst="rect">
            <a:avLst/>
          </a:prstGeom>
          <a:noFill/>
          <a:ln w="12700">
            <a:solidFill>
              <a:prstClr val="black"/>
            </a:solidFill>
          </a:ln>
        </p:spPr>
        <p:txBody>
          <a:bodyPr vert="horz" lIns="90754" tIns="45377" rIns="90754" bIns="45377" rtlCol="0" anchor="ctr"/>
          <a:lstStyle/>
          <a:p>
            <a:endParaRPr lang="en-US" dirty="0"/>
          </a:p>
        </p:txBody>
      </p:sp>
      <p:sp>
        <p:nvSpPr>
          <p:cNvPr id="5" name="Notes Placeholder 4"/>
          <p:cNvSpPr>
            <a:spLocks noGrp="1"/>
          </p:cNvSpPr>
          <p:nvPr>
            <p:ph type="body" sz="quarter" idx="3"/>
          </p:nvPr>
        </p:nvSpPr>
        <p:spPr>
          <a:xfrm>
            <a:off x="667068" y="4716661"/>
            <a:ext cx="5336540" cy="4468416"/>
          </a:xfrm>
          <a:prstGeom prst="rect">
            <a:avLst/>
          </a:prstGeom>
        </p:spPr>
        <p:txBody>
          <a:bodyPr vert="horz" lIns="90754" tIns="45377" rIns="90754" bIns="4537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1598"/>
            <a:ext cx="2890626" cy="496491"/>
          </a:xfrm>
          <a:prstGeom prst="rect">
            <a:avLst/>
          </a:prstGeom>
        </p:spPr>
        <p:txBody>
          <a:bodyPr vert="horz" lIns="90754" tIns="45377" rIns="90754" bIns="4537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778506" y="9431598"/>
            <a:ext cx="2890626" cy="496491"/>
          </a:xfrm>
          <a:prstGeom prst="rect">
            <a:avLst/>
          </a:prstGeom>
        </p:spPr>
        <p:txBody>
          <a:bodyPr vert="horz" lIns="90754" tIns="45377" rIns="90754" bIns="45377" rtlCol="0" anchor="b"/>
          <a:lstStyle>
            <a:lvl1pPr algn="r">
              <a:defRPr sz="1200"/>
            </a:lvl1pPr>
          </a:lstStyle>
          <a:p>
            <a:fld id="{6FE96B86-C9C6-4410-88A8-FB28EB7C318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200" b="1" u="none" kern="1200" dirty="0" smtClean="0">
                <a:solidFill>
                  <a:srgbClr val="DD1D21"/>
                </a:solidFill>
                <a:effectLst/>
              </a:rPr>
              <a:t>Facilitator notes:</a:t>
            </a:r>
            <a:endParaRPr lang="en-GB" dirty="0" smtClean="0">
              <a:latin typeface="Futura"/>
            </a:endParaRPr>
          </a:p>
          <a:p>
            <a:pPr marL="171450" indent="-171450" eaLnBrk="1" hangingPunct="1">
              <a:spcBef>
                <a:spcPct val="0"/>
              </a:spcBef>
              <a:buFont typeface="Arial" charset="0"/>
              <a:buChar char="•"/>
            </a:pPr>
            <a:r>
              <a:rPr lang="en-GB" baseline="0" dirty="0" smtClean="0">
                <a:latin typeface="Futura"/>
              </a:rPr>
              <a:t>Download the Process Safety Day 2017 videos from the link in first slide beforehand and keep them as a back up. This is just in case if  PDO tube has some network issues</a:t>
            </a:r>
          </a:p>
          <a:p>
            <a:pPr marL="171450" marR="0" indent="-171450" algn="l" defTabSz="914400" rtl="0" eaLnBrk="1" fontAlgn="auto" latinLnBrk="0" hangingPunct="1">
              <a:lnSpc>
                <a:spcPct val="100000"/>
              </a:lnSpc>
              <a:spcBef>
                <a:spcPct val="0"/>
              </a:spcBef>
              <a:spcAft>
                <a:spcPts val="0"/>
              </a:spcAft>
              <a:buClrTx/>
              <a:buSzTx/>
              <a:buFont typeface="Arial" charset="0"/>
              <a:buChar char="•"/>
              <a:tabLst/>
              <a:defRPr/>
            </a:pPr>
            <a:r>
              <a:rPr lang="en-GB" b="1" dirty="0" smtClean="0">
                <a:latin typeface="Futura"/>
              </a:rPr>
              <a:t>Note: </a:t>
            </a:r>
            <a:r>
              <a:rPr lang="en-US" sz="1200" b="0" dirty="0" smtClean="0">
                <a:solidFill>
                  <a:schemeClr val="bg1"/>
                </a:solidFill>
              </a:rPr>
              <a:t>Make sure there are max. 30 participants &amp; you have at least 90 min available for this activity!</a:t>
            </a:r>
          </a:p>
          <a:p>
            <a:endParaRPr lang="en-US" dirty="0"/>
          </a:p>
        </p:txBody>
      </p:sp>
      <p:sp>
        <p:nvSpPr>
          <p:cNvPr id="4" name="Slide Number Placeholder 3"/>
          <p:cNvSpPr>
            <a:spLocks noGrp="1"/>
          </p:cNvSpPr>
          <p:nvPr>
            <p:ph type="sldNum" sz="quarter" idx="10"/>
          </p:nvPr>
        </p:nvSpPr>
        <p:spPr/>
        <p:txBody>
          <a:bodyPr/>
          <a:lstStyle/>
          <a:p>
            <a:fld id="{6FE96B86-C9C6-4410-88A8-FB28EB7C3181}"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Facilitator notes: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Remember to start your session with focus on safety and wellbeing of those in the room.</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Agree some ground rules for the conversation at the start of the meeting and ensure at least one of them refers to how people will be treated e.g. with respect, everyone allowed their say, </a:t>
            </a:r>
            <a:r>
              <a:rPr lang="en-US" sz="1200" dirty="0" smtClean="0"/>
              <a:t>Keep an open mind, all contributions are valid etc.</a:t>
            </a:r>
            <a:r>
              <a:rPr lang="en-US" sz="1200" kern="1200" baseline="0" dirty="0" smtClean="0">
                <a:solidFill>
                  <a:schemeClr val="tx1"/>
                </a:solidFill>
                <a:latin typeface="+mn-lt"/>
                <a:ea typeface="+mn-ea"/>
                <a:cs typeface="+mn-cs"/>
              </a:rPr>
              <a:t> </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6FE96B86-C9C6-4410-88A8-FB28EB7C3181}"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was the</a:t>
            </a:r>
            <a:r>
              <a:rPr lang="en-US" dirty="0" smtClean="0">
                <a:solidFill>
                  <a:srgbClr val="FF0000"/>
                </a:solidFill>
              </a:rPr>
              <a:t> </a:t>
            </a:r>
            <a:r>
              <a:rPr lang="en-US" dirty="0" smtClean="0"/>
              <a:t>common factor amongst all these incidents -  Human Failure</a:t>
            </a:r>
            <a:r>
              <a:rPr lang="en-US" strike="sngStrike" dirty="0" smtClean="0"/>
              <a:t> </a:t>
            </a:r>
            <a:r>
              <a:rPr lang="en-US" dirty="0" smtClean="0"/>
              <a:t>80% of the incidents in the world are caused by human failure</a:t>
            </a:r>
            <a:r>
              <a:rPr lang="en-US" dirty="0" smtClean="0">
                <a:solidFill>
                  <a:srgbClr val="FF0000"/>
                </a:solidFill>
              </a:rPr>
              <a:t> </a:t>
            </a:r>
            <a:r>
              <a:rPr lang="en-US" dirty="0" smtClean="0"/>
              <a:t>and PDO is no exception</a:t>
            </a:r>
          </a:p>
          <a:p>
            <a:endParaRPr lang="en-US" dirty="0"/>
          </a:p>
        </p:txBody>
      </p:sp>
      <p:sp>
        <p:nvSpPr>
          <p:cNvPr id="4" name="Slide Number Placeholder 3"/>
          <p:cNvSpPr>
            <a:spLocks noGrp="1"/>
          </p:cNvSpPr>
          <p:nvPr>
            <p:ph type="sldNum" sz="quarter" idx="10"/>
          </p:nvPr>
        </p:nvSpPr>
        <p:spPr/>
        <p:txBody>
          <a:bodyPr/>
          <a:lstStyle/>
          <a:p>
            <a:fld id="{6FE96B86-C9C6-4410-88A8-FB28EB7C3181}"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There is no tangible reward  from  an accident that has been avoided and hence to work safely.</a:t>
            </a:r>
          </a:p>
          <a:p>
            <a:r>
              <a:rPr lang="en-US" sz="1200" dirty="0" smtClean="0"/>
              <a:t>Year on Year we have made progress in ways to prevent incidents as can be seen from above themes.</a:t>
            </a:r>
          </a:p>
          <a:p>
            <a:r>
              <a:rPr lang="en-US" sz="1200" dirty="0" smtClean="0"/>
              <a:t>In previous years</a:t>
            </a:r>
            <a:r>
              <a:rPr lang="en-US" sz="1200" baseline="0" dirty="0" smtClean="0"/>
              <a:t> 2014 was about explaining roles individuals play</a:t>
            </a:r>
          </a:p>
          <a:p>
            <a:r>
              <a:rPr lang="en-US" sz="1200" baseline="0" dirty="0" smtClean="0"/>
              <a:t>2015 and 2016 were about fixing and managing the hardware barriers </a:t>
            </a:r>
          </a:p>
          <a:p>
            <a:r>
              <a:rPr lang="en-US" sz="1200" baseline="0" dirty="0" smtClean="0"/>
              <a:t>2017 and this year is about improving human </a:t>
            </a:r>
            <a:r>
              <a:rPr lang="en-US" sz="1200" baseline="0" dirty="0" err="1" smtClean="0"/>
              <a:t>behaviours</a:t>
            </a:r>
            <a:endParaRPr lang="en-US" sz="1200" dirty="0" smtClean="0"/>
          </a:p>
          <a:p>
            <a:r>
              <a:rPr lang="en-US" sz="1200" dirty="0" smtClean="0">
                <a:solidFill>
                  <a:srgbClr val="FF0000"/>
                </a:solidFill>
              </a:rPr>
              <a:t>To achieve </a:t>
            </a:r>
            <a:r>
              <a:rPr lang="en-US" sz="1200" dirty="0" smtClean="0"/>
              <a:t>goal zero we need to reduce the potential for accidents </a:t>
            </a:r>
            <a:r>
              <a:rPr lang="en-US" sz="1200" dirty="0" smtClean="0">
                <a:solidFill>
                  <a:srgbClr val="FF0000"/>
                </a:solidFill>
              </a:rPr>
              <a:t>more</a:t>
            </a:r>
            <a:r>
              <a:rPr lang="en-US" sz="1200" dirty="0" smtClean="0"/>
              <a:t>, especially to eliminate  the largest contributor: of all  human failures .</a:t>
            </a:r>
          </a:p>
          <a:p>
            <a:endParaRPr lang="en-US" dirty="0"/>
          </a:p>
        </p:txBody>
      </p:sp>
      <p:sp>
        <p:nvSpPr>
          <p:cNvPr id="4" name="Slide Number Placeholder 3"/>
          <p:cNvSpPr>
            <a:spLocks noGrp="1"/>
          </p:cNvSpPr>
          <p:nvPr>
            <p:ph type="sldNum" sz="quarter" idx="10"/>
          </p:nvPr>
        </p:nvSpPr>
        <p:spPr/>
        <p:txBody>
          <a:bodyPr/>
          <a:lstStyle/>
          <a:p>
            <a:fld id="{6FE96B86-C9C6-4410-88A8-FB28EB7C3181}"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Facilitator notes: </a:t>
            </a:r>
            <a:endParaRPr lang="en-US" dirty="0" smtClean="0"/>
          </a:p>
          <a:p>
            <a:r>
              <a:rPr lang="en-US" dirty="0" smtClean="0"/>
              <a:t>Ask</a:t>
            </a:r>
            <a:r>
              <a:rPr lang="en-US" baseline="0" dirty="0" smtClean="0"/>
              <a:t> the group if they have fully understood the message. </a:t>
            </a:r>
            <a:r>
              <a:rPr lang="en-US" dirty="0" smtClean="0"/>
              <a:t>You might</a:t>
            </a:r>
            <a:r>
              <a:rPr lang="en-US" baseline="0" dirty="0" smtClean="0"/>
              <a:t> ask the group if they wish to watch the video again.  </a:t>
            </a:r>
          </a:p>
          <a:p>
            <a:r>
              <a:rPr lang="en-US" baseline="0" dirty="0" smtClean="0"/>
              <a:t>Please reinforce that this issue is close to the heart of the top management of the company and they wanted to be personally involved and share their thoughts with everyone. </a:t>
            </a:r>
          </a:p>
          <a:p>
            <a:r>
              <a:rPr lang="en-US" baseline="0" dirty="0" smtClean="0"/>
              <a:t>Although they might appear to be far away from what happens in your team day to day, this video demonstrates that they believe in the safety of everyone in the organization.</a:t>
            </a:r>
          </a:p>
          <a:p>
            <a:endParaRPr lang="en-US" dirty="0"/>
          </a:p>
        </p:txBody>
      </p:sp>
      <p:sp>
        <p:nvSpPr>
          <p:cNvPr id="4" name="Slide Number Placeholder 3"/>
          <p:cNvSpPr>
            <a:spLocks noGrp="1"/>
          </p:cNvSpPr>
          <p:nvPr>
            <p:ph type="sldNum" sz="quarter" idx="10"/>
          </p:nvPr>
        </p:nvSpPr>
        <p:spPr/>
        <p:txBody>
          <a:bodyPr/>
          <a:lstStyle/>
          <a:p>
            <a:fld id="{6FE96B86-C9C6-4410-88A8-FB28EB7C3181}"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Facilitator notes: </a:t>
            </a:r>
            <a:endParaRPr lang="en-US" baseline="0" dirty="0" smtClean="0"/>
          </a:p>
          <a:p>
            <a:r>
              <a:rPr lang="en-US" dirty="0" smtClean="0"/>
              <a:t>Remember</a:t>
            </a:r>
            <a:r>
              <a:rPr lang="en-US" baseline="0" dirty="0" smtClean="0"/>
              <a:t> to keep an eye on time so you can guide the conversation to adequately cover both the themes.</a:t>
            </a:r>
          </a:p>
          <a:p>
            <a:r>
              <a:rPr lang="en-US" dirty="0" smtClean="0"/>
              <a:t>To</a:t>
            </a:r>
            <a:r>
              <a:rPr lang="en-US" baseline="0" dirty="0" smtClean="0"/>
              <a:t> save time here you could just ask any two teams to report back. This would depend on how the engagement is progressing. </a:t>
            </a:r>
          </a:p>
          <a:p>
            <a:r>
              <a:rPr lang="en-US" sz="1200" kern="1200" baseline="0" dirty="0" smtClean="0">
                <a:solidFill>
                  <a:schemeClr val="tx1"/>
                </a:solidFill>
                <a:latin typeface="+mn-lt"/>
                <a:ea typeface="+mn-ea"/>
                <a:cs typeface="+mn-cs"/>
              </a:rPr>
              <a:t>This could also be an opportunity to ask a few people to specifically bring along some examples with them to share in the conversation. Talk to them beforehand about the themes so they understand what</a:t>
            </a:r>
          </a:p>
          <a:p>
            <a:r>
              <a:rPr lang="en-US" sz="1200" kern="1200" baseline="0" dirty="0" smtClean="0">
                <a:solidFill>
                  <a:schemeClr val="tx1"/>
                </a:solidFill>
                <a:latin typeface="+mn-lt"/>
                <a:ea typeface="+mn-ea"/>
                <a:cs typeface="+mn-cs"/>
              </a:rPr>
              <a:t>you are looking for. Once one person has spoken, it is usually enough to make others feel more relaxed and prepared to speak as well.</a:t>
            </a:r>
            <a:endParaRPr lang="en-US" dirty="0" smtClean="0"/>
          </a:p>
        </p:txBody>
      </p:sp>
      <p:sp>
        <p:nvSpPr>
          <p:cNvPr id="4" name="Slide Number Placeholder 3"/>
          <p:cNvSpPr>
            <a:spLocks noGrp="1"/>
          </p:cNvSpPr>
          <p:nvPr>
            <p:ph type="sldNum" sz="quarter" idx="10"/>
          </p:nvPr>
        </p:nvSpPr>
        <p:spPr/>
        <p:txBody>
          <a:bodyPr/>
          <a:lstStyle/>
          <a:p>
            <a:fld id="{6FE96B86-C9C6-4410-88A8-FB28EB7C3181}"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Facilitator notes: </a:t>
            </a:r>
            <a:endParaRPr lang="en-US" dirty="0" smtClean="0"/>
          </a:p>
          <a:p>
            <a:r>
              <a:rPr lang="en-US" dirty="0" smtClean="0"/>
              <a:t>Ask</a:t>
            </a:r>
            <a:r>
              <a:rPr lang="en-US" baseline="0" dirty="0" smtClean="0"/>
              <a:t> the group if they have fully understood the message. </a:t>
            </a:r>
            <a:r>
              <a:rPr lang="en-US" dirty="0" smtClean="0"/>
              <a:t>You might</a:t>
            </a:r>
            <a:r>
              <a:rPr lang="en-US" baseline="0" dirty="0" smtClean="0"/>
              <a:t> ask the group if they wish to watch the video again.  </a:t>
            </a:r>
          </a:p>
          <a:p>
            <a:r>
              <a:rPr lang="en-US" baseline="0" dirty="0" smtClean="0"/>
              <a:t>Please reinforce that this issue is close to the heart of the top management of the company and they wanted to be personally involved and share their thoughts with everyone</a:t>
            </a:r>
          </a:p>
          <a:p>
            <a:endParaRPr lang="en-US" dirty="0"/>
          </a:p>
        </p:txBody>
      </p:sp>
      <p:sp>
        <p:nvSpPr>
          <p:cNvPr id="4" name="Slide Number Placeholder 3"/>
          <p:cNvSpPr>
            <a:spLocks noGrp="1"/>
          </p:cNvSpPr>
          <p:nvPr>
            <p:ph type="sldNum" sz="quarter" idx="10"/>
          </p:nvPr>
        </p:nvSpPr>
        <p:spPr/>
        <p:txBody>
          <a:bodyPr/>
          <a:lstStyle/>
          <a:p>
            <a:fld id="{6FE96B86-C9C6-4410-88A8-FB28EB7C3181}"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not because of the fear of punishment but because we all care for each other?</a:t>
            </a:r>
            <a:endParaRPr lang="en-US" dirty="0"/>
          </a:p>
        </p:txBody>
      </p:sp>
      <p:sp>
        <p:nvSpPr>
          <p:cNvPr id="4" name="Slide Number Placeholder 3"/>
          <p:cNvSpPr>
            <a:spLocks noGrp="1"/>
          </p:cNvSpPr>
          <p:nvPr>
            <p:ph type="sldNum" sz="quarter" idx="10"/>
          </p:nvPr>
        </p:nvSpPr>
        <p:spPr/>
        <p:txBody>
          <a:bodyPr/>
          <a:lstStyle/>
          <a:p>
            <a:fld id="{6FE96B86-C9C6-4410-88A8-FB28EB7C3181}" type="slidenum">
              <a:rPr lang="en-US" smtClean="0"/>
              <a:pPr/>
              <a:t>13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Facilitator notes: </a:t>
            </a:r>
            <a:endParaRPr lang="en-US" baseline="0" dirty="0" smtClean="0"/>
          </a:p>
          <a:p>
            <a:r>
              <a:rPr lang="en-US" dirty="0" smtClean="0"/>
              <a:t>Please ensure</a:t>
            </a:r>
            <a:r>
              <a:rPr lang="en-US" baseline="0" dirty="0" smtClean="0"/>
              <a:t> that action points have been captured. During conversation individuals will have identified things related to the two themes that they can do differently. These may be applicable to the team as a whole. Ensure that everyone is clear on what actions have been committed to.</a:t>
            </a:r>
          </a:p>
          <a:p>
            <a:r>
              <a:rPr lang="en-US" baseline="0" dirty="0" smtClean="0"/>
              <a:t>Make clear to everyone that a</a:t>
            </a:r>
            <a:r>
              <a:rPr lang="en-US" sz="1200" kern="1200" baseline="0" dirty="0" smtClean="0">
                <a:solidFill>
                  <a:schemeClr val="tx1"/>
                </a:solidFill>
                <a:latin typeface="+mn-lt"/>
                <a:ea typeface="+mn-ea"/>
                <a:cs typeface="+mn-cs"/>
              </a:rPr>
              <a:t>lthough Process Safety Day 2017 is one day, the intention is that this conversation will keep going. This is everyone’s responsibility, not just yours, so ask your team how they would like to keep this conversation going.</a:t>
            </a:r>
          </a:p>
          <a:p>
            <a:r>
              <a:rPr lang="en-US" sz="1200" kern="1200" baseline="0" dirty="0" smtClean="0">
                <a:solidFill>
                  <a:schemeClr val="tx1"/>
                </a:solidFill>
                <a:latin typeface="+mn-lt"/>
                <a:ea typeface="+mn-ea"/>
                <a:cs typeface="+mn-cs"/>
              </a:rPr>
              <a:t>Thank everyone for joining the conversation and for their contribution.</a:t>
            </a:r>
            <a:endParaRPr lang="en-US" dirty="0"/>
          </a:p>
        </p:txBody>
      </p:sp>
      <p:sp>
        <p:nvSpPr>
          <p:cNvPr id="4" name="Slide Number Placeholder 3"/>
          <p:cNvSpPr>
            <a:spLocks noGrp="1"/>
          </p:cNvSpPr>
          <p:nvPr>
            <p:ph type="sldNum" sz="quarter" idx="10"/>
          </p:nvPr>
        </p:nvSpPr>
        <p:spPr/>
        <p:txBody>
          <a:bodyPr/>
          <a:lstStyle/>
          <a:p>
            <a:fld id="{6FE96B86-C9C6-4410-88A8-FB28EB7C3181}" type="slidenum">
              <a:rPr lang="en-US" smtClean="0"/>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163B25-ED44-4E24-BBDF-D848EB8E4F0E}" type="datetimeFigureOut">
              <a:rPr lang="en-US" smtClean="0"/>
              <a:pPr/>
              <a:t>07/08/2018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xmlns="" val="1917424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163B25-ED44-4E24-BBDF-D848EB8E4F0E}" type="datetimeFigureOut">
              <a:rPr lang="en-US" smtClean="0"/>
              <a:pPr/>
              <a:t>07/08/2018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xmlns="" val="3758157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163B25-ED44-4E24-BBDF-D848EB8E4F0E}" type="datetimeFigureOut">
              <a:rPr lang="en-US" smtClean="0"/>
              <a:pPr/>
              <a:t>07/08/2018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xmlns="" val="91225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163B25-ED44-4E24-BBDF-D848EB8E4F0E}" type="datetimeFigureOut">
              <a:rPr lang="en-US" smtClean="0"/>
              <a:pPr/>
              <a:t>07/08/2018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xmlns="" val="1157952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163B25-ED44-4E24-BBDF-D848EB8E4F0E}" type="datetimeFigureOut">
              <a:rPr lang="en-US" smtClean="0"/>
              <a:pPr/>
              <a:t>07/08/2018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xmlns="" val="343149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163B25-ED44-4E24-BBDF-D848EB8E4F0E}" type="datetimeFigureOut">
              <a:rPr lang="en-US" smtClean="0"/>
              <a:pPr/>
              <a:t>07/08/2018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xmlns="" val="3375157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163B25-ED44-4E24-BBDF-D848EB8E4F0E}" type="datetimeFigureOut">
              <a:rPr lang="en-US" smtClean="0"/>
              <a:pPr/>
              <a:t>07/08/2018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xmlns="" val="2688418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163B25-ED44-4E24-BBDF-D848EB8E4F0E}" type="datetimeFigureOut">
              <a:rPr lang="en-US" smtClean="0"/>
              <a:pPr/>
              <a:t>07/08/2018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xmlns="" val="1890573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63B25-ED44-4E24-BBDF-D848EB8E4F0E}" type="datetimeFigureOut">
              <a:rPr lang="en-US" smtClean="0"/>
              <a:pPr/>
              <a:t>07/08/2018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xmlns="" val="3344302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163B25-ED44-4E24-BBDF-D848EB8E4F0E}" type="datetimeFigureOut">
              <a:rPr lang="en-US" smtClean="0"/>
              <a:pPr/>
              <a:t>07/08/2018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xmlns="" val="2469089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163B25-ED44-4E24-BBDF-D848EB8E4F0E}" type="datetimeFigureOut">
              <a:rPr lang="en-US" smtClean="0"/>
              <a:pPr/>
              <a:t>07/08/2018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xmlns="" val="3472647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63B25-ED44-4E24-BBDF-D848EB8E4F0E}" type="datetimeFigureOut">
              <a:rPr lang="en-US" smtClean="0"/>
              <a:pPr/>
              <a:t>07/08/2018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2EFDD4-50AF-4C63-981E-CFB9460AD4B6}" type="slidenum">
              <a:rPr lang="en-US" smtClean="0"/>
              <a:pPr/>
              <a:t>‹#›</a:t>
            </a:fld>
            <a:endParaRPr lang="en-US" dirty="0"/>
          </a:p>
        </p:txBody>
      </p:sp>
      <p:pic>
        <p:nvPicPr>
          <p:cNvPr id="2051" name="Picture 3" descr="C:\Ruchi\Ruchi\PDO\2012\Corporate Identity\PDO ppt 2.jpg"/>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0" y="0"/>
            <a:ext cx="9144000" cy="68640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66576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 cover.jpg"/>
          <p:cNvPicPr>
            <a:picLocks noChangeAspect="1"/>
          </p:cNvPicPr>
          <p:nvPr/>
        </p:nvPicPr>
        <p:blipFill>
          <a:blip r:embed="rId3" cstate="print"/>
          <a:stretch>
            <a:fillRect/>
          </a:stretch>
        </p:blipFill>
        <p:spPr>
          <a:xfrm>
            <a:off x="-5407" y="0"/>
            <a:ext cx="9149407" cy="6853950"/>
          </a:xfrm>
          <a:prstGeom prst="rect">
            <a:avLst/>
          </a:prstGeom>
        </p:spPr>
      </p:pic>
      <p:sp>
        <p:nvSpPr>
          <p:cNvPr id="4" name="Title 3"/>
          <p:cNvSpPr>
            <a:spLocks noGrp="1"/>
          </p:cNvSpPr>
          <p:nvPr>
            <p:ph type="ctrTitle"/>
          </p:nvPr>
        </p:nvSpPr>
        <p:spPr>
          <a:xfrm>
            <a:off x="685800" y="533400"/>
            <a:ext cx="7772400" cy="1143000"/>
          </a:xfrm>
        </p:spPr>
        <p:txBody>
          <a:bodyPr>
            <a:normAutofit/>
          </a:bodyPr>
          <a:lstStyle/>
          <a:p>
            <a:r>
              <a:rPr lang="ar-OM" b="1" dirty="0" smtClean="0">
                <a:solidFill>
                  <a:schemeClr val="bg1"/>
                </a:solidFill>
                <a:effectLst>
                  <a:outerShdw blurRad="38100" dist="38100" dir="2700000" algn="tl">
                    <a:srgbClr val="000000">
                      <a:alpha val="43137"/>
                    </a:srgbClr>
                  </a:outerShdw>
                </a:effectLst>
                <a:cs typeface="Times New Roman" pitchFamily="18" charset="0"/>
              </a:rPr>
              <a:t>يوم سلامة العمليات 2018 </a:t>
            </a:r>
            <a:r>
              <a:rPr lang="en-US" b="1" dirty="0" smtClean="0">
                <a:solidFill>
                  <a:schemeClr val="bg1"/>
                </a:solidFill>
                <a:effectLst>
                  <a:outerShdw blurRad="38100" dist="38100" dir="2700000" algn="tl">
                    <a:srgbClr val="000000">
                      <a:alpha val="43137"/>
                    </a:srgbClr>
                  </a:outerShdw>
                </a:effectLst>
                <a:cs typeface="Times New Roman" pitchFamily="18" charset="0"/>
              </a:rPr>
              <a:t> </a:t>
            </a:r>
            <a:endParaRPr lang="en-US" sz="3000" b="1" i="1" dirty="0">
              <a:solidFill>
                <a:schemeClr val="bg1"/>
              </a:solidFill>
              <a:effectLst>
                <a:outerShdw blurRad="38100" dist="38100" dir="2700000" algn="tl">
                  <a:srgbClr val="000000">
                    <a:alpha val="43137"/>
                  </a:srgbClr>
                </a:outerShdw>
              </a:effectLst>
              <a:cs typeface="Times New Roman" pitchFamily="18" charset="0"/>
            </a:endParaRPr>
          </a:p>
        </p:txBody>
      </p:sp>
      <p:sp>
        <p:nvSpPr>
          <p:cNvPr id="7" name="Title 1"/>
          <p:cNvSpPr txBox="1">
            <a:spLocks/>
          </p:cNvSpPr>
          <p:nvPr/>
        </p:nvSpPr>
        <p:spPr>
          <a:xfrm>
            <a:off x="0" y="2133600"/>
            <a:ext cx="9144000" cy="2438400"/>
          </a:xfrm>
          <a:prstGeom prst="rect">
            <a:avLst/>
          </a:prstGeom>
        </p:spPr>
        <p:txBody>
          <a:bodyPr vert="horz" lIns="91440" tIns="45720" rIns="91440" bIns="45720" rtlCol="0" anchor="ctr">
            <a:noAutofit/>
          </a:bodyPr>
          <a:lstStyle/>
          <a:p>
            <a:pPr lvl="0" algn="ctr">
              <a:spcBef>
                <a:spcPct val="0"/>
              </a:spcBef>
              <a:defRPr/>
            </a:pPr>
            <a:r>
              <a:rPr kumimoji="0" lang="ar-OM" sz="3600" b="0" i="0" u="none" kern="1200" cap="none" spc="0" normalizeH="0" baseline="0" noProof="0" dirty="0" smtClean="0">
                <a:ln>
                  <a:noFill/>
                </a:ln>
                <a:solidFill>
                  <a:schemeClr val="bg1"/>
                </a:solidFill>
                <a:effectLst/>
                <a:uLnTx/>
                <a:uFillTx/>
                <a:latin typeface="+mn-lt"/>
                <a:ea typeface="+mj-ea"/>
                <a:cs typeface="+mj-cs"/>
              </a:rPr>
              <a:t>نحن نلتزم لأننا</a:t>
            </a:r>
            <a:r>
              <a:rPr kumimoji="0" lang="ar-OM" sz="3600" b="0" i="0" u="none" kern="1200" cap="none" spc="0" normalizeH="0" noProof="0" dirty="0" smtClean="0">
                <a:ln>
                  <a:noFill/>
                </a:ln>
                <a:solidFill>
                  <a:schemeClr val="bg1"/>
                </a:solidFill>
                <a:effectLst/>
                <a:uLnTx/>
                <a:uFillTx/>
                <a:latin typeface="+mn-lt"/>
                <a:ea typeface="+mj-ea"/>
                <a:cs typeface="+mj-cs"/>
              </a:rPr>
              <a:t> نهتم </a:t>
            </a:r>
          </a:p>
          <a:p>
            <a:pPr lvl="0" algn="ctr">
              <a:spcBef>
                <a:spcPct val="0"/>
              </a:spcBef>
              <a:defRPr/>
            </a:pPr>
            <a:r>
              <a:rPr lang="ar-OM" sz="3600" dirty="0" smtClean="0">
                <a:solidFill>
                  <a:schemeClr val="bg1"/>
                </a:solidFill>
                <a:ea typeface="+mj-ea"/>
                <a:cs typeface="+mj-cs"/>
              </a:rPr>
              <a:t>المخالفات ليست خياراً</a:t>
            </a:r>
            <a:endParaRPr kumimoji="0" lang="ar-OM" sz="3600" b="0" i="0" u="none" kern="1200" cap="none" spc="0" normalizeH="0" noProof="0" dirty="0" smtClean="0">
              <a:ln>
                <a:noFill/>
              </a:ln>
              <a:solidFill>
                <a:schemeClr val="bg1"/>
              </a:solidFill>
              <a:effectLst/>
              <a:uLnTx/>
              <a:uFillTx/>
              <a:latin typeface="+mn-lt"/>
              <a:ea typeface="+mj-ea"/>
              <a:cs typeface="+mj-cs"/>
            </a:endParaRPr>
          </a:p>
          <a:p>
            <a:pPr lvl="0" algn="ctr">
              <a:spcBef>
                <a:spcPct val="0"/>
              </a:spcBef>
              <a:defRPr/>
            </a:pPr>
            <a:r>
              <a:rPr kumimoji="0" lang="ar-OM" sz="3600" b="0" i="0" u="none" kern="1200" cap="none" spc="0" normalizeH="0" noProof="0" dirty="0" smtClean="0">
                <a:ln>
                  <a:noFill/>
                </a:ln>
                <a:solidFill>
                  <a:schemeClr val="bg1"/>
                </a:solidFill>
                <a:effectLst/>
                <a:uLnTx/>
                <a:uFillTx/>
                <a:latin typeface="+mn-lt"/>
                <a:ea typeface="+mj-ea"/>
                <a:cs typeface="+mj-cs"/>
              </a:rPr>
              <a:t> </a:t>
            </a:r>
          </a:p>
          <a:p>
            <a:pPr lvl="0" algn="ctr">
              <a:spcBef>
                <a:spcPct val="0"/>
              </a:spcBef>
              <a:defRPr/>
            </a:pPr>
            <a:endParaRPr kumimoji="0" lang="en-US" sz="3200" b="0" i="0" u="none" kern="1200" cap="none" spc="0" normalizeH="0" baseline="0" noProof="0" dirty="0" smtClean="0">
              <a:ln>
                <a:noFill/>
              </a:ln>
              <a:solidFill>
                <a:schemeClr val="bg1"/>
              </a:solidFill>
              <a:effectLst/>
              <a:uLnTx/>
              <a:uFillTx/>
              <a:latin typeface="+mn-lt"/>
              <a:ea typeface="+mj-ea"/>
              <a:cs typeface="+mj-cs"/>
            </a:endParaRPr>
          </a:p>
        </p:txBody>
      </p:sp>
      <p:pic>
        <p:nvPicPr>
          <p:cNvPr id="1026" name="Picture 2" descr="cid:image001.png@01CBF453.2C7FB160"/>
          <p:cNvPicPr>
            <a:picLocks noChangeAspect="1" noChangeArrowheads="1"/>
          </p:cNvPicPr>
          <p:nvPr/>
        </p:nvPicPr>
        <p:blipFill>
          <a:blip r:embed="rId4" cstate="print"/>
          <a:srcRect/>
          <a:stretch>
            <a:fillRect/>
          </a:stretch>
        </p:blipFill>
        <p:spPr bwMode="auto">
          <a:xfrm>
            <a:off x="609600" y="6048375"/>
            <a:ext cx="1895475" cy="809625"/>
          </a:xfrm>
          <a:prstGeom prst="rect">
            <a:avLst/>
          </a:prstGeom>
          <a:noFill/>
          <a:ln w="9525">
            <a:noFill/>
            <a:miter lim="800000"/>
            <a:headEnd/>
            <a:tailEnd/>
          </a:ln>
        </p:spPr>
      </p:pic>
      <p:sp>
        <p:nvSpPr>
          <p:cNvPr id="9" name="Subtitle 8"/>
          <p:cNvSpPr>
            <a:spLocks noGrp="1"/>
          </p:cNvSpPr>
          <p:nvPr>
            <p:ph type="subTitle" idx="1"/>
          </p:nvPr>
        </p:nvSpPr>
        <p:spPr>
          <a:xfrm>
            <a:off x="0" y="4572000"/>
            <a:ext cx="9144000" cy="1066800"/>
          </a:xfrm>
        </p:spPr>
        <p:txBody>
          <a:bodyPr>
            <a:normAutofit/>
          </a:bodyPr>
          <a:lstStyle/>
          <a:p>
            <a:endParaRPr lang="en-US" sz="2800" b="1" dirty="0" smtClean="0">
              <a:solidFill>
                <a:schemeClr val="tx1"/>
              </a:solidFill>
              <a:effectLst>
                <a:outerShdw blurRad="38100" dist="38100" dir="2700000" algn="tl">
                  <a:srgbClr val="000000">
                    <a:alpha val="43137"/>
                  </a:srgbClr>
                </a:outerShdw>
              </a:effectLst>
              <a:cs typeface="Times New Roman" pitchFamily="18" charset="0"/>
            </a:endParaRPr>
          </a:p>
          <a:p>
            <a:pPr rtl="1"/>
            <a:r>
              <a:rPr lang="ar-OM" sz="2800" b="1" dirty="0" smtClean="0">
                <a:solidFill>
                  <a:schemeClr val="tx1"/>
                </a:solidFill>
                <a:effectLst>
                  <a:outerShdw blurRad="38100" dist="38100" dir="2700000" algn="tl">
                    <a:srgbClr val="000000">
                      <a:alpha val="43137"/>
                    </a:srgbClr>
                  </a:outerShdw>
                </a:effectLst>
                <a:cs typeface="Times New Roman" pitchFamily="18" charset="0"/>
              </a:rPr>
              <a:t>حلقة تعليمية توعوية ينفذها رؤساء الفرق والمشرفون</a:t>
            </a:r>
            <a:endParaRPr lang="ar-OM" sz="2800" dirty="0" smtClean="0">
              <a:solidFill>
                <a:schemeClr val="tx1"/>
              </a:solidFill>
            </a:endParaRPr>
          </a:p>
          <a:p>
            <a:endParaRPr lang="en-US" sz="2800" dirty="0" smtClean="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76200"/>
            <a:ext cx="8229600" cy="1143000"/>
          </a:xfrm>
        </p:spPr>
        <p:txBody>
          <a:bodyPr>
            <a:normAutofit fontScale="90000"/>
          </a:bodyPr>
          <a:lstStyle/>
          <a:p>
            <a:r>
              <a:rPr lang="en-US" dirty="0" smtClean="0"/>
              <a:t>Case Study For Wells Staff</a:t>
            </a:r>
            <a:r>
              <a:rPr lang="ar-OM" dirty="0" smtClean="0"/>
              <a:t/>
            </a:r>
            <a:br>
              <a:rPr lang="ar-OM" dirty="0" smtClean="0"/>
            </a:br>
            <a:r>
              <a:rPr lang="ar-OM" dirty="0" smtClean="0"/>
              <a:t>دراسة حالة لموظفي الآبار </a:t>
            </a:r>
            <a:endParaRPr lang="en-US" dirty="0"/>
          </a:p>
        </p:txBody>
      </p:sp>
      <p:sp>
        <p:nvSpPr>
          <p:cNvPr id="5" name="TextBox 4"/>
          <p:cNvSpPr txBox="1"/>
          <p:nvPr/>
        </p:nvSpPr>
        <p:spPr>
          <a:xfrm>
            <a:off x="685800" y="914400"/>
            <a:ext cx="4713342" cy="923330"/>
          </a:xfrm>
          <a:prstGeom prst="rect">
            <a:avLst/>
          </a:prstGeom>
          <a:noFill/>
        </p:spPr>
        <p:txBody>
          <a:bodyPr wrap="none" rtlCol="0">
            <a:spAutoFit/>
          </a:bodyPr>
          <a:lstStyle/>
          <a:p>
            <a:r>
              <a:rPr lang="en-US" dirty="0" smtClean="0"/>
              <a:t>Only one case study should be done per session</a:t>
            </a:r>
            <a:endParaRPr lang="ar-OM" dirty="0" smtClean="0"/>
          </a:p>
          <a:p>
            <a:r>
              <a:rPr lang="ar-OM" dirty="0" smtClean="0"/>
              <a:t>تُعرض دراسة لحالة واحدة فقط لكل حلقة</a:t>
            </a:r>
            <a:endParaRPr lang="en-US" dirty="0" smtClean="0"/>
          </a:p>
          <a:p>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413747" y="1493837"/>
            <a:ext cx="6892053" cy="490696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76200"/>
            <a:ext cx="9144000" cy="1143000"/>
          </a:xfrm>
        </p:spPr>
        <p:txBody>
          <a:bodyPr>
            <a:normAutofit fontScale="90000"/>
          </a:bodyPr>
          <a:lstStyle/>
          <a:p>
            <a:r>
              <a:rPr lang="en-US" dirty="0" smtClean="0"/>
              <a:t>Case Study For Surface Engineering Staff</a:t>
            </a:r>
            <a:r>
              <a:rPr lang="ar-OM" dirty="0" smtClean="0"/>
              <a:t/>
            </a:r>
            <a:br>
              <a:rPr lang="ar-OM" dirty="0" smtClean="0"/>
            </a:br>
            <a:r>
              <a:rPr lang="ar-OM" dirty="0" smtClean="0"/>
              <a:t>دراسة حالة لموظفي هندسة السطوح</a:t>
            </a:r>
            <a:endParaRPr lang="en-US" dirty="0"/>
          </a:p>
        </p:txBody>
      </p:sp>
      <p:sp>
        <p:nvSpPr>
          <p:cNvPr id="5" name="TextBox 4"/>
          <p:cNvSpPr txBox="1"/>
          <p:nvPr/>
        </p:nvSpPr>
        <p:spPr>
          <a:xfrm>
            <a:off x="685800" y="926068"/>
            <a:ext cx="4713342" cy="923330"/>
          </a:xfrm>
          <a:prstGeom prst="rect">
            <a:avLst/>
          </a:prstGeom>
          <a:noFill/>
        </p:spPr>
        <p:txBody>
          <a:bodyPr wrap="none" rtlCol="0">
            <a:spAutoFit/>
          </a:bodyPr>
          <a:lstStyle/>
          <a:p>
            <a:r>
              <a:rPr lang="en-US" dirty="0" smtClean="0"/>
              <a:t>Only one case study should be done per session</a:t>
            </a:r>
            <a:endParaRPr lang="ar-OM" dirty="0" smtClean="0"/>
          </a:p>
          <a:p>
            <a:r>
              <a:rPr lang="ar-OM" dirty="0" smtClean="0"/>
              <a:t>تُعرض دراسة لحالة واحدة فقط لكل حلقة</a:t>
            </a:r>
            <a:endParaRPr lang="en-US" dirty="0" smtClean="0"/>
          </a:p>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320800" y="1524000"/>
            <a:ext cx="6756400" cy="51181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914400"/>
          </a:xfrm>
        </p:spPr>
        <p:txBody>
          <a:bodyPr>
            <a:normAutofit/>
          </a:bodyPr>
          <a:lstStyle/>
          <a:p>
            <a:r>
              <a:rPr lang="ar-OM" dirty="0" smtClean="0"/>
              <a:t>دراسة حالة للموظفين غير الفنيين</a:t>
            </a:r>
            <a:endParaRPr lang="en-US" dirty="0"/>
          </a:p>
        </p:txBody>
      </p:sp>
      <p:sp>
        <p:nvSpPr>
          <p:cNvPr id="5" name="TextBox 4"/>
          <p:cNvSpPr txBox="1"/>
          <p:nvPr/>
        </p:nvSpPr>
        <p:spPr>
          <a:xfrm>
            <a:off x="685800" y="905470"/>
            <a:ext cx="3132589" cy="646331"/>
          </a:xfrm>
          <a:prstGeom prst="rect">
            <a:avLst/>
          </a:prstGeom>
          <a:noFill/>
        </p:spPr>
        <p:txBody>
          <a:bodyPr wrap="none" rtlCol="0">
            <a:spAutoFit/>
          </a:bodyPr>
          <a:lstStyle/>
          <a:p>
            <a:r>
              <a:rPr lang="ar-OM" dirty="0" smtClean="0"/>
              <a:t>تُعرض دراسة لحالة واحدة فقط لكل حلقة</a:t>
            </a:r>
            <a:endParaRPr lang="en-US" dirty="0" smtClean="0"/>
          </a:p>
          <a:p>
            <a:endParaRPr lang="ar-OM" dirty="0" smtClean="0"/>
          </a:p>
        </p:txBody>
      </p:sp>
      <p:pic>
        <p:nvPicPr>
          <p:cNvPr id="4098" name="Picture 2"/>
          <p:cNvPicPr>
            <a:picLocks noGrp="1" noChangeAspect="1" noChangeArrowheads="1"/>
          </p:cNvPicPr>
          <p:nvPr>
            <p:ph idx="1"/>
          </p:nvPr>
        </p:nvPicPr>
        <p:blipFill>
          <a:blip r:embed="rId2" cstate="print"/>
          <a:srcRect/>
          <a:stretch>
            <a:fillRect/>
          </a:stretch>
        </p:blipFill>
        <p:spPr bwMode="auto">
          <a:xfrm>
            <a:off x="1495016" y="1524020"/>
            <a:ext cx="6734584" cy="495298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ar-OM" dirty="0" smtClean="0"/>
              <a:t>استراحة نقاشية 2- مناقشة جماعية</a:t>
            </a:r>
            <a:endParaRPr lang="en-US" dirty="0"/>
          </a:p>
        </p:txBody>
      </p:sp>
      <p:sp>
        <p:nvSpPr>
          <p:cNvPr id="3" name="Content Placeholder 2"/>
          <p:cNvSpPr>
            <a:spLocks noGrp="1"/>
          </p:cNvSpPr>
          <p:nvPr>
            <p:ph idx="1"/>
          </p:nvPr>
        </p:nvSpPr>
        <p:spPr>
          <a:xfrm>
            <a:off x="152400" y="1600200"/>
            <a:ext cx="8991600" cy="4525963"/>
          </a:xfrm>
        </p:spPr>
        <p:txBody>
          <a:bodyPr>
            <a:noAutofit/>
          </a:bodyPr>
          <a:lstStyle/>
          <a:p>
            <a:pPr algn="r" rtl="1"/>
            <a:r>
              <a:rPr lang="ar-OM" sz="2400" dirty="0" smtClean="0"/>
              <a:t>ما نوع المخالفة أو الخطأ البشري الذي تلاحظه في هذه الحالة؟ </a:t>
            </a:r>
            <a:endParaRPr lang="en-US" sz="2400" dirty="0" smtClean="0"/>
          </a:p>
          <a:p>
            <a:pPr algn="r" rtl="1"/>
            <a:r>
              <a:rPr lang="ar-OM" sz="2400" dirty="0" smtClean="0"/>
              <a:t>ما الذي كنت ستفعله بشكل مختلف في ظل هذه الظروف؟</a:t>
            </a:r>
            <a:endParaRPr lang="en-US" sz="2400" dirty="0" smtClean="0"/>
          </a:p>
          <a:p>
            <a:pPr algn="r" rtl="1"/>
            <a:r>
              <a:rPr lang="ar-OM" sz="2400" dirty="0" smtClean="0"/>
              <a:t>هل كان الالتزام سيحول دون وقوع هذه الحادثة؟ اذا كان الجواب نعم، لماذا؟</a:t>
            </a:r>
            <a:endParaRPr lang="en-US" sz="2400" dirty="0" smtClean="0"/>
          </a:p>
          <a:p>
            <a:pPr algn="r" rtl="1"/>
            <a:r>
              <a:rPr lang="ar-OM" sz="2400" dirty="0" smtClean="0"/>
              <a:t>لماذا ينبغي علينا دائماً التقييد بالقواعد والإجراءات المعمول بها؟  </a:t>
            </a:r>
            <a:endParaRPr lang="en-US" sz="2400" dirty="0" smtClean="0"/>
          </a:p>
          <a:p>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334962"/>
          </a:xfrm>
        </p:spPr>
        <p:txBody>
          <a:bodyPr>
            <a:noAutofit/>
          </a:bodyPr>
          <a:lstStyle/>
          <a:p>
            <a:r>
              <a:rPr lang="ar-OM" sz="3200" dirty="0" smtClean="0">
                <a:solidFill>
                  <a:schemeClr val="bg1"/>
                </a:solidFill>
              </a:rPr>
              <a:t>الالتزام الشخصي وإجراءات الاضافية </a:t>
            </a:r>
            <a:endParaRPr lang="en-US" sz="3200" dirty="0">
              <a:solidFill>
                <a:schemeClr val="bg1"/>
              </a:solidFill>
            </a:endParaRPr>
          </a:p>
        </p:txBody>
      </p:sp>
      <p:sp>
        <p:nvSpPr>
          <p:cNvPr id="3" name="Content Placeholder 2"/>
          <p:cNvSpPr>
            <a:spLocks noGrp="1"/>
          </p:cNvSpPr>
          <p:nvPr>
            <p:ph idx="1"/>
          </p:nvPr>
        </p:nvSpPr>
        <p:spPr>
          <a:xfrm>
            <a:off x="381000" y="990601"/>
            <a:ext cx="8229600" cy="1219200"/>
          </a:xfrm>
        </p:spPr>
        <p:txBody>
          <a:bodyPr>
            <a:noAutofit/>
          </a:bodyPr>
          <a:lstStyle/>
          <a:p>
            <a:pPr algn="r" rtl="1"/>
            <a:r>
              <a:rPr lang="ar-OM" sz="2400" dirty="0" smtClean="0"/>
              <a:t>وثق التزام فريقك إلكترونياً (</a:t>
            </a:r>
            <a:r>
              <a:rPr lang="ar-OM" sz="2400" dirty="0" smtClean="0">
                <a:solidFill>
                  <a:srgbClr val="FF0000"/>
                </a:solidFill>
              </a:rPr>
              <a:t>انقر هنا</a:t>
            </a:r>
            <a:r>
              <a:rPr lang="ar-OM" sz="2400" dirty="0" smtClean="0"/>
              <a:t>)</a:t>
            </a:r>
          </a:p>
          <a:p>
            <a:pPr algn="r" rtl="1"/>
            <a:r>
              <a:rPr lang="ar-OM" sz="2400" dirty="0" smtClean="0"/>
              <a:t>وثق حضورك لهذه الحلقة (</a:t>
            </a:r>
            <a:r>
              <a:rPr lang="ar-OM" sz="2400" dirty="0" smtClean="0">
                <a:solidFill>
                  <a:srgbClr val="FF0000"/>
                </a:solidFill>
              </a:rPr>
              <a:t>انقر هنا</a:t>
            </a:r>
            <a:r>
              <a:rPr lang="ar-OM" sz="2400" dirty="0" smtClean="0"/>
              <a:t>)</a:t>
            </a:r>
            <a:endParaRPr lang="en-US" sz="2400" dirty="0" smtClean="0"/>
          </a:p>
          <a:p>
            <a:pPr algn="r" rtl="1"/>
            <a:r>
              <a:rPr lang="ar-OM" sz="2400" dirty="0" smtClean="0"/>
              <a:t>يرجى رفع صور مشاركة فريقك في تنفيذ هذه الفعالية في الموقع الإلكتروني ليوم سلامة العمليات (</a:t>
            </a:r>
            <a:r>
              <a:rPr lang="ar-OM" sz="2400" dirty="0" smtClean="0">
                <a:solidFill>
                  <a:srgbClr val="FF0000"/>
                </a:solidFill>
              </a:rPr>
              <a:t>انقر هنا</a:t>
            </a:r>
            <a:r>
              <a:rPr lang="ar-OM" sz="2400" dirty="0" smtClean="0"/>
              <a:t>)</a:t>
            </a:r>
            <a:endParaRPr lang="en-US" sz="2400" dirty="0" smtClean="0"/>
          </a:p>
          <a:p>
            <a:pPr algn="r" rtl="1"/>
            <a:r>
              <a:rPr lang="ar-OM" sz="2400" dirty="0" smtClean="0"/>
              <a:t>شارك في مسابقة يوم سلامة العمليات (</a:t>
            </a:r>
            <a:r>
              <a:rPr lang="ar-OM" sz="2400" dirty="0" smtClean="0">
                <a:solidFill>
                  <a:srgbClr val="FF0000"/>
                </a:solidFill>
              </a:rPr>
              <a:t>انقر هنا</a:t>
            </a:r>
            <a:r>
              <a:rPr lang="ar-OM" sz="2400" dirty="0" smtClean="0"/>
              <a:t>) ولا تفوّت فرصة الفوز بجوائز قيّمة!</a:t>
            </a:r>
            <a:endParaRPr lang="en-US" sz="2400" dirty="0" smtClean="0"/>
          </a:p>
          <a:p>
            <a:pPr algn="ctr">
              <a:buNone/>
            </a:pPr>
            <a:r>
              <a:rPr lang="ar-OM" dirty="0" smtClean="0"/>
              <a:t> شكراً</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304800" y="76200"/>
            <a:ext cx="9601200" cy="584775"/>
          </a:xfrm>
          <a:prstGeom prst="rect">
            <a:avLst/>
          </a:prstGeom>
          <a:noFill/>
        </p:spPr>
        <p:txBody>
          <a:bodyPr wrap="square" rtlCol="0">
            <a:spAutoFit/>
          </a:bodyPr>
          <a:lstStyle/>
          <a:p>
            <a:pPr algn="ctr"/>
            <a:r>
              <a:rPr lang="ar-OM" sz="3200" dirty="0" smtClean="0">
                <a:solidFill>
                  <a:schemeClr val="bg1"/>
                </a:solidFill>
              </a:rPr>
              <a:t>البرنامج</a:t>
            </a:r>
            <a:endParaRPr lang="en-GB" sz="3000" dirty="0">
              <a:solidFill>
                <a:schemeClr val="bg1"/>
              </a:solidFill>
            </a:endParaRPr>
          </a:p>
        </p:txBody>
      </p:sp>
      <p:cxnSp>
        <p:nvCxnSpPr>
          <p:cNvPr id="7" name="Straight Connector 6"/>
          <p:cNvCxnSpPr/>
          <p:nvPr/>
        </p:nvCxnSpPr>
        <p:spPr>
          <a:xfrm>
            <a:off x="6477000" y="3200400"/>
            <a:ext cx="1828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57200" y="3810000"/>
            <a:ext cx="7315200" cy="2862322"/>
          </a:xfrm>
          <a:prstGeom prst="rect">
            <a:avLst/>
          </a:prstGeom>
        </p:spPr>
        <p:txBody>
          <a:bodyPr wrap="square">
            <a:spAutoFit/>
          </a:bodyPr>
          <a:lstStyle/>
          <a:p>
            <a:pPr marL="514350" indent="-514350" algn="r" rtl="1">
              <a:buAutoNum type="arabicPeriod"/>
            </a:pPr>
            <a:r>
              <a:rPr lang="ar-OM" dirty="0" smtClean="0"/>
              <a:t>مقدمة </a:t>
            </a:r>
            <a:r>
              <a:rPr lang="ar-OM" dirty="0" err="1" smtClean="0"/>
              <a:t>ترحيبية</a:t>
            </a:r>
            <a:r>
              <a:rPr lang="ar-OM" dirty="0" smtClean="0"/>
              <a:t> - تنويهات السلامة                           5 دقائق </a:t>
            </a:r>
          </a:p>
          <a:p>
            <a:pPr marL="514350" indent="-514350" algn="r" rtl="1">
              <a:buAutoNum type="arabicPeriod"/>
            </a:pPr>
            <a:r>
              <a:rPr lang="ar-OM" dirty="0" smtClean="0"/>
              <a:t>عرض مرئي تقديمي (رسالة المدير الفني)                       5 دقائق</a:t>
            </a:r>
          </a:p>
          <a:p>
            <a:pPr marL="514350" indent="-514350" algn="r" rtl="1">
              <a:buAutoNum type="arabicPeriod"/>
            </a:pPr>
            <a:r>
              <a:rPr lang="ar-OM" dirty="0" smtClean="0"/>
              <a:t>نقاش عام حول سلامة العمليات                                 10 دقائق</a:t>
            </a:r>
          </a:p>
          <a:p>
            <a:pPr marL="514350" indent="-514350" algn="r" rtl="1">
              <a:buAutoNum type="arabicPeriod"/>
            </a:pPr>
            <a:r>
              <a:rPr lang="ar-OM" dirty="0" smtClean="0"/>
              <a:t>عرض مرئي – فهم الأخطاء والمخالفات الشخصية          10 دقائق</a:t>
            </a:r>
          </a:p>
          <a:p>
            <a:pPr marL="514350" indent="-514350" algn="r" rtl="1">
              <a:buAutoNum type="arabicPeriod"/>
            </a:pPr>
            <a:r>
              <a:rPr lang="ar-OM" dirty="0" smtClean="0"/>
              <a:t> استراحة للنقاش والتعقيب                                         20 دقيقة</a:t>
            </a:r>
          </a:p>
          <a:p>
            <a:pPr marL="514350" indent="-514350" algn="r" rtl="1">
              <a:buAutoNum type="arabicPeriod"/>
            </a:pPr>
            <a:r>
              <a:rPr lang="ar-OM" dirty="0" smtClean="0"/>
              <a:t>عرض مرئي- لماذا الالتزام مهم؟                                    10 دقائق</a:t>
            </a:r>
          </a:p>
          <a:p>
            <a:pPr marL="514350" indent="-514350" algn="r" rtl="1">
              <a:buAutoNum type="arabicPeriod"/>
            </a:pPr>
            <a:r>
              <a:rPr lang="ar-OM" dirty="0" smtClean="0"/>
              <a:t>استراحة للنقاش والتعقيب                                          25 دقيقة </a:t>
            </a:r>
          </a:p>
          <a:p>
            <a:pPr marL="514350" indent="-514350" algn="r" rtl="1">
              <a:buAutoNum type="arabicPeriod"/>
            </a:pPr>
            <a:r>
              <a:rPr lang="ar-OM" dirty="0" smtClean="0"/>
              <a:t>الالتزام الشخصي وإجراءات إضافية                    5 دقائق</a:t>
            </a:r>
          </a:p>
          <a:p>
            <a:pPr marL="514350" indent="-514350" algn="r" rtl="1"/>
            <a:r>
              <a:rPr lang="ar-OM" dirty="0" smtClean="0"/>
              <a:t>                                                                          </a:t>
            </a:r>
            <a:r>
              <a:rPr lang="ar-OM" dirty="0" err="1" smtClean="0"/>
              <a:t>______</a:t>
            </a:r>
            <a:endParaRPr lang="ar-OM" dirty="0" smtClean="0"/>
          </a:p>
          <a:p>
            <a:pPr marL="514350" indent="-514350" algn="r" rtl="1"/>
            <a:r>
              <a:rPr lang="ar-OM" dirty="0" smtClean="0"/>
              <a:t>                                                                            (90) دقيقة </a:t>
            </a:r>
          </a:p>
        </p:txBody>
      </p:sp>
      <p:sp>
        <p:nvSpPr>
          <p:cNvPr id="11" name="Content Placeholder 10"/>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438400"/>
            <a:ext cx="8305800" cy="3093154"/>
          </a:xfrm>
          <a:prstGeom prst="rect">
            <a:avLst/>
          </a:prstGeom>
        </p:spPr>
        <p:txBody>
          <a:bodyPr wrap="square">
            <a:spAutoFit/>
          </a:bodyPr>
          <a:lstStyle/>
          <a:p>
            <a:pPr marL="216000" indent="-216000">
              <a:spcAft>
                <a:spcPts val="600"/>
              </a:spcAft>
              <a:buClr>
                <a:schemeClr val="accent2"/>
              </a:buClr>
              <a:buSzPct val="85000"/>
              <a:buFont typeface="Webdings" panose="05030102010509060703" pitchFamily="18" charset="2"/>
              <a:buChar char="&lt;"/>
            </a:pPr>
            <a:r>
              <a:rPr lang="ar-OM" sz="2000" dirty="0" smtClean="0"/>
              <a:t>مخارج الطوارئ الأولية والثانوية </a:t>
            </a:r>
            <a:r>
              <a:rPr lang="en-US" sz="2000" dirty="0" smtClean="0"/>
              <a:t> </a:t>
            </a:r>
          </a:p>
          <a:p>
            <a:pPr marL="216000" indent="-216000">
              <a:spcAft>
                <a:spcPts val="600"/>
              </a:spcAft>
              <a:buClr>
                <a:schemeClr val="accent2"/>
              </a:buClr>
              <a:buSzPct val="85000"/>
              <a:buFont typeface="Webdings" panose="05030102010509060703" pitchFamily="18" charset="2"/>
              <a:buChar char="&lt;"/>
            </a:pPr>
            <a:r>
              <a:rPr lang="ar-OM" sz="2000" dirty="0" smtClean="0"/>
              <a:t>أرقام التواصل في الحالات الطارئة </a:t>
            </a:r>
            <a:endParaRPr lang="en-US" sz="2000" dirty="0" smtClean="0"/>
          </a:p>
          <a:p>
            <a:pPr marL="216000" indent="-216000">
              <a:spcAft>
                <a:spcPts val="600"/>
              </a:spcAft>
              <a:buClr>
                <a:schemeClr val="accent2"/>
              </a:buClr>
              <a:buSzPct val="85000"/>
              <a:buFont typeface="Webdings" panose="05030102010509060703" pitchFamily="18" charset="2"/>
              <a:buChar char="&lt;"/>
            </a:pPr>
            <a:r>
              <a:rPr lang="ar-OM" sz="2000" dirty="0" smtClean="0"/>
              <a:t>نقطة التجمع </a:t>
            </a:r>
            <a:endParaRPr lang="en-US" sz="2000" dirty="0" smtClean="0"/>
          </a:p>
          <a:p>
            <a:pPr marL="216000" indent="-216000">
              <a:spcAft>
                <a:spcPts val="600"/>
              </a:spcAft>
              <a:buClr>
                <a:schemeClr val="accent2"/>
              </a:buClr>
              <a:buSzPct val="85000"/>
              <a:buFont typeface="Webdings" panose="05030102010509060703" pitchFamily="18" charset="2"/>
              <a:buChar char="&lt;"/>
            </a:pPr>
            <a:r>
              <a:rPr lang="ar-OM" sz="2000" dirty="0" smtClean="0"/>
              <a:t> تمارين حوادث الحرائق</a:t>
            </a:r>
            <a:endParaRPr lang="en-US" sz="2000" dirty="0" smtClean="0"/>
          </a:p>
          <a:p>
            <a:pPr marL="216000" indent="-216000">
              <a:spcAft>
                <a:spcPts val="600"/>
              </a:spcAft>
              <a:buClr>
                <a:schemeClr val="accent2"/>
              </a:buClr>
              <a:buSzPct val="85000"/>
              <a:buFont typeface="Webdings" panose="05030102010509060703" pitchFamily="18" charset="2"/>
              <a:buChar char="&lt;"/>
            </a:pPr>
            <a:r>
              <a:rPr lang="ar-OM" sz="2000" dirty="0" smtClean="0"/>
              <a:t>جرس الإنذار</a:t>
            </a:r>
            <a:endParaRPr lang="en-US" sz="2000" dirty="0" smtClean="0"/>
          </a:p>
          <a:p>
            <a:pPr marL="216000" indent="-216000">
              <a:spcAft>
                <a:spcPts val="600"/>
              </a:spcAft>
              <a:buClr>
                <a:schemeClr val="accent2"/>
              </a:buClr>
              <a:buSzPct val="85000"/>
              <a:buFont typeface="Webdings" panose="05030102010509060703" pitchFamily="18" charset="2"/>
              <a:buChar char="&lt;"/>
            </a:pPr>
            <a:r>
              <a:rPr lang="ar-OM" sz="2000" dirty="0" smtClean="0"/>
              <a:t>عدة الإسعافات الأولية ورقم هاتف الإسعافات الأولية ( هل يوجد في هذه القاعة مسعف أول؟)</a:t>
            </a:r>
            <a:endParaRPr lang="en-US" sz="2000" dirty="0" smtClean="0"/>
          </a:p>
          <a:p>
            <a:pPr marL="216000" indent="-216000">
              <a:spcAft>
                <a:spcPts val="600"/>
              </a:spcAft>
              <a:buClr>
                <a:schemeClr val="accent2"/>
              </a:buClr>
              <a:buSzPct val="85000"/>
              <a:buFont typeface="Webdings" panose="05030102010509060703" pitchFamily="18" charset="2"/>
              <a:buChar char="&lt;"/>
            </a:pPr>
            <a:r>
              <a:rPr lang="ar-OM" sz="2000" dirty="0" smtClean="0"/>
              <a:t>موقع دورات المياه </a:t>
            </a:r>
            <a:endParaRPr lang="en-US" sz="2000" dirty="0" smtClean="0"/>
          </a:p>
          <a:p>
            <a:pPr marL="216000" indent="-216000">
              <a:spcAft>
                <a:spcPts val="600"/>
              </a:spcAft>
              <a:buClr>
                <a:schemeClr val="accent2"/>
              </a:buClr>
              <a:buSzPct val="85000"/>
              <a:buFont typeface="Webdings" panose="05030102010509060703" pitchFamily="18" charset="2"/>
              <a:buChar char="&lt;"/>
            </a:pPr>
            <a:r>
              <a:rPr lang="ar-OM" sz="2000" dirty="0" smtClean="0"/>
              <a:t>موقع توفر المشروبات الساخنة </a:t>
            </a:r>
            <a:endParaRPr lang="en-GB" sz="2000" dirty="0"/>
          </a:p>
        </p:txBody>
      </p:sp>
      <p:sp>
        <p:nvSpPr>
          <p:cNvPr id="6" name="Title 1"/>
          <p:cNvSpPr>
            <a:spLocks noGrp="1"/>
          </p:cNvSpPr>
          <p:nvPr>
            <p:ph type="title"/>
          </p:nvPr>
        </p:nvSpPr>
        <p:spPr>
          <a:xfrm>
            <a:off x="457200" y="0"/>
            <a:ext cx="8229600" cy="685800"/>
          </a:xfrm>
        </p:spPr>
        <p:txBody>
          <a:bodyPr lIns="0" tIns="0" bIns="36000">
            <a:normAutofit/>
          </a:bodyPr>
          <a:lstStyle/>
          <a:p>
            <a:r>
              <a:rPr lang="ar-OM" sz="3200" dirty="0" smtClean="0">
                <a:solidFill>
                  <a:schemeClr val="bg1"/>
                </a:solidFill>
              </a:rPr>
              <a:t>السلامة أولاً</a:t>
            </a:r>
            <a:endParaRPr lang="en-GB" sz="3200" dirty="0">
              <a:solidFill>
                <a:schemeClr val="bg1"/>
              </a:solidFill>
            </a:endParaRPr>
          </a:p>
        </p:txBody>
      </p:sp>
      <p:grpSp>
        <p:nvGrpSpPr>
          <p:cNvPr id="7" name="Group 2"/>
          <p:cNvGrpSpPr/>
          <p:nvPr/>
        </p:nvGrpSpPr>
        <p:grpSpPr>
          <a:xfrm>
            <a:off x="304800" y="914400"/>
            <a:ext cx="975356" cy="990600"/>
            <a:chOff x="468313" y="1164712"/>
            <a:chExt cx="1023603" cy="1023603"/>
          </a:xfrm>
        </p:grpSpPr>
        <p:sp>
          <p:nvSpPr>
            <p:cNvPr id="8" name="Rectangle 5"/>
            <p:cNvSpPr/>
            <p:nvPr/>
          </p:nvSpPr>
          <p:spPr>
            <a:xfrm>
              <a:off x="468313" y="1164712"/>
              <a:ext cx="1023603" cy="1023603"/>
            </a:xfrm>
            <a:prstGeom prst="rect">
              <a:avLst/>
            </a:prstGeom>
            <a:solidFill>
              <a:srgbClr val="FFFF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pic>
          <p:nvPicPr>
            <p:cNvPr id="9" name="Afbeelding 3"/>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00110" y="1337348"/>
              <a:ext cx="747977" cy="666299"/>
            </a:xfrm>
            <a:prstGeom prst="rect">
              <a:avLst/>
            </a:prstGeom>
            <a:ln>
              <a:noFill/>
            </a:ln>
          </p:spPr>
        </p:pic>
      </p:grpSp>
      <p:sp>
        <p:nvSpPr>
          <p:cNvPr id="10" name="Rectangle 6"/>
          <p:cNvSpPr/>
          <p:nvPr/>
        </p:nvSpPr>
        <p:spPr>
          <a:xfrm>
            <a:off x="1295400" y="914400"/>
            <a:ext cx="7848600" cy="990600"/>
          </a:xfrm>
          <a:prstGeom prst="rect">
            <a:avLst/>
          </a:prstGeom>
          <a:solidFill>
            <a:srgbClr val="FFC000"/>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r" rtl="1" fontAlgn="base">
              <a:spcBef>
                <a:spcPct val="0"/>
              </a:spcBef>
              <a:spcAft>
                <a:spcPct val="0"/>
              </a:spcAft>
            </a:pPr>
            <a:r>
              <a:rPr lang="ar-OM" dirty="0" smtClean="0">
                <a:solidFill>
                  <a:schemeClr val="tx1"/>
                </a:solidFill>
                <a:latin typeface="Futura Bold"/>
                <a:cs typeface="Futura Bold"/>
              </a:rPr>
              <a:t>* لبدء هذا الاجتماع الرجاء التحقق من النقاط التالية لموقع الفعالية</a:t>
            </a:r>
            <a:endParaRPr lang="en-US" dirty="0">
              <a:solidFill>
                <a:schemeClr val="tx1"/>
              </a:solidFill>
              <a:latin typeface="Futura Bold"/>
              <a:cs typeface="Futura Bo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762000"/>
          </a:xfrm>
        </p:spPr>
        <p:txBody>
          <a:bodyPr>
            <a:normAutofit/>
          </a:bodyPr>
          <a:lstStyle/>
          <a:p>
            <a:pPr rtl="1"/>
            <a:r>
              <a:rPr lang="ar-OM" sz="3600" dirty="0" smtClean="0"/>
              <a:t>عرض مرئي تقديمي (رسالة المدير الفني)  </a:t>
            </a:r>
            <a:r>
              <a:rPr lang="en-US" sz="3600" dirty="0" smtClean="0"/>
              <a:t> </a:t>
            </a:r>
            <a:endParaRPr lang="en-US" sz="3600" dirty="0"/>
          </a:p>
        </p:txBody>
      </p:sp>
      <p:sp>
        <p:nvSpPr>
          <p:cNvPr id="16" name="TextBox 15"/>
          <p:cNvSpPr txBox="1"/>
          <p:nvPr/>
        </p:nvSpPr>
        <p:spPr>
          <a:xfrm>
            <a:off x="2362200" y="5486400"/>
            <a:ext cx="6485899" cy="923330"/>
          </a:xfrm>
          <a:prstGeom prst="rect">
            <a:avLst/>
          </a:prstGeom>
          <a:noFill/>
        </p:spPr>
        <p:txBody>
          <a:bodyPr wrap="square" rtlCol="0">
            <a:spAutoFit/>
          </a:bodyPr>
          <a:lstStyle/>
          <a:p>
            <a:endParaRPr lang="en-US" dirty="0" smtClean="0"/>
          </a:p>
          <a:p>
            <a:endParaRPr lang="en-US" dirty="0" smtClean="0"/>
          </a:p>
          <a:p>
            <a:r>
              <a:rPr lang="en-US" dirty="0" smtClean="0"/>
              <a:t>		</a:t>
            </a:r>
            <a:endParaRPr lang="en-US" dirty="0"/>
          </a:p>
        </p:txBody>
      </p:sp>
      <p:sp>
        <p:nvSpPr>
          <p:cNvPr id="5" name="Rectangle 4"/>
          <p:cNvSpPr/>
          <p:nvPr/>
        </p:nvSpPr>
        <p:spPr>
          <a:xfrm>
            <a:off x="838200" y="2013228"/>
            <a:ext cx="7620000" cy="2400657"/>
          </a:xfrm>
          <a:prstGeom prst="rect">
            <a:avLst/>
          </a:prstGeom>
        </p:spPr>
        <p:txBody>
          <a:bodyPr wrap="square">
            <a:spAutoFit/>
          </a:bodyPr>
          <a:lstStyle/>
          <a:p>
            <a:pPr lvl="1"/>
            <a:r>
              <a:rPr lang="ar-OM" sz="2400" dirty="0" smtClean="0"/>
              <a:t>لموظفي الشركة </a:t>
            </a:r>
            <a:r>
              <a:rPr lang="ar-OM" sz="2400" dirty="0" smtClean="0">
                <a:solidFill>
                  <a:srgbClr val="FF0000"/>
                </a:solidFill>
              </a:rPr>
              <a:t>اضغط هنا </a:t>
            </a:r>
            <a:endParaRPr lang="en-US" sz="2400" dirty="0" smtClean="0">
              <a:solidFill>
                <a:srgbClr val="FF0000"/>
              </a:solidFill>
            </a:endParaRPr>
          </a:p>
          <a:p>
            <a:pPr lvl="1"/>
            <a:endParaRPr lang="en-US" sz="2400" dirty="0" smtClean="0"/>
          </a:p>
          <a:p>
            <a:r>
              <a:rPr lang="ar-OM" sz="2400" dirty="0" smtClean="0"/>
              <a:t>للمستخدمين من الشركات المتعاقدة </a:t>
            </a:r>
            <a:r>
              <a:rPr lang="ar-OM" sz="2400" dirty="0" smtClean="0">
                <a:solidFill>
                  <a:srgbClr val="FF0000"/>
                </a:solidFill>
              </a:rPr>
              <a:t>اضغط هنا </a:t>
            </a:r>
          </a:p>
          <a:p>
            <a:endParaRPr lang="en-US" sz="2400" dirty="0" smtClean="0"/>
          </a:p>
          <a:p>
            <a:pPr lvl="1" algn="r" rtl="1">
              <a:buFont typeface="Arial" charset="0"/>
              <a:buChar char="•"/>
            </a:pPr>
            <a:r>
              <a:rPr lang="ar-OM" dirty="0" smtClean="0"/>
              <a:t>للمستخدمين من الشركات المتعاقدة ينصح بتحميل العروض المرئية من </a:t>
            </a:r>
            <a:r>
              <a:rPr lang="ar-OM" dirty="0" smtClean="0">
                <a:solidFill>
                  <a:srgbClr val="FF0000"/>
                </a:solidFill>
              </a:rPr>
              <a:t>الصفحة الالكترونية ليوم سلامة العمليات</a:t>
            </a:r>
            <a:r>
              <a:rPr lang="ar-OM" dirty="0" smtClean="0"/>
              <a:t> قبل الحضور للجلسة وتشغيلها باستخدام برنامج مشغل الوسائط (ويندوز </a:t>
            </a:r>
            <a:r>
              <a:rPr lang="ar-OM" dirty="0" err="1" smtClean="0"/>
              <a:t>ميديا</a:t>
            </a:r>
            <a:r>
              <a:rPr lang="ar-OM" dirty="0" smtClean="0"/>
              <a:t> </a:t>
            </a:r>
            <a:r>
              <a:rPr lang="ar-OM" dirty="0" err="1" smtClean="0"/>
              <a:t>بلاير</a:t>
            </a:r>
            <a:r>
              <a:rPr lang="ar-OM" dirty="0" smtClean="0"/>
              <a:t>) (اضغط مرتين على هذه الصورة لمعرفة الطريقة)    </a:t>
            </a:r>
            <a:endParaRPr lang="en-US" dirty="0" smtClean="0"/>
          </a:p>
        </p:txBody>
      </p:sp>
      <p:graphicFrame>
        <p:nvGraphicFramePr>
          <p:cNvPr id="1026" name="Object 2"/>
          <p:cNvGraphicFramePr>
            <a:graphicFrameLocks noChangeAspect="1"/>
          </p:cNvGraphicFramePr>
          <p:nvPr/>
        </p:nvGraphicFramePr>
        <p:xfrm>
          <a:off x="4419600" y="5867400"/>
          <a:ext cx="914400" cy="771525"/>
        </p:xfrm>
        <a:graphic>
          <a:graphicData uri="http://schemas.openxmlformats.org/presentationml/2006/ole">
            <p:oleObj spid="_x0000_s1026" name="Packager Shell Object" showAsIcon="1" r:id="rId4" imgW="914400" imgH="771480" progId="Package">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Musnas04\mu59206$\My Documents\My Pictures\old\PROCESS SAFETY POSTER 1.jpg"/>
          <p:cNvPicPr>
            <a:picLocks noChangeAspect="1" noChangeArrowheads="1"/>
          </p:cNvPicPr>
          <p:nvPr/>
        </p:nvPicPr>
        <p:blipFill>
          <a:blip r:embed="rId3" cstate="print"/>
          <a:srcRect/>
          <a:stretch>
            <a:fillRect/>
          </a:stretch>
        </p:blipFill>
        <p:spPr bwMode="auto">
          <a:xfrm>
            <a:off x="152400" y="1676400"/>
            <a:ext cx="2971800" cy="1906905"/>
          </a:xfrm>
          <a:prstGeom prst="rect">
            <a:avLst/>
          </a:prstGeom>
          <a:noFill/>
          <a:ln>
            <a:solidFill>
              <a:schemeClr val="tx1"/>
            </a:solidFill>
          </a:ln>
        </p:spPr>
      </p:pic>
      <p:pic>
        <p:nvPicPr>
          <p:cNvPr id="5" name="Picture 2" descr="D:\Working Folder\PS day\Final versions\WEB PAGE\PSDPosterEng.jpg"/>
          <p:cNvPicPr>
            <a:picLocks noChangeAspect="1" noChangeArrowheads="1"/>
          </p:cNvPicPr>
          <p:nvPr/>
        </p:nvPicPr>
        <p:blipFill>
          <a:blip r:embed="rId4" cstate="print"/>
          <a:srcRect/>
          <a:stretch>
            <a:fillRect/>
          </a:stretch>
        </p:blipFill>
        <p:spPr bwMode="auto">
          <a:xfrm>
            <a:off x="3352800" y="1695950"/>
            <a:ext cx="2743200" cy="1885450"/>
          </a:xfrm>
          <a:prstGeom prst="rect">
            <a:avLst/>
          </a:prstGeom>
          <a:noFill/>
          <a:ln>
            <a:solidFill>
              <a:schemeClr val="tx1"/>
            </a:solidFill>
          </a:ln>
        </p:spPr>
      </p:pic>
      <p:pic>
        <p:nvPicPr>
          <p:cNvPr id="6" name="Picture 2" descr="C:\Users\MU59206\AppData\Local\Microsoft\Windows\Temporary Internet Files\Content.Outlook\SKSOZ4JW\barriers-01.jpg"/>
          <p:cNvPicPr>
            <a:picLocks noChangeAspect="1" noChangeArrowheads="1"/>
          </p:cNvPicPr>
          <p:nvPr/>
        </p:nvPicPr>
        <p:blipFill>
          <a:blip r:embed="rId5" cstate="print"/>
          <a:srcRect/>
          <a:stretch>
            <a:fillRect/>
          </a:stretch>
        </p:blipFill>
        <p:spPr bwMode="auto">
          <a:xfrm>
            <a:off x="6312454" y="1676400"/>
            <a:ext cx="2691292" cy="1905000"/>
          </a:xfrm>
          <a:prstGeom prst="rect">
            <a:avLst/>
          </a:prstGeom>
          <a:noFill/>
          <a:ln>
            <a:solidFill>
              <a:schemeClr val="tx1"/>
            </a:solidFill>
          </a:ln>
        </p:spPr>
      </p:pic>
      <p:pic>
        <p:nvPicPr>
          <p:cNvPr id="7" name="Picture 3" descr="C:\Users\MU59206\Desktop\For Process Safety Day Webpage\EnglishPoster2.jpg"/>
          <p:cNvPicPr>
            <a:picLocks noChangeAspect="1" noChangeArrowheads="1"/>
          </p:cNvPicPr>
          <p:nvPr/>
        </p:nvPicPr>
        <p:blipFill>
          <a:blip r:embed="rId6" cstate="print"/>
          <a:srcRect/>
          <a:stretch>
            <a:fillRect/>
          </a:stretch>
        </p:blipFill>
        <p:spPr bwMode="auto">
          <a:xfrm>
            <a:off x="990600" y="4404381"/>
            <a:ext cx="2667000" cy="1767819"/>
          </a:xfrm>
          <a:prstGeom prst="rect">
            <a:avLst/>
          </a:prstGeom>
          <a:noFill/>
          <a:ln>
            <a:solidFill>
              <a:schemeClr val="tx1"/>
            </a:solidFill>
          </a:ln>
        </p:spPr>
      </p:pic>
      <p:sp>
        <p:nvSpPr>
          <p:cNvPr id="8" name="Rectangle 7"/>
          <p:cNvSpPr/>
          <p:nvPr/>
        </p:nvSpPr>
        <p:spPr>
          <a:xfrm>
            <a:off x="0" y="786825"/>
            <a:ext cx="3124200" cy="338554"/>
          </a:xfrm>
          <a:prstGeom prst="rect">
            <a:avLst/>
          </a:prstGeom>
        </p:spPr>
        <p:txBody>
          <a:bodyPr wrap="square">
            <a:spAutoFit/>
          </a:bodyPr>
          <a:lstStyle/>
          <a:p>
            <a:pPr algn="ctr"/>
            <a:r>
              <a:rPr lang="ar-OM" sz="1600" dirty="0" smtClean="0"/>
              <a:t>موضوع 2014: اعرف دورك وأدّ ما عليك </a:t>
            </a:r>
            <a:endParaRPr lang="en-US" sz="1600" dirty="0"/>
          </a:p>
        </p:txBody>
      </p:sp>
      <p:sp>
        <p:nvSpPr>
          <p:cNvPr id="9" name="TextBox 8"/>
          <p:cNvSpPr txBox="1"/>
          <p:nvPr/>
        </p:nvSpPr>
        <p:spPr>
          <a:xfrm>
            <a:off x="3352800" y="786825"/>
            <a:ext cx="2743200" cy="584775"/>
          </a:xfrm>
          <a:prstGeom prst="rect">
            <a:avLst/>
          </a:prstGeom>
          <a:noFill/>
        </p:spPr>
        <p:txBody>
          <a:bodyPr wrap="square" rtlCol="0">
            <a:spAutoFit/>
          </a:bodyPr>
          <a:lstStyle/>
          <a:p>
            <a:pPr algn="ctr"/>
            <a:r>
              <a:rPr lang="ar-OM" sz="1600" dirty="0" smtClean="0">
                <a:solidFill>
                  <a:schemeClr val="dk1"/>
                </a:solidFill>
              </a:rPr>
              <a:t>موضوع 2015: أنا مسؤول عن الحواجز في منطقة عملي </a:t>
            </a:r>
            <a:endParaRPr lang="en-US" sz="1600" dirty="0" smtClean="0">
              <a:solidFill>
                <a:schemeClr val="dk1"/>
              </a:solidFill>
            </a:endParaRPr>
          </a:p>
        </p:txBody>
      </p:sp>
      <p:sp>
        <p:nvSpPr>
          <p:cNvPr id="10" name="TextBox 9"/>
          <p:cNvSpPr txBox="1"/>
          <p:nvPr/>
        </p:nvSpPr>
        <p:spPr>
          <a:xfrm>
            <a:off x="6172200" y="838201"/>
            <a:ext cx="2971800" cy="584775"/>
          </a:xfrm>
          <a:prstGeom prst="rect">
            <a:avLst/>
          </a:prstGeom>
          <a:noFill/>
        </p:spPr>
        <p:txBody>
          <a:bodyPr wrap="square" rtlCol="0">
            <a:spAutoFit/>
          </a:bodyPr>
          <a:lstStyle/>
          <a:p>
            <a:pPr algn="ctr"/>
            <a:r>
              <a:rPr lang="ar-OM" sz="1600" dirty="0" smtClean="0"/>
              <a:t>موضوع 2016: أنا أحافظ على متانة الحواجز في منطقة عملي </a:t>
            </a:r>
            <a:endParaRPr lang="en-US" sz="1600" dirty="0" smtClean="0"/>
          </a:p>
        </p:txBody>
      </p:sp>
      <p:sp>
        <p:nvSpPr>
          <p:cNvPr id="11" name="TextBox 10"/>
          <p:cNvSpPr txBox="1"/>
          <p:nvPr/>
        </p:nvSpPr>
        <p:spPr>
          <a:xfrm>
            <a:off x="228600" y="3581400"/>
            <a:ext cx="3886200" cy="584775"/>
          </a:xfrm>
          <a:prstGeom prst="rect">
            <a:avLst/>
          </a:prstGeom>
          <a:noFill/>
        </p:spPr>
        <p:txBody>
          <a:bodyPr wrap="square" rtlCol="0">
            <a:spAutoFit/>
          </a:bodyPr>
          <a:lstStyle/>
          <a:p>
            <a:pPr algn="ctr"/>
            <a:r>
              <a:rPr lang="ar-OM" sz="1600" dirty="0" smtClean="0"/>
              <a:t>موضوع 2017: التعامل مع استئناس المخاطر والمعضلات </a:t>
            </a:r>
            <a:endParaRPr lang="en-US" sz="1600" dirty="0" smtClean="0"/>
          </a:p>
        </p:txBody>
      </p:sp>
      <p:sp>
        <p:nvSpPr>
          <p:cNvPr id="12" name="Title 20"/>
          <p:cNvSpPr txBox="1">
            <a:spLocks noGrp="1"/>
          </p:cNvSpPr>
          <p:nvPr>
            <p:ph type="title"/>
          </p:nvPr>
        </p:nvSpPr>
        <p:spPr>
          <a:xfrm>
            <a:off x="609600" y="-152400"/>
            <a:ext cx="8229600" cy="1143000"/>
          </a:xfrm>
          <a:prstGeom prst="rect">
            <a:avLst/>
          </a:prstGeom>
        </p:spPr>
        <p:txBody>
          <a:bodyPr vert="horz" lIns="91440" tIns="45720" rIns="91440" bIns="45720" rtlCol="0" anchor="ctr">
            <a:normAutofit/>
          </a:bodyPr>
          <a:lstStyle/>
          <a:p>
            <a:pPr marL="0" marR="0" lvl="0" indent="0" fontAlgn="auto">
              <a:lnSpc>
                <a:spcPct val="100000"/>
              </a:lnSpc>
              <a:spcAft>
                <a:spcPts val="0"/>
              </a:spcAft>
              <a:buClrTx/>
              <a:buSzTx/>
              <a:tabLst/>
              <a:defRPr/>
            </a:pPr>
            <a:r>
              <a:rPr lang="ar-OM" sz="3200" dirty="0" smtClean="0">
                <a:solidFill>
                  <a:schemeClr val="bg1"/>
                </a:solidFill>
              </a:rPr>
              <a:t>رحلة يوم سلامة العمليات خلال 5 سنوات الماضية </a:t>
            </a:r>
            <a:r>
              <a:rPr lang="en-ZA" sz="3200" dirty="0" smtClean="0">
                <a:solidFill>
                  <a:schemeClr val="bg1"/>
                </a:solidFill>
              </a:rPr>
              <a:t> </a:t>
            </a:r>
            <a:endParaRPr lang="en-ZA" sz="3200" dirty="0">
              <a:solidFill>
                <a:schemeClr val="bg1"/>
              </a:solidFill>
            </a:endParaRPr>
          </a:p>
        </p:txBody>
      </p:sp>
      <p:sp>
        <p:nvSpPr>
          <p:cNvPr id="14" name="TextBox 13"/>
          <p:cNvSpPr txBox="1"/>
          <p:nvPr/>
        </p:nvSpPr>
        <p:spPr>
          <a:xfrm>
            <a:off x="6934200" y="4038600"/>
            <a:ext cx="2057400" cy="1323439"/>
          </a:xfrm>
          <a:prstGeom prst="rect">
            <a:avLst/>
          </a:prstGeom>
          <a:noFill/>
        </p:spPr>
        <p:txBody>
          <a:bodyPr wrap="square" rtlCol="0">
            <a:spAutoFit/>
          </a:bodyPr>
          <a:lstStyle/>
          <a:p>
            <a:pPr lvl="0" algn="r" rtl="1">
              <a:spcBef>
                <a:spcPct val="0"/>
              </a:spcBef>
              <a:defRPr/>
            </a:pPr>
            <a:r>
              <a:rPr lang="ar-OM" sz="1600" b="1" dirty="0" smtClean="0"/>
              <a:t>موضوع هذا العام: </a:t>
            </a:r>
          </a:p>
          <a:p>
            <a:pPr lvl="0" algn="r" rtl="1">
              <a:spcBef>
                <a:spcPct val="0"/>
              </a:spcBef>
              <a:defRPr/>
            </a:pPr>
            <a:r>
              <a:rPr lang="ar-OM" sz="1600" b="1" dirty="0" smtClean="0"/>
              <a:t>نحن نلتزم لأننا نهتم</a:t>
            </a:r>
          </a:p>
          <a:p>
            <a:pPr lvl="0" algn="r" rtl="1">
              <a:spcBef>
                <a:spcPct val="0"/>
              </a:spcBef>
              <a:defRPr/>
            </a:pPr>
            <a:r>
              <a:rPr lang="ar-OM" sz="1600" b="1" dirty="0" smtClean="0"/>
              <a:t>المخالفات ليست خياراً</a:t>
            </a:r>
            <a:endParaRPr lang="en-US" sz="1400" b="1" dirty="0" smtClean="0"/>
          </a:p>
          <a:p>
            <a:pPr algn="r" rtl="1"/>
            <a:r>
              <a:rPr lang="en-US" sz="1600" dirty="0" smtClean="0"/>
              <a:t> </a:t>
            </a:r>
          </a:p>
          <a:p>
            <a:pPr algn="r" rtl="1"/>
            <a:endParaRPr lang="en-US" sz="1600" dirty="0" smtClean="0"/>
          </a:p>
        </p:txBody>
      </p:sp>
      <p:pic>
        <p:nvPicPr>
          <p:cNvPr id="2" name="Picture 2"/>
          <p:cNvPicPr>
            <a:picLocks noChangeAspect="1" noChangeArrowheads="1"/>
          </p:cNvPicPr>
          <p:nvPr/>
        </p:nvPicPr>
        <p:blipFill>
          <a:blip r:embed="rId7" cstate="print"/>
          <a:srcRect/>
          <a:stretch>
            <a:fillRect/>
          </a:stretch>
        </p:blipFill>
        <p:spPr bwMode="auto">
          <a:xfrm>
            <a:off x="4724400" y="3850597"/>
            <a:ext cx="2081217" cy="2855003"/>
          </a:xfrm>
          <a:prstGeom prst="rect">
            <a:avLst/>
          </a:prstGeom>
          <a:noFill/>
          <a:ln w="9525">
            <a:noFill/>
            <a:miter lim="800000"/>
            <a:headEnd/>
            <a:tailEnd/>
          </a:ln>
        </p:spPr>
      </p:pic>
      <p:sp>
        <p:nvSpPr>
          <p:cNvPr id="13" name="Rectangle 12"/>
          <p:cNvSpPr/>
          <p:nvPr/>
        </p:nvSpPr>
        <p:spPr>
          <a:xfrm>
            <a:off x="4495800" y="3581400"/>
            <a:ext cx="4572000" cy="3124200"/>
          </a:xfrm>
          <a:prstGeom prst="rect">
            <a:avLst/>
          </a:prstGeom>
          <a:noFill/>
          <a:ln w="28575" cap="rnd"/>
          <a:effectLst>
            <a:outerShdw blurRad="50800" dist="38100" dir="2700000" algn="tl" rotWithShape="0">
              <a:prstClr val="black">
                <a:alpha val="40000"/>
              </a:prstClr>
            </a:outerShdw>
          </a:effectLst>
          <a:scene3d>
            <a:camera prst="orthographicFront">
              <a:rot lat="0" lon="2129999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0" y="1371600"/>
            <a:ext cx="8991600" cy="4114800"/>
          </a:xfrm>
        </p:spPr>
        <p:txBody>
          <a:bodyPr>
            <a:normAutofit/>
          </a:bodyPr>
          <a:lstStyle/>
          <a:p>
            <a:endParaRPr lang="en-US" sz="3600" dirty="0" smtClean="0"/>
          </a:p>
          <a:p>
            <a:pPr lvl="1">
              <a:buNone/>
            </a:pPr>
            <a:endParaRPr lang="en-US" sz="14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200" dirty="0"/>
          </a:p>
        </p:txBody>
      </p:sp>
      <p:sp>
        <p:nvSpPr>
          <p:cNvPr id="5" name="Title 3"/>
          <p:cNvSpPr txBox="1">
            <a:spLocks/>
          </p:cNvSpPr>
          <p:nvPr/>
        </p:nvSpPr>
        <p:spPr>
          <a:xfrm>
            <a:off x="0" y="152400"/>
            <a:ext cx="9525000" cy="584775"/>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OM" sz="3200" b="0" i="0" u="none" strike="noStrike" kern="1200" cap="none" spc="0" normalizeH="0" baseline="0" noProof="0" dirty="0" smtClean="0">
                <a:ln>
                  <a:noFill/>
                </a:ln>
                <a:solidFill>
                  <a:schemeClr val="bg1"/>
                </a:solidFill>
                <a:effectLst/>
                <a:uLnTx/>
                <a:uFillTx/>
                <a:latin typeface="+mj-lt"/>
                <a:ea typeface="+mj-ea"/>
                <a:cs typeface="+mj-cs"/>
              </a:rPr>
              <a:t>عرض مرئي- فهم </a:t>
            </a:r>
            <a:r>
              <a:rPr kumimoji="0" lang="ar-OM" sz="3200" b="0" i="0" u="none" strike="noStrike" kern="1200" cap="none" spc="0" normalizeH="0" noProof="0" dirty="0" smtClean="0">
                <a:ln>
                  <a:noFill/>
                </a:ln>
                <a:solidFill>
                  <a:schemeClr val="bg1"/>
                </a:solidFill>
                <a:effectLst/>
                <a:uLnTx/>
                <a:uFillTx/>
                <a:latin typeface="+mj-lt"/>
                <a:ea typeface="+mj-ea"/>
                <a:cs typeface="+mj-cs"/>
              </a:rPr>
              <a:t>الأخطاء الشخصية</a:t>
            </a:r>
            <a:endParaRPr kumimoji="0" lang="en-GB" sz="3200" b="0" i="0" u="none" strike="noStrike" kern="1200" cap="none" spc="0" normalizeH="0" baseline="0" noProof="0" dirty="0">
              <a:ln>
                <a:noFill/>
              </a:ln>
              <a:solidFill>
                <a:schemeClr val="bg1"/>
              </a:solidFill>
              <a:effectLst/>
              <a:uLnTx/>
              <a:uFillTx/>
              <a:latin typeface="+mj-lt"/>
              <a:ea typeface="+mj-ea"/>
              <a:cs typeface="+mj-cs"/>
            </a:endParaRPr>
          </a:p>
        </p:txBody>
      </p:sp>
      <p:graphicFrame>
        <p:nvGraphicFramePr>
          <p:cNvPr id="2050" name="Object 2"/>
          <p:cNvGraphicFramePr>
            <a:graphicFrameLocks noChangeAspect="1"/>
          </p:cNvGraphicFramePr>
          <p:nvPr/>
        </p:nvGraphicFramePr>
        <p:xfrm>
          <a:off x="4267200" y="4800600"/>
          <a:ext cx="914400" cy="771525"/>
        </p:xfrm>
        <a:graphic>
          <a:graphicData uri="http://schemas.openxmlformats.org/presentationml/2006/ole">
            <p:oleObj spid="_x0000_s2050" name="Packager Shell Object" showAsIcon="1" r:id="rId4" imgW="914400" imgH="771480" progId="Package">
              <p:embed/>
            </p:oleObj>
          </a:graphicData>
        </a:graphic>
      </p:graphicFrame>
      <p:sp>
        <p:nvSpPr>
          <p:cNvPr id="8" name="Rectangle 7"/>
          <p:cNvSpPr/>
          <p:nvPr/>
        </p:nvSpPr>
        <p:spPr>
          <a:xfrm>
            <a:off x="838200" y="2013228"/>
            <a:ext cx="7620000" cy="2400657"/>
          </a:xfrm>
          <a:prstGeom prst="rect">
            <a:avLst/>
          </a:prstGeom>
        </p:spPr>
        <p:txBody>
          <a:bodyPr wrap="square">
            <a:spAutoFit/>
          </a:bodyPr>
          <a:lstStyle/>
          <a:p>
            <a:pPr lvl="1"/>
            <a:r>
              <a:rPr lang="ar-OM" sz="2400" dirty="0" smtClean="0"/>
              <a:t>لموظفي الشركة </a:t>
            </a:r>
            <a:r>
              <a:rPr lang="ar-OM" sz="2400" dirty="0" smtClean="0">
                <a:solidFill>
                  <a:srgbClr val="FF0000"/>
                </a:solidFill>
              </a:rPr>
              <a:t>اضغط هنا </a:t>
            </a:r>
            <a:endParaRPr lang="en-US" sz="2400" dirty="0" smtClean="0">
              <a:solidFill>
                <a:srgbClr val="FF0000"/>
              </a:solidFill>
            </a:endParaRPr>
          </a:p>
          <a:p>
            <a:pPr lvl="1"/>
            <a:endParaRPr lang="en-US" sz="2400" dirty="0" smtClean="0"/>
          </a:p>
          <a:p>
            <a:r>
              <a:rPr lang="ar-OM" sz="2400" dirty="0" smtClean="0"/>
              <a:t>للمستخدمين من الشركات المتعاقدة </a:t>
            </a:r>
            <a:r>
              <a:rPr lang="ar-OM" sz="2400" dirty="0" smtClean="0">
                <a:solidFill>
                  <a:srgbClr val="FF0000"/>
                </a:solidFill>
              </a:rPr>
              <a:t>اضغط هنا </a:t>
            </a:r>
          </a:p>
          <a:p>
            <a:endParaRPr lang="en-US" sz="2400" dirty="0" smtClean="0"/>
          </a:p>
          <a:p>
            <a:pPr lvl="1" algn="r" rtl="1">
              <a:buFont typeface="Arial" charset="0"/>
              <a:buChar char="•"/>
            </a:pPr>
            <a:r>
              <a:rPr lang="ar-OM" dirty="0" smtClean="0"/>
              <a:t>للمستخدمين من الشركات المتعاقدة ينصح بتحميل العروض المرئية من </a:t>
            </a:r>
            <a:r>
              <a:rPr lang="ar-OM" dirty="0" smtClean="0">
                <a:solidFill>
                  <a:srgbClr val="FF0000"/>
                </a:solidFill>
              </a:rPr>
              <a:t>الصفحة الالكترونية ليوم سلامة العمليات</a:t>
            </a:r>
            <a:r>
              <a:rPr lang="ar-OM" dirty="0" smtClean="0"/>
              <a:t> قبل الحضور للجلسة وتشغيلها باستخدام برنامج مشغل الوسائط (ويندوز </a:t>
            </a:r>
            <a:r>
              <a:rPr lang="ar-OM" dirty="0" err="1" smtClean="0"/>
              <a:t>ميديا</a:t>
            </a:r>
            <a:r>
              <a:rPr lang="ar-OM" dirty="0" smtClean="0"/>
              <a:t> </a:t>
            </a:r>
            <a:r>
              <a:rPr lang="ar-OM" dirty="0" err="1" smtClean="0"/>
              <a:t>بلاير</a:t>
            </a:r>
            <a:r>
              <a:rPr lang="ar-OM" dirty="0" smtClean="0"/>
              <a:t>) (اضغط مرتين على هذه الصورة لمعرفة الطريقة)    </a:t>
            </a: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686800" cy="4525963"/>
          </a:xfrm>
        </p:spPr>
        <p:txBody>
          <a:bodyPr>
            <a:normAutofit/>
          </a:bodyPr>
          <a:lstStyle/>
          <a:p>
            <a:pPr>
              <a:buFont typeface="Courier New" pitchFamily="49" charset="0"/>
              <a:buChar char="o"/>
            </a:pPr>
            <a:endParaRPr lang="ar-OM" sz="2400" dirty="0" smtClean="0"/>
          </a:p>
          <a:p>
            <a:pPr algn="r" rtl="1">
              <a:buFont typeface="Courier New" pitchFamily="49" charset="0"/>
              <a:buChar char="o"/>
            </a:pPr>
            <a:r>
              <a:rPr lang="ar-OM" sz="2400" dirty="0" smtClean="0"/>
              <a:t>ما هو أكثر فعل طائش ارتكبته أو شاهدته تضمن ارتكاب مخالفات؟ </a:t>
            </a:r>
            <a:endParaRPr lang="en-US" sz="2400" dirty="0" smtClean="0"/>
          </a:p>
          <a:p>
            <a:pPr algn="r" rtl="1">
              <a:buFont typeface="Courier New" pitchFamily="49" charset="0"/>
              <a:buChar char="o"/>
            </a:pPr>
            <a:r>
              <a:rPr lang="ar-OM" sz="2400" dirty="0" smtClean="0"/>
              <a:t>في مجموعتك، هل من الضروري أحياناً خرق بعض القواعد؟ ولماذا؟ </a:t>
            </a:r>
            <a:endParaRPr lang="en-US" sz="2400" dirty="0" smtClean="0"/>
          </a:p>
          <a:p>
            <a:pPr algn="r" rtl="1">
              <a:buFont typeface="Courier New" pitchFamily="49" charset="0"/>
              <a:buChar char="o"/>
            </a:pPr>
            <a:r>
              <a:rPr lang="ar-OM" sz="2400" dirty="0" smtClean="0"/>
              <a:t>من خلال خبرتك، ما هي القواعد التي يتعذر الى حد كبير تطبيقها؟</a:t>
            </a:r>
            <a:endParaRPr lang="en-US" sz="2400" dirty="0" smtClean="0"/>
          </a:p>
          <a:p>
            <a:pPr algn="r" rtl="1">
              <a:buFont typeface="Courier New" pitchFamily="49" charset="0"/>
              <a:buChar char="o"/>
            </a:pPr>
            <a:r>
              <a:rPr lang="ar-OM" sz="2400" dirty="0" smtClean="0"/>
              <a:t>لما من النادر مكافأة الملتزم؟</a:t>
            </a:r>
            <a:endParaRPr lang="en-US" sz="2400" dirty="0" smtClean="0"/>
          </a:p>
          <a:p>
            <a:pPr>
              <a:buFont typeface="Courier New" pitchFamily="49" charset="0"/>
              <a:buChar char="o"/>
            </a:pPr>
            <a:endParaRPr lang="en-US" sz="2400" dirty="0" smtClean="0"/>
          </a:p>
          <a:p>
            <a:pPr>
              <a:buNone/>
            </a:pPr>
            <a:endParaRPr lang="en-US" sz="2400" dirty="0" smtClean="0"/>
          </a:p>
          <a:p>
            <a:pPr>
              <a:buFont typeface="Courier New" pitchFamily="49" charset="0"/>
              <a:buChar char="o"/>
            </a:pPr>
            <a:endParaRPr lang="en-US" sz="2400" dirty="0" smtClean="0"/>
          </a:p>
          <a:p>
            <a:pPr>
              <a:buFont typeface="Courier New" pitchFamily="49" charset="0"/>
              <a:buChar char="o"/>
            </a:pPr>
            <a:endParaRPr lang="en-US" sz="2800" dirty="0" smtClean="0"/>
          </a:p>
          <a:p>
            <a:pPr>
              <a:buFont typeface="Courier New" pitchFamily="49" charset="0"/>
              <a:buChar char="o"/>
            </a:pPr>
            <a:endParaRPr lang="en-US" sz="2800" dirty="0" smtClean="0">
              <a:solidFill>
                <a:prstClr val="black"/>
              </a:solidFill>
            </a:endParaRPr>
          </a:p>
          <a:p>
            <a:pPr lvl="0">
              <a:buNone/>
            </a:pPr>
            <a:endParaRPr lang="en-US" sz="2800" dirty="0" smtClean="0">
              <a:solidFill>
                <a:prstClr val="black"/>
              </a:solidFill>
            </a:endParaRPr>
          </a:p>
          <a:p>
            <a:pPr lvl="0"/>
            <a:endParaRPr lang="en-US" sz="2800" dirty="0" smtClean="0">
              <a:solidFill>
                <a:prstClr val="black"/>
              </a:solidFill>
            </a:endParaRPr>
          </a:p>
        </p:txBody>
      </p:sp>
      <p:sp>
        <p:nvSpPr>
          <p:cNvPr id="4" name="Title 3"/>
          <p:cNvSpPr txBox="1">
            <a:spLocks noGrp="1"/>
          </p:cNvSpPr>
          <p:nvPr>
            <p:ph type="title"/>
          </p:nvPr>
        </p:nvSpPr>
        <p:spPr>
          <a:xfrm>
            <a:off x="457200" y="50512"/>
            <a:ext cx="8229600" cy="584775"/>
          </a:xfrm>
          <a:prstGeom prst="rect">
            <a:avLst/>
          </a:prstGeom>
          <a:noFill/>
        </p:spPr>
        <p:txBody>
          <a:bodyPr wrap="square" rtlCol="0">
            <a:spAutoFit/>
          </a:bodyPr>
          <a:lstStyle/>
          <a:p>
            <a:pPr algn="ctr"/>
            <a:r>
              <a:rPr lang="ar-OM" sz="3200" dirty="0" smtClean="0">
                <a:solidFill>
                  <a:schemeClr val="bg1"/>
                </a:solidFill>
              </a:rPr>
              <a:t>استراحة نقاشية 1 </a:t>
            </a:r>
            <a:endParaRPr lang="en-GB" sz="3200" dirty="0">
              <a:solidFill>
                <a:schemeClr val="bg1"/>
              </a:solidFill>
            </a:endParaRPr>
          </a:p>
        </p:txBody>
      </p:sp>
      <p:sp>
        <p:nvSpPr>
          <p:cNvPr id="5" name="Rectangle 4"/>
          <p:cNvSpPr/>
          <p:nvPr/>
        </p:nvSpPr>
        <p:spPr>
          <a:xfrm>
            <a:off x="0" y="762000"/>
            <a:ext cx="9144000" cy="1107996"/>
          </a:xfrm>
          <a:prstGeom prst="rect">
            <a:avLst/>
          </a:prstGeom>
        </p:spPr>
        <p:txBody>
          <a:bodyPr wrap="square">
            <a:spAutoFit/>
          </a:bodyPr>
          <a:lstStyle/>
          <a:p>
            <a:pPr algn="r" rtl="1">
              <a:defRPr/>
            </a:pPr>
            <a:r>
              <a:rPr lang="ar-OM" sz="2400" dirty="0" smtClean="0"/>
              <a:t>نرجو تشكيل أربع مجموعات لمناقشة الأسئلة الواردة على هذه الشريحة ( 10 دقائق للنقاش، و10 دقائق للعودة إلى كامل الفريق) </a:t>
            </a:r>
            <a:endParaRPr lang="en-GB" sz="2400"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52400" y="187832"/>
            <a:ext cx="9525000" cy="584775"/>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ar-OM" sz="3200" noProof="0" dirty="0" smtClean="0">
                <a:solidFill>
                  <a:schemeClr val="bg1"/>
                </a:solidFill>
                <a:latin typeface="+mj-lt"/>
                <a:ea typeface="+mj-ea"/>
                <a:cs typeface="+mj-cs"/>
              </a:rPr>
              <a:t>عرض مرئي للمدير الفني حول أهمية الالتزام </a:t>
            </a:r>
            <a:r>
              <a:rPr kumimoji="0" lang="en-GB" sz="3200" b="0" i="0" u="none" strike="noStrike" kern="1200" cap="none" spc="0" normalizeH="0" baseline="0" noProof="0" dirty="0" smtClean="0">
                <a:ln>
                  <a:noFill/>
                </a:ln>
                <a:solidFill>
                  <a:schemeClr val="bg1"/>
                </a:solidFill>
                <a:effectLst/>
                <a:uLnTx/>
                <a:uFillTx/>
                <a:latin typeface="+mj-lt"/>
                <a:ea typeface="+mj-ea"/>
                <a:cs typeface="+mj-cs"/>
              </a:rPr>
              <a:t>	 </a:t>
            </a:r>
            <a:endParaRPr kumimoji="0" lang="en-GB" sz="3200" b="0" i="0" u="none" strike="noStrike" kern="1200" cap="none" spc="0" normalizeH="0" baseline="0" noProof="0" dirty="0">
              <a:ln>
                <a:noFill/>
              </a:ln>
              <a:solidFill>
                <a:schemeClr val="bg1"/>
              </a:solidFill>
              <a:effectLst/>
              <a:uLnTx/>
              <a:uFillTx/>
              <a:latin typeface="+mj-lt"/>
              <a:ea typeface="+mj-ea"/>
              <a:cs typeface="+mj-cs"/>
            </a:endParaRPr>
          </a:p>
        </p:txBody>
      </p:sp>
      <p:graphicFrame>
        <p:nvGraphicFramePr>
          <p:cNvPr id="3074" name="Object 2"/>
          <p:cNvGraphicFramePr>
            <a:graphicFrameLocks noChangeAspect="1"/>
          </p:cNvGraphicFramePr>
          <p:nvPr>
            <p:ph idx="1"/>
          </p:nvPr>
        </p:nvGraphicFramePr>
        <p:xfrm>
          <a:off x="4114800" y="4724400"/>
          <a:ext cx="914400" cy="771525"/>
        </p:xfrm>
        <a:graphic>
          <a:graphicData uri="http://schemas.openxmlformats.org/presentationml/2006/ole">
            <p:oleObj spid="_x0000_s3074" name="Packager Shell Object" showAsIcon="1" r:id="rId4" imgW="914400" imgH="771480" progId="Package">
              <p:embed/>
            </p:oleObj>
          </a:graphicData>
        </a:graphic>
      </p:graphicFrame>
      <p:sp>
        <p:nvSpPr>
          <p:cNvPr id="5" name="Rectangle 4"/>
          <p:cNvSpPr/>
          <p:nvPr/>
        </p:nvSpPr>
        <p:spPr>
          <a:xfrm>
            <a:off x="838200" y="2013228"/>
            <a:ext cx="7620000" cy="2400657"/>
          </a:xfrm>
          <a:prstGeom prst="rect">
            <a:avLst/>
          </a:prstGeom>
        </p:spPr>
        <p:txBody>
          <a:bodyPr wrap="square">
            <a:spAutoFit/>
          </a:bodyPr>
          <a:lstStyle/>
          <a:p>
            <a:pPr lvl="1"/>
            <a:r>
              <a:rPr lang="ar-OM" sz="2400" dirty="0" smtClean="0"/>
              <a:t>لموظفي الشركة </a:t>
            </a:r>
            <a:r>
              <a:rPr lang="ar-OM" sz="2400" dirty="0" smtClean="0">
                <a:solidFill>
                  <a:srgbClr val="FF0000"/>
                </a:solidFill>
              </a:rPr>
              <a:t>اضغط هنا </a:t>
            </a:r>
            <a:endParaRPr lang="en-US" sz="2400" dirty="0" smtClean="0">
              <a:solidFill>
                <a:srgbClr val="FF0000"/>
              </a:solidFill>
            </a:endParaRPr>
          </a:p>
          <a:p>
            <a:pPr lvl="1"/>
            <a:endParaRPr lang="en-US" sz="2400" dirty="0" smtClean="0"/>
          </a:p>
          <a:p>
            <a:r>
              <a:rPr lang="ar-OM" sz="2400" dirty="0" smtClean="0"/>
              <a:t>للمستخدمين من الشركات المتعاقدة </a:t>
            </a:r>
            <a:r>
              <a:rPr lang="ar-OM" sz="2400" dirty="0" smtClean="0">
                <a:solidFill>
                  <a:srgbClr val="FF0000"/>
                </a:solidFill>
              </a:rPr>
              <a:t>اضغط هنا </a:t>
            </a:r>
          </a:p>
          <a:p>
            <a:endParaRPr lang="en-US" sz="2400" dirty="0" smtClean="0"/>
          </a:p>
          <a:p>
            <a:pPr lvl="1" algn="r" rtl="1">
              <a:buFont typeface="Arial" charset="0"/>
              <a:buChar char="•"/>
            </a:pPr>
            <a:r>
              <a:rPr lang="ar-OM" dirty="0" smtClean="0"/>
              <a:t>للمستخدمين من الشركات المتعاقدة ينصح بتحميل العروض المرئية من </a:t>
            </a:r>
            <a:r>
              <a:rPr lang="ar-OM" dirty="0" smtClean="0">
                <a:solidFill>
                  <a:srgbClr val="FF0000"/>
                </a:solidFill>
              </a:rPr>
              <a:t>الصفحة الالكترونية ليوم سلامة العمليات</a:t>
            </a:r>
            <a:r>
              <a:rPr lang="ar-OM" dirty="0" smtClean="0"/>
              <a:t> قبل الحضور للجلسة وتشغيلها باستخدام برنامج مشغل الوسائط (ويندوز </a:t>
            </a:r>
            <a:r>
              <a:rPr lang="ar-OM" dirty="0" err="1" smtClean="0"/>
              <a:t>ميديا</a:t>
            </a:r>
            <a:r>
              <a:rPr lang="ar-OM" dirty="0" smtClean="0"/>
              <a:t> </a:t>
            </a:r>
            <a:r>
              <a:rPr lang="ar-OM" dirty="0" err="1" smtClean="0"/>
              <a:t>بلاير</a:t>
            </a:r>
            <a:r>
              <a:rPr lang="ar-OM" dirty="0" smtClean="0"/>
              <a:t>) (اضغط مرتين على هذه الصورة لمعرفة الطريقة)    </a:t>
            </a: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ar-OM" dirty="0" smtClean="0"/>
              <a:t>دراسة حالة لموظفي العمليات والصيانة</a:t>
            </a:r>
            <a:endParaRPr lang="en-US" dirty="0"/>
          </a:p>
        </p:txBody>
      </p:sp>
      <p:sp>
        <p:nvSpPr>
          <p:cNvPr id="7" name="TextBox 6"/>
          <p:cNvSpPr txBox="1"/>
          <p:nvPr/>
        </p:nvSpPr>
        <p:spPr>
          <a:xfrm>
            <a:off x="2221798" y="773668"/>
            <a:ext cx="3132588" cy="369332"/>
          </a:xfrm>
          <a:prstGeom prst="rect">
            <a:avLst/>
          </a:prstGeom>
          <a:noFill/>
        </p:spPr>
        <p:txBody>
          <a:bodyPr wrap="none" rtlCol="0">
            <a:spAutoFit/>
          </a:bodyPr>
          <a:lstStyle/>
          <a:p>
            <a:pPr algn="r" rtl="1"/>
            <a:r>
              <a:rPr lang="ar-OM" dirty="0" smtClean="0"/>
              <a:t>تُعرض دراسة لحالة واحدة فقط لكل حلقة</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696500" y="1423416"/>
            <a:ext cx="6761700" cy="5129784"/>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05535269580F4095F8650DC933E825" ma:contentTypeVersion="4" ma:contentTypeDescription="Create a new document." ma:contentTypeScope="" ma:versionID="ce2446dc987092fdfa601df8a86cb917">
  <xsd:schema xmlns:xsd="http://www.w3.org/2001/XMLSchema" xmlns:xs="http://www.w3.org/2001/XMLSchema" xmlns:p="http://schemas.microsoft.com/office/2006/metadata/properties" xmlns:ns1="http://schemas.microsoft.com/sharepoint/v3" xmlns:ns2="9d51eac6-a7d5-47f5-a119-63d146adb134" targetNamespace="http://schemas.microsoft.com/office/2006/metadata/properties" ma:root="true" ma:fieldsID="04124fd72fb23383ffd9ae33b9d6db0f" ns1:_="" ns2:_="">
    <xsd:import namespace="http://schemas.microsoft.com/sharepoint/v3"/>
    <xsd:import namespace="9d51eac6-a7d5-47f5-a119-63d146adb134"/>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D001092-7623-43EF-8DAC-E3F7299E14B9}"/>
</file>

<file path=customXml/itemProps2.xml><?xml version="1.0" encoding="utf-8"?>
<ds:datastoreItem xmlns:ds="http://schemas.openxmlformats.org/officeDocument/2006/customXml" ds:itemID="{5B0AA1CD-FB29-4FA3-A6EC-0A565F1A4455}"/>
</file>

<file path=customXml/itemProps3.xml><?xml version="1.0" encoding="utf-8"?>
<ds:datastoreItem xmlns:ds="http://schemas.openxmlformats.org/officeDocument/2006/customXml" ds:itemID="{E0DA599C-4353-4B9A-AC90-C471822B9FE7}"/>
</file>

<file path=docProps/app.xml><?xml version="1.0" encoding="utf-8"?>
<Properties xmlns="http://schemas.openxmlformats.org/officeDocument/2006/extended-properties" xmlns:vt="http://schemas.openxmlformats.org/officeDocument/2006/docPropsVTypes">
  <TotalTime>19243</TotalTime>
  <Words>1252</Words>
  <Application>Microsoft Office PowerPoint</Application>
  <PresentationFormat>On-screen Show (4:3)</PresentationFormat>
  <Paragraphs>136</Paragraphs>
  <Slides>14</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Office Theme</vt:lpstr>
      <vt:lpstr>Packager Shell Object</vt:lpstr>
      <vt:lpstr>يوم سلامة العمليات 2018  </vt:lpstr>
      <vt:lpstr>البرنامج</vt:lpstr>
      <vt:lpstr>السلامة أولاً</vt:lpstr>
      <vt:lpstr>عرض مرئي تقديمي (رسالة المدير الفني)   </vt:lpstr>
      <vt:lpstr>رحلة يوم سلامة العمليات خلال 5 سنوات الماضية  </vt:lpstr>
      <vt:lpstr>Slide 6</vt:lpstr>
      <vt:lpstr>استراحة نقاشية 1 </vt:lpstr>
      <vt:lpstr>Slide 8</vt:lpstr>
      <vt:lpstr>دراسة حالة لموظفي العمليات والصيانة</vt:lpstr>
      <vt:lpstr>Case Study For Wells Staff دراسة حالة لموظفي الآبار </vt:lpstr>
      <vt:lpstr>Case Study For Surface Engineering Staff دراسة حالة لموظفي هندسة السطوح</vt:lpstr>
      <vt:lpstr>دراسة حالة للموظفين غير الفنيين</vt:lpstr>
      <vt:lpstr>استراحة نقاشية 2- مناقشة جماعية</vt:lpstr>
      <vt:lpstr>الالتزام الشخصي وإجراءات الاضافية </vt:lpstr>
    </vt:vector>
  </TitlesOfParts>
  <Company>United Media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Ruchi Shakrani</dc:creator>
  <cp:lastModifiedBy>MU59206</cp:lastModifiedBy>
  <cp:revision>1575</cp:revision>
  <dcterms:created xsi:type="dcterms:W3CDTF">2012-10-15T05:32:30Z</dcterms:created>
  <dcterms:modified xsi:type="dcterms:W3CDTF">2018-08-07T10:12:05Z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0x0101007605535269580F4095F8650DC933E825</vt:lpwstr>
  </property>
</Properties>
</file>