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289" r:id="rId5"/>
    <p:sldId id="301" r:id="rId6"/>
    <p:sldId id="309" r:id="rId7"/>
    <p:sldId id="310" r:id="rId8"/>
    <p:sldId id="297" r:id="rId9"/>
    <p:sldId id="296" r:id="rId10"/>
    <p:sldId id="298" r:id="rId11"/>
    <p:sldId id="308" r:id="rId12"/>
    <p:sldId id="299" r:id="rId13"/>
    <p:sldId id="300" r:id="rId14"/>
    <p:sldId id="303" r:id="rId15"/>
    <p:sldId id="312" r:id="rId16"/>
    <p:sldId id="292" r:id="rId17"/>
    <p:sldId id="305" r:id="rId18"/>
    <p:sldId id="307" r:id="rId19"/>
    <p:sldId id="294" r:id="rId20"/>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FF"/>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MUSNAS05\UEOD\UOM\00%20Process%20Safety\05%20Progress%20Reporting\2014%20TDG\8.%20August%202014\Copy%20of%20AI%20PSM%20Trends%20End%20July%202014%20Rev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stacked"/>
        <c:ser>
          <c:idx val="0"/>
          <c:order val="0"/>
          <c:spPr>
            <a:ln>
              <a:solidFill>
                <a:schemeClr val="tx1"/>
              </a:solidFill>
            </a:ln>
          </c:spPr>
          <c:dPt>
            <c:idx val="0"/>
            <c:spPr>
              <a:solidFill>
                <a:schemeClr val="tx2">
                  <a:lumMod val="60000"/>
                  <a:lumOff val="40000"/>
                </a:schemeClr>
              </a:solidFill>
              <a:ln>
                <a:solidFill>
                  <a:schemeClr val="tx1"/>
                </a:solidFill>
              </a:ln>
            </c:spPr>
          </c:dPt>
          <c:dPt>
            <c:idx val="1"/>
            <c:spPr>
              <a:solidFill>
                <a:schemeClr val="tx2">
                  <a:lumMod val="60000"/>
                  <a:lumOff val="40000"/>
                </a:schemeClr>
              </a:solidFill>
              <a:ln>
                <a:solidFill>
                  <a:schemeClr val="tx1"/>
                </a:solidFill>
              </a:ln>
            </c:spPr>
          </c:dPt>
          <c:dPt>
            <c:idx val="2"/>
            <c:spPr>
              <a:solidFill>
                <a:schemeClr val="tx2">
                  <a:lumMod val="60000"/>
                  <a:lumOff val="40000"/>
                </a:schemeClr>
              </a:solidFill>
              <a:ln>
                <a:solidFill>
                  <a:schemeClr val="tx1"/>
                </a:solidFill>
              </a:ln>
            </c:spPr>
          </c:dPt>
          <c:dPt>
            <c:idx val="3"/>
            <c:spPr>
              <a:solidFill>
                <a:schemeClr val="tx2">
                  <a:lumMod val="60000"/>
                  <a:lumOff val="40000"/>
                </a:schemeClr>
              </a:solidFill>
              <a:ln>
                <a:solidFill>
                  <a:schemeClr val="tx1"/>
                </a:solidFill>
              </a:ln>
            </c:spPr>
          </c:dPt>
          <c:dPt>
            <c:idx val="4"/>
            <c:spPr>
              <a:solidFill>
                <a:srgbClr val="FFC000"/>
              </a:solidFill>
              <a:ln>
                <a:solidFill>
                  <a:schemeClr val="tx1"/>
                </a:solidFill>
              </a:ln>
            </c:spPr>
          </c:dPt>
          <c:dLbls>
            <c:txPr>
              <a:bodyPr/>
              <a:lstStyle/>
              <a:p>
                <a:pPr>
                  <a:defRPr sz="1050" b="1"/>
                </a:pPr>
                <a:endParaRPr lang="en-US"/>
              </a:p>
            </c:txPr>
            <c:dLblPos val="inEnd"/>
            <c:showVal val="1"/>
          </c:dLbls>
          <c:cat>
            <c:numRef>
              <c:f>Sheet1!$A$150:$A$155</c:f>
              <c:numCache>
                <c:formatCode>General</c:formatCode>
                <c:ptCount val="6"/>
                <c:pt idx="0">
                  <c:v>2009</c:v>
                </c:pt>
                <c:pt idx="1">
                  <c:v>2010</c:v>
                </c:pt>
                <c:pt idx="2">
                  <c:v>2011</c:v>
                </c:pt>
                <c:pt idx="3">
                  <c:v>2012</c:v>
                </c:pt>
                <c:pt idx="4">
                  <c:v>2013</c:v>
                </c:pt>
                <c:pt idx="5">
                  <c:v>2014</c:v>
                </c:pt>
              </c:numCache>
            </c:numRef>
          </c:cat>
          <c:val>
            <c:numRef>
              <c:f>Sheet1!$B$150:$B$155</c:f>
              <c:numCache>
                <c:formatCode>General</c:formatCode>
                <c:ptCount val="6"/>
                <c:pt idx="0">
                  <c:v>9</c:v>
                </c:pt>
                <c:pt idx="1">
                  <c:v>22</c:v>
                </c:pt>
                <c:pt idx="2">
                  <c:v>14</c:v>
                </c:pt>
                <c:pt idx="3">
                  <c:v>11</c:v>
                </c:pt>
                <c:pt idx="4">
                  <c:v>13</c:v>
                </c:pt>
                <c:pt idx="5">
                  <c:v>15</c:v>
                </c:pt>
              </c:numCache>
            </c:numRef>
          </c:val>
        </c:ser>
        <c:overlap val="100"/>
        <c:axId val="84674816"/>
        <c:axId val="86586880"/>
      </c:barChart>
      <c:catAx>
        <c:axId val="84674816"/>
        <c:scaling>
          <c:orientation val="minMax"/>
        </c:scaling>
        <c:axPos val="b"/>
        <c:numFmt formatCode="General" sourceLinked="1"/>
        <c:tickLblPos val="nextTo"/>
        <c:crossAx val="86586880"/>
        <c:crosses val="autoZero"/>
        <c:auto val="1"/>
        <c:lblAlgn val="ctr"/>
        <c:lblOffset val="100"/>
      </c:catAx>
      <c:valAx>
        <c:axId val="86586880"/>
        <c:scaling>
          <c:orientation val="minMax"/>
        </c:scaling>
        <c:axPos val="l"/>
        <c:majorGridlines/>
        <c:numFmt formatCode="General" sourceLinked="1"/>
        <c:tickLblPos val="nextTo"/>
        <c:crossAx val="84674816"/>
        <c:crosses val="autoZero"/>
        <c:crossBetween val="between"/>
      </c:valAx>
      <c:spPr>
        <a:solidFill>
          <a:schemeClr val="bg1">
            <a:lumMod val="85000"/>
          </a:schemeClr>
        </a:solidFill>
      </c:spPr>
    </c:plotArea>
    <c:plotVisOnly val="1"/>
  </c:chart>
  <c:spPr>
    <a:solidFill>
      <a:sysClr val="window" lastClr="FFFFFF">
        <a:lumMod val="85000"/>
      </a:sysClr>
    </a:solidFill>
    <a:ln>
      <a:solidFill>
        <a:sysClr val="window" lastClr="FFFFFF">
          <a:lumMod val="75000"/>
        </a:sysClr>
      </a:solid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FF8CDCBB-42FD-42D2-AF8B-48D4215072B6}" type="datetimeFigureOut">
              <a:rPr lang="en-US" smtClean="0"/>
              <a:pPr/>
              <a:t>27/10/2014</a:t>
            </a:fld>
            <a:endParaRPr lang="en-US"/>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79D30574-21BB-42FE-A964-EB997503110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defTabSz="914332"/>
            <a:r>
              <a:rPr lang="en-US" dirty="0" smtClean="0"/>
              <a:t>1. </a:t>
            </a:r>
            <a:r>
              <a:rPr lang="en-US" b="1" dirty="0" err="1" smtClean="0"/>
              <a:t>Bahja</a:t>
            </a:r>
            <a:r>
              <a:rPr lang="en-US" b="1" dirty="0" smtClean="0"/>
              <a:t> GS Export line leak – 14</a:t>
            </a:r>
            <a:r>
              <a:rPr lang="en-US" b="1" baseline="30000" dirty="0" smtClean="0"/>
              <a:t>th</a:t>
            </a:r>
            <a:r>
              <a:rPr lang="en-US" b="1" dirty="0" smtClean="0"/>
              <a:t> December 2013</a:t>
            </a:r>
          </a:p>
          <a:p>
            <a:pPr defTabSz="914332"/>
            <a:r>
              <a:rPr lang="en-US" dirty="0" smtClean="0">
                <a:latin typeface="Calibri" pitchFamily="34" charset="0"/>
                <a:cs typeface="Calibri" pitchFamily="34" charset="0"/>
              </a:rPr>
              <a:t>During a routine station check a leak was observed from the 12” station discharge header from an existing clamp location. The station was stopped at 08:00 hrs as per normal sequence including all incoming wells. The discharge line was isolated and depressurized.  A civil crew o started the clean up prior to attempts to arrest the leak.  Re-clamping included  using a new rubber sheet and tightening of the clamp. The  line was re-pressurized however the clamp failed again. The plant was shutdown , Decision was taken to shutdown the station , the line was depressurized, drained and flushed, then the area was made safe for hot work and patch welding. The station was re-started at 00:05 hrs, no more leaks were observed.  </a:t>
            </a:r>
          </a:p>
          <a:p>
            <a:r>
              <a:rPr lang="en-US" dirty="0" smtClean="0"/>
              <a:t>Loss: 14.73m</a:t>
            </a:r>
            <a:r>
              <a:rPr lang="en-GB" b="1" baseline="30000" dirty="0" smtClean="0">
                <a:solidFill>
                  <a:prstClr val="black"/>
                </a:solidFill>
                <a:cs typeface="Arial" charset="0"/>
              </a:rPr>
              <a:t>3</a:t>
            </a:r>
            <a:r>
              <a:rPr lang="en-GB" b="1" dirty="0" smtClean="0">
                <a:solidFill>
                  <a:prstClr val="black"/>
                </a:solidFill>
                <a:latin typeface="Arial" charset="0"/>
                <a:cs typeface="Arial" charset="0"/>
              </a:rPr>
              <a:t> </a:t>
            </a:r>
            <a:r>
              <a:rPr lang="en-US" dirty="0" smtClean="0"/>
              <a:t>crude lost from primary containment</a:t>
            </a:r>
          </a:p>
          <a:p>
            <a:endParaRPr lang="en-US" b="0" dirty="0" smtClean="0"/>
          </a:p>
          <a:p>
            <a:endParaRPr lang="en-US" b="0" dirty="0" smtClean="0"/>
          </a:p>
          <a:p>
            <a:endParaRPr lang="en-US" b="0" dirty="0" smtClean="0"/>
          </a:p>
          <a:p>
            <a:r>
              <a:rPr lang="en-US" b="1" dirty="0" smtClean="0"/>
              <a:t>3. SARMAD-1 Oil Spill- 09.12.2013</a:t>
            </a:r>
          </a:p>
          <a:p>
            <a:r>
              <a:rPr lang="en-US" dirty="0" smtClean="0">
                <a:latin typeface="Calibri" pitchFamily="34" charset="0"/>
                <a:cs typeface="Calibri" pitchFamily="34" charset="0"/>
              </a:rPr>
              <a:t>Around 16:00 hrs the day shift field operator went to fit a pressure gauge on a standalone old plugged well with no flow line. Whilst checking the annulus he noted a pressure of 320 </a:t>
            </a:r>
            <a:r>
              <a:rPr lang="en-US" dirty="0" err="1" smtClean="0">
                <a:latin typeface="Calibri" pitchFamily="34" charset="0"/>
                <a:cs typeface="Calibri" pitchFamily="34" charset="0"/>
              </a:rPr>
              <a:t>barg</a:t>
            </a:r>
            <a:r>
              <a:rPr lang="en-US" dirty="0" smtClean="0">
                <a:latin typeface="Calibri" pitchFamily="34" charset="0"/>
                <a:cs typeface="Calibri" pitchFamily="34" charset="0"/>
              </a:rPr>
              <a:t>.  He informed his supervisor who told him to return and bleed it off.  Wearing BA he entered the cellar and opened the A annulus valves first by opening the needle valve and then the gate valve #2.  After a few seconds a jet of fluid came out of the vent into the cellar creating a gas and dust cloud which set off his personal H2S monitor.  They exited the well pad and waited for 15mins to see if the gas flow would stop.  Now dark they left the well and asked the night shift to monitor it, but he didn’t and the next morning the day shift field operator found oil all over the well pad and in the cellar pit. He closed the gate valve#2 wearing a chemical suit and rubber boots.</a:t>
            </a:r>
          </a:p>
          <a:p>
            <a:endParaRPr lang="en-US" b="0" dirty="0" smtClean="0"/>
          </a:p>
          <a:p>
            <a:r>
              <a:rPr lang="en-US" b="0" dirty="0" smtClean="0"/>
              <a:t>4. </a:t>
            </a:r>
            <a:r>
              <a:rPr lang="en-US" b="0" i="0" kern="1200" dirty="0" err="1" smtClean="0">
                <a:solidFill>
                  <a:srgbClr val="0033CC"/>
                </a:solidFill>
                <a:ea typeface="+mn-ea"/>
                <a:cs typeface="+mn-cs"/>
              </a:rPr>
              <a:t>Wafra</a:t>
            </a:r>
            <a:r>
              <a:rPr lang="en-US" b="0" i="0" kern="1200" dirty="0" smtClean="0">
                <a:solidFill>
                  <a:srgbClr val="0033CC"/>
                </a:solidFill>
                <a:ea typeface="+mn-ea"/>
                <a:cs typeface="+mn-cs"/>
              </a:rPr>
              <a:t> Header leak -</a:t>
            </a:r>
            <a:r>
              <a:rPr lang="en-US" b="0" i="0" kern="1200" baseline="0" dirty="0" smtClean="0">
                <a:solidFill>
                  <a:srgbClr val="0033CC"/>
                </a:solidFill>
                <a:ea typeface="+mn-ea"/>
                <a:cs typeface="+mn-cs"/>
              </a:rPr>
              <a:t> </a:t>
            </a:r>
            <a:r>
              <a:rPr lang="en-US" dirty="0" smtClean="0"/>
              <a:t>19</a:t>
            </a:r>
            <a:r>
              <a:rPr lang="en-US" baseline="30000" dirty="0" smtClean="0"/>
              <a:t>th</a:t>
            </a:r>
            <a:r>
              <a:rPr lang="en-US" dirty="0" smtClean="0"/>
              <a:t> September 2013</a:t>
            </a:r>
            <a:endParaRPr lang="en-US" b="0" dirty="0"/>
          </a:p>
        </p:txBody>
      </p:sp>
      <p:sp>
        <p:nvSpPr>
          <p:cNvPr id="4" name="Slide Number Placeholder 3"/>
          <p:cNvSpPr>
            <a:spLocks noGrp="1"/>
          </p:cNvSpPr>
          <p:nvPr>
            <p:ph type="sldNum" sz="quarter" idx="10"/>
          </p:nvPr>
        </p:nvSpPr>
        <p:spPr/>
        <p:txBody>
          <a:bodyPr/>
          <a:lstStyle/>
          <a:p>
            <a:fld id="{6FE96B86-C9C6-4410-88A8-FB28EB7C3181}"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9F91C8-0D7B-46C1-AA58-985F6CC0DCAF}" type="datetimeFigureOut">
              <a:rPr lang="en-US" smtClean="0"/>
              <a:pPr/>
              <a:t>27/10/2014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9EC6F-0701-4CFC-A3F7-EE03119675D1}" type="slidenum">
              <a:rPr lang="en-US" smtClean="0"/>
              <a:pPr/>
              <a:t>‹#›</a:t>
            </a:fld>
            <a:endParaRPr lang="en-US"/>
          </a:p>
        </p:txBody>
      </p:sp>
      <p:pic>
        <p:nvPicPr>
          <p:cNvPr id="7" name="Picture 3" descr="C:\Ruchi\Ruchi\PDO\2012\Corporate Identity\PDO ppt 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4714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9F91C8-0D7B-46C1-AA58-985F6CC0DCAF}" type="datetimeFigureOut">
              <a:rPr lang="en-US" smtClean="0"/>
              <a:pPr/>
              <a:t>27/10/2014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9EC6F-0701-4CFC-A3F7-EE03119675D1}"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9F91C8-0D7B-46C1-AA58-985F6CC0DCAF}" type="datetimeFigureOut">
              <a:rPr lang="en-US" smtClean="0"/>
              <a:pPr/>
              <a:t>27/10/2014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9EC6F-0701-4CFC-A3F7-EE03119675D1}"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fld id="{B09F91C8-0D7B-46C1-AA58-985F6CC0DCAF}" type="datetimeFigureOut">
              <a:rPr lang="en-US" smtClean="0"/>
              <a:pPr/>
              <a:t>27/10/2014</a:t>
            </a:fld>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5D69EC6F-0701-4CFC-A3F7-EE03119675D1}" type="slidenum">
              <a:rPr lang="en-US" smtClean="0"/>
              <a:pPr/>
              <a:t>‹#›</a:t>
            </a:fld>
            <a:endParaRPr lang="en-US"/>
          </a:p>
        </p:txBody>
      </p:sp>
    </p:spTree>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pPr>
              <a:defRPr/>
            </a:pPr>
            <a:fld id="{9061EFCC-3E64-4E51-B4F3-9AFC9D8AF34E}"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838200"/>
            <a:ext cx="8229600" cy="5287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9F91C8-0D7B-46C1-AA58-985F6CC0DCAF}" type="datetimeFigureOut">
              <a:rPr lang="en-US" smtClean="0"/>
              <a:pPr/>
              <a:t>27/10/2014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9EC6F-0701-4CFC-A3F7-EE03119675D1}"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9F91C8-0D7B-46C1-AA58-985F6CC0DCAF}" type="datetimeFigureOut">
              <a:rPr lang="en-US" smtClean="0"/>
              <a:pPr/>
              <a:t>27/10/2014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9EC6F-0701-4CFC-A3F7-EE03119675D1}"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9F91C8-0D7B-46C1-AA58-985F6CC0DCAF}" type="datetimeFigureOut">
              <a:rPr lang="en-US" smtClean="0"/>
              <a:pPr/>
              <a:t>27/10/2014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69EC6F-0701-4CFC-A3F7-EE03119675D1}"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9F91C8-0D7B-46C1-AA58-985F6CC0DCAF}" type="datetimeFigureOut">
              <a:rPr lang="en-US" smtClean="0"/>
              <a:pPr/>
              <a:t>27/10/2014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69EC6F-0701-4CFC-A3F7-EE03119675D1}"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9F91C8-0D7B-46C1-AA58-985F6CC0DCAF}" type="datetimeFigureOut">
              <a:rPr lang="en-US" smtClean="0"/>
              <a:pPr/>
              <a:t>27/10/2014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69EC6F-0701-4CFC-A3F7-EE03119675D1}"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9F91C8-0D7B-46C1-AA58-985F6CC0DCAF}" type="datetimeFigureOut">
              <a:rPr lang="en-US" smtClean="0"/>
              <a:pPr/>
              <a:t>27/10/2014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69EC6F-0701-4CFC-A3F7-EE03119675D1}"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9F91C8-0D7B-46C1-AA58-985F6CC0DCAF}" type="datetimeFigureOut">
              <a:rPr lang="en-US" smtClean="0"/>
              <a:pPr/>
              <a:t>27/10/2014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69EC6F-0701-4CFC-A3F7-EE03119675D1}"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9F91C8-0D7B-46C1-AA58-985F6CC0DCAF}" type="datetimeFigureOut">
              <a:rPr lang="en-US" smtClean="0"/>
              <a:pPr/>
              <a:t>27/10/2014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69EC6F-0701-4CFC-A3F7-EE03119675D1}"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9F91C8-0D7B-46C1-AA58-985F6CC0DCAF}" type="datetimeFigureOut">
              <a:rPr lang="en-US" smtClean="0"/>
              <a:pPr/>
              <a:t>27/10/2014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9EC6F-0701-4CFC-A3F7-EE03119675D1}"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5" cstate="print">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ublic.ext.corp.pdo.om/hseforcontractors/ProcessSafety/SitePages/app.aspx" TargetMode="External"/><Relationship Id="rId2" Type="http://schemas.openxmlformats.org/officeDocument/2006/relationships/hyperlink" Target="http://pdotube.pdo.shell.om/pdotube/avc-view.aspx?v=630" TargetMode="Externa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pdointernet/hseforcontractors/ProcessSafety/SitePages/app.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ublic.ext.corp.pdo.om/hseforcontractors/ProcessSafety/SitePages/app.aspx" TargetMode="External"/><Relationship Id="rId2" Type="http://schemas.openxmlformats.org/officeDocument/2006/relationships/hyperlink" Target="http://pdotube.pdo.shell.om/pdotube/avc-view.aspx?v=63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ublic.ext.corp.pdo.om/hseforcontractors/ProcessSafety/SitePages/app.aspx" TargetMode="External"/><Relationship Id="rId2" Type="http://schemas.openxmlformats.org/officeDocument/2006/relationships/hyperlink" Target="http://pdotube.pdo.shell.om/pdotube/avc-view.aspx?v=63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4800600" cy="2743200"/>
          </a:xfrm>
        </p:spPr>
        <p:txBody>
          <a:bodyPr>
            <a:normAutofit fontScale="90000"/>
          </a:bodyPr>
          <a:lstStyle/>
          <a:p>
            <a:r>
              <a:rPr lang="en-US" sz="4800" b="1" dirty="0" smtClean="0">
                <a:solidFill>
                  <a:schemeClr val="bg1"/>
                </a:solidFill>
              </a:rPr>
              <a:t>PROCESS SAFETY DAY </a:t>
            </a:r>
            <a:br>
              <a:rPr lang="en-US" sz="4800" b="1" dirty="0" smtClean="0">
                <a:solidFill>
                  <a:schemeClr val="bg1"/>
                </a:solidFill>
              </a:rPr>
            </a:br>
            <a:r>
              <a:rPr lang="en-US" dirty="0" smtClean="0">
                <a:solidFill>
                  <a:schemeClr val="bg1"/>
                </a:solidFill>
              </a:rPr>
              <a:t/>
            </a:r>
            <a:br>
              <a:rPr lang="en-US" dirty="0" smtClean="0">
                <a:solidFill>
                  <a:schemeClr val="bg1"/>
                </a:solidFill>
              </a:rPr>
            </a:br>
            <a:r>
              <a:rPr lang="en-US" sz="3600" dirty="0" smtClean="0">
                <a:solidFill>
                  <a:srgbClr val="FFC000"/>
                </a:solidFill>
              </a:rPr>
              <a:t>OCTOBER 28</a:t>
            </a:r>
            <a:r>
              <a:rPr lang="en-US" sz="3600" baseline="30000" dirty="0" smtClean="0">
                <a:solidFill>
                  <a:srgbClr val="FFC000"/>
                </a:solidFill>
              </a:rPr>
              <a:t>th</a:t>
            </a:r>
            <a:r>
              <a:rPr lang="en-US" sz="3600" dirty="0" smtClean="0">
                <a:solidFill>
                  <a:srgbClr val="FFC000"/>
                </a:solidFill>
              </a:rPr>
              <a:t> 2014 </a:t>
            </a:r>
            <a:endParaRPr lang="en-US" dirty="0">
              <a:solidFill>
                <a:srgbClr val="FFC000"/>
              </a:solidFill>
            </a:endParaRPr>
          </a:p>
        </p:txBody>
      </p:sp>
      <p:pic>
        <p:nvPicPr>
          <p:cNvPr id="1026" name="Picture 2"/>
          <p:cNvPicPr>
            <a:picLocks noChangeAspect="1" noChangeArrowheads="1"/>
          </p:cNvPicPr>
          <p:nvPr/>
        </p:nvPicPr>
        <p:blipFill>
          <a:blip r:embed="rId2" cstate="print"/>
          <a:srcRect/>
          <a:stretch>
            <a:fillRect/>
          </a:stretch>
        </p:blipFill>
        <p:spPr bwMode="auto">
          <a:xfrm>
            <a:off x="6781800" y="381000"/>
            <a:ext cx="1801813" cy="306387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5029200" y="381000"/>
            <a:ext cx="1801813" cy="3063875"/>
          </a:xfrm>
          <a:prstGeom prst="rect">
            <a:avLst/>
          </a:prstGeom>
          <a:noFill/>
          <a:ln w="9525">
            <a:noFill/>
            <a:miter lim="800000"/>
            <a:headEnd/>
            <a:tailEnd/>
          </a:ln>
          <a:effectLst/>
        </p:spPr>
      </p:pic>
      <p:sp>
        <p:nvSpPr>
          <p:cNvPr id="6" name="Rectangle 5"/>
          <p:cNvSpPr/>
          <p:nvPr/>
        </p:nvSpPr>
        <p:spPr>
          <a:xfrm>
            <a:off x="533400" y="4876800"/>
            <a:ext cx="5029200" cy="461665"/>
          </a:xfrm>
          <a:prstGeom prst="rect">
            <a:avLst/>
          </a:prstGeom>
        </p:spPr>
        <p:txBody>
          <a:bodyPr wrap="square">
            <a:spAutoFit/>
          </a:bodyPr>
          <a:lstStyle/>
          <a:p>
            <a:pPr algn="ctr"/>
            <a:r>
              <a:rPr lang="en-US" sz="2400" b="1" dirty="0" smtClean="0">
                <a:solidFill>
                  <a:srgbClr val="FF0000"/>
                </a:solidFill>
              </a:rPr>
              <a:t>KNOW YOUR ROLE – PLAY YOUR PART</a:t>
            </a:r>
            <a:endParaRPr lang="en-US"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09600"/>
          </a:xfrm>
        </p:spPr>
        <p:txBody>
          <a:bodyPr>
            <a:noAutofit/>
          </a:bodyPr>
          <a:lstStyle/>
          <a:p>
            <a:r>
              <a:rPr lang="en-US" sz="3600" b="1" dirty="0" smtClean="0"/>
              <a:t>Process Safety Barriers</a:t>
            </a:r>
            <a:endParaRPr lang="en-US" sz="3600" b="1" dirty="0"/>
          </a:p>
        </p:txBody>
      </p:sp>
      <p:sp>
        <p:nvSpPr>
          <p:cNvPr id="3" name="Content Placeholder 2"/>
          <p:cNvSpPr>
            <a:spLocks noGrp="1"/>
          </p:cNvSpPr>
          <p:nvPr>
            <p:ph idx="1"/>
          </p:nvPr>
        </p:nvSpPr>
        <p:spPr>
          <a:xfrm>
            <a:off x="152400" y="838200"/>
            <a:ext cx="8686800" cy="5287963"/>
          </a:xfrm>
        </p:spPr>
        <p:txBody>
          <a:bodyPr>
            <a:normAutofit fontScale="70000" lnSpcReduction="20000"/>
          </a:bodyPr>
          <a:lstStyle/>
          <a:p>
            <a:r>
              <a:rPr lang="en-US" dirty="0" smtClean="0"/>
              <a:t>Multiple barriers prevent us from a process safety incident. These barriers could be hardware barriers (e.g. shutdown system)  and human barriers (following a procedure)</a:t>
            </a:r>
          </a:p>
          <a:p>
            <a:pPr>
              <a:buNone/>
            </a:pPr>
            <a:endParaRPr lang="en-US" dirty="0" smtClean="0"/>
          </a:p>
          <a:p>
            <a:r>
              <a:rPr lang="en-US" dirty="0" smtClean="0"/>
              <a:t>Every incident investigation shows that a series of barriers have failed over a period of time. The first barriers may have failed months or even years earlier</a:t>
            </a:r>
          </a:p>
          <a:p>
            <a:endParaRPr lang="en-US" dirty="0" smtClean="0"/>
          </a:p>
          <a:p>
            <a:r>
              <a:rPr lang="en-US" dirty="0" smtClean="0"/>
              <a:t>Each person who works at PDO has a role in keeping the barriers intact. You may be:</a:t>
            </a:r>
          </a:p>
          <a:p>
            <a:pPr lvl="1"/>
            <a:r>
              <a:rPr lang="en-US" dirty="0" smtClean="0"/>
              <a:t>An employee or contractor</a:t>
            </a:r>
          </a:p>
          <a:p>
            <a:pPr lvl="1"/>
            <a:r>
              <a:rPr lang="en-US" dirty="0" smtClean="0"/>
              <a:t>At the site or in the office </a:t>
            </a:r>
          </a:p>
          <a:p>
            <a:pPr lvl="1"/>
            <a:r>
              <a:rPr lang="en-US" dirty="0" smtClean="0"/>
              <a:t>From a technical or non-technical discipline.</a:t>
            </a:r>
          </a:p>
          <a:p>
            <a:pPr>
              <a:buNone/>
            </a:pPr>
            <a:endParaRPr lang="en-US" dirty="0" smtClean="0"/>
          </a:p>
          <a:p>
            <a:pPr>
              <a:buNone/>
            </a:pPr>
            <a:r>
              <a:rPr lang="en-US" dirty="0" smtClean="0"/>
              <a:t>In some small or large way you create, maintain, support or defend</a:t>
            </a:r>
          </a:p>
          <a:p>
            <a:pPr>
              <a:buNone/>
            </a:pPr>
            <a:r>
              <a:rPr lang="en-US" dirty="0" smtClean="0"/>
              <a:t>critical hardware or human barriers.</a:t>
            </a:r>
          </a:p>
          <a:p>
            <a:pPr>
              <a:buNone/>
            </a:pPr>
            <a:endParaRPr lang="en-US" dirty="0" smtClean="0"/>
          </a:p>
          <a:p>
            <a:pPr>
              <a:buNone/>
            </a:pPr>
            <a:endParaRPr lang="en-US" dirty="0" smtClean="0"/>
          </a:p>
          <a:p>
            <a:endParaRPr lang="en-US" dirty="0" smtClean="0"/>
          </a:p>
          <a:p>
            <a:pPr lvl="0"/>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09600"/>
          </a:xfrm>
        </p:spPr>
        <p:txBody>
          <a:bodyPr>
            <a:noAutofit/>
          </a:bodyPr>
          <a:lstStyle/>
          <a:p>
            <a:r>
              <a:rPr lang="en-US" sz="2800" dirty="0" smtClean="0"/>
              <a:t>Process Safety Barriers – In your role where do you fit in? </a:t>
            </a:r>
          </a:p>
        </p:txBody>
      </p:sp>
      <p:sp>
        <p:nvSpPr>
          <p:cNvPr id="5" name="TextBox 4"/>
          <p:cNvSpPr txBox="1"/>
          <p:nvPr/>
        </p:nvSpPr>
        <p:spPr>
          <a:xfrm>
            <a:off x="5715000" y="838200"/>
            <a:ext cx="3385131" cy="369332"/>
          </a:xfrm>
          <a:prstGeom prst="rect">
            <a:avLst/>
          </a:prstGeom>
          <a:noFill/>
        </p:spPr>
        <p:txBody>
          <a:bodyPr wrap="square" rtlCol="0">
            <a:spAutoFit/>
          </a:bodyPr>
          <a:lstStyle/>
          <a:p>
            <a:endParaRPr lang="en-US" dirty="0"/>
          </a:p>
        </p:txBody>
      </p:sp>
      <p:sp>
        <p:nvSpPr>
          <p:cNvPr id="6" name="TextBox 5"/>
          <p:cNvSpPr txBox="1"/>
          <p:nvPr/>
        </p:nvSpPr>
        <p:spPr>
          <a:xfrm>
            <a:off x="228600" y="1143001"/>
            <a:ext cx="4343400" cy="480131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buFont typeface="Arial" pitchFamily="34" charset="0"/>
              <a:buChar char="•"/>
            </a:pPr>
            <a:r>
              <a:rPr lang="en-US" dirty="0" smtClean="0"/>
              <a:t>Applying appropriate engineering standards for projects</a:t>
            </a:r>
          </a:p>
          <a:p>
            <a:pPr>
              <a:buFont typeface="Arial" pitchFamily="34" charset="0"/>
              <a:buChar char="•"/>
            </a:pPr>
            <a:r>
              <a:rPr lang="en-US" dirty="0" smtClean="0"/>
              <a:t>Maintaining safe operating conditions</a:t>
            </a:r>
          </a:p>
          <a:p>
            <a:pPr>
              <a:buFont typeface="Arial" pitchFamily="34" charset="0"/>
              <a:buChar char="•"/>
            </a:pPr>
            <a:r>
              <a:rPr lang="en-US" dirty="0" smtClean="0"/>
              <a:t>Monitoring Instruments and following procedures</a:t>
            </a:r>
          </a:p>
          <a:p>
            <a:pPr>
              <a:buFont typeface="Arial" pitchFamily="34" charset="0"/>
              <a:buChar char="•"/>
            </a:pPr>
            <a:r>
              <a:rPr lang="en-US" dirty="0" smtClean="0"/>
              <a:t>Inspecting and repairing critical equipment barriers</a:t>
            </a:r>
          </a:p>
          <a:p>
            <a:pPr>
              <a:buFont typeface="Arial" pitchFamily="34" charset="0"/>
              <a:buChar char="•"/>
            </a:pPr>
            <a:r>
              <a:rPr lang="en-US" dirty="0" smtClean="0"/>
              <a:t>Identifying hazards and designing barriers</a:t>
            </a:r>
          </a:p>
          <a:p>
            <a:pPr>
              <a:buFont typeface="Arial" pitchFamily="34" charset="0"/>
              <a:buChar char="•"/>
            </a:pPr>
            <a:r>
              <a:rPr lang="en-US" dirty="0" smtClean="0"/>
              <a:t>Conducting hazards analysis </a:t>
            </a:r>
          </a:p>
          <a:p>
            <a:pPr>
              <a:buFont typeface="Arial" pitchFamily="34" charset="0"/>
              <a:buChar char="•"/>
            </a:pPr>
            <a:r>
              <a:rPr lang="en-US" dirty="0" smtClean="0"/>
              <a:t>Keeping documents such as procedures or drawings up to date</a:t>
            </a:r>
          </a:p>
          <a:p>
            <a:pPr>
              <a:buFont typeface="Arial" pitchFamily="34" charset="0"/>
              <a:buChar char="•"/>
            </a:pPr>
            <a:r>
              <a:rPr lang="en-US" dirty="0" smtClean="0"/>
              <a:t>Training employees and managing competencies</a:t>
            </a:r>
          </a:p>
          <a:p>
            <a:pPr>
              <a:buFont typeface="Arial" pitchFamily="34" charset="0"/>
              <a:buChar char="•"/>
            </a:pPr>
            <a:r>
              <a:rPr lang="en-US" dirty="0" smtClean="0"/>
              <a:t>Updating / making new procedures / standards</a:t>
            </a:r>
          </a:p>
          <a:p>
            <a:pPr>
              <a:buFont typeface="Arial" pitchFamily="34" charset="0"/>
              <a:buChar char="•"/>
            </a:pPr>
            <a:r>
              <a:rPr lang="en-US" dirty="0" smtClean="0"/>
              <a:t>Assigning adequate resources </a:t>
            </a:r>
          </a:p>
          <a:p>
            <a:endParaRPr lang="en-US" dirty="0"/>
          </a:p>
        </p:txBody>
      </p:sp>
      <p:sp>
        <p:nvSpPr>
          <p:cNvPr id="7" name="TextBox 6"/>
          <p:cNvSpPr txBox="1"/>
          <p:nvPr/>
        </p:nvSpPr>
        <p:spPr>
          <a:xfrm>
            <a:off x="4876800" y="1143000"/>
            <a:ext cx="3918531" cy="480131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buFont typeface="Arial" pitchFamily="34" charset="0"/>
              <a:buChar char="•"/>
            </a:pPr>
            <a:r>
              <a:rPr lang="en-US" dirty="0" smtClean="0"/>
              <a:t>Clearly defining expectations, responsibilities and authority</a:t>
            </a:r>
          </a:p>
          <a:p>
            <a:pPr>
              <a:buFont typeface="Arial" pitchFamily="34" charset="0"/>
              <a:buChar char="•"/>
            </a:pPr>
            <a:r>
              <a:rPr lang="en-US" dirty="0" smtClean="0"/>
              <a:t>Funding of process safety-critical projects</a:t>
            </a:r>
          </a:p>
          <a:p>
            <a:pPr>
              <a:buFont typeface="Arial" pitchFamily="34" charset="0"/>
              <a:buChar char="•"/>
            </a:pPr>
            <a:r>
              <a:rPr lang="en-US" dirty="0" smtClean="0"/>
              <a:t>Performance monitoring, audits, reviews etc  </a:t>
            </a:r>
          </a:p>
          <a:p>
            <a:pPr>
              <a:buFont typeface="Arial" pitchFamily="34" charset="0"/>
              <a:buChar char="•"/>
            </a:pPr>
            <a:r>
              <a:rPr lang="en-US" dirty="0" smtClean="0"/>
              <a:t>Contractor HSE management and supervision</a:t>
            </a:r>
          </a:p>
          <a:p>
            <a:pPr>
              <a:buFont typeface="Arial" pitchFamily="34" charset="0"/>
              <a:buChar char="•"/>
            </a:pPr>
            <a:r>
              <a:rPr lang="en-US" dirty="0" smtClean="0"/>
              <a:t>Spare parts availability</a:t>
            </a:r>
          </a:p>
          <a:p>
            <a:pPr>
              <a:buFont typeface="Arial" pitchFamily="34" charset="0"/>
              <a:buChar char="•"/>
            </a:pPr>
            <a:r>
              <a:rPr lang="en-US" dirty="0" smtClean="0"/>
              <a:t>Emergency management</a:t>
            </a:r>
          </a:p>
          <a:p>
            <a:pPr>
              <a:buFont typeface="Arial" pitchFamily="34" charset="0"/>
              <a:buChar char="•"/>
            </a:pPr>
            <a:r>
              <a:rPr lang="en-US" dirty="0" smtClean="0"/>
              <a:t>Turnarounds</a:t>
            </a:r>
          </a:p>
          <a:p>
            <a:pPr>
              <a:buFont typeface="Arial" pitchFamily="34" charset="0"/>
              <a:buChar char="•"/>
            </a:pPr>
            <a:r>
              <a:rPr lang="en-US" dirty="0" smtClean="0"/>
              <a:t>Construction, commissioning, start-ups</a:t>
            </a:r>
          </a:p>
          <a:p>
            <a:pPr>
              <a:buFont typeface="Arial" pitchFamily="34" charset="0"/>
              <a:buChar char="•"/>
            </a:pPr>
            <a:r>
              <a:rPr lang="en-US" dirty="0" smtClean="0"/>
              <a:t> HSE compliance management</a:t>
            </a:r>
          </a:p>
          <a:p>
            <a:pPr>
              <a:buFont typeface="Arial" pitchFamily="34" charset="0"/>
              <a:buChar char="•"/>
            </a:pPr>
            <a:r>
              <a:rPr lang="en-US" dirty="0" smtClean="0"/>
              <a:t>Security management / access control</a:t>
            </a:r>
          </a:p>
          <a:p>
            <a:pPr>
              <a:buFont typeface="Arial" pitchFamily="34" charset="0"/>
              <a:buChar char="•"/>
            </a:pPr>
            <a:r>
              <a:rPr lang="en-US" dirty="0" smtClean="0"/>
              <a:t>Learning from incidents</a:t>
            </a:r>
          </a:p>
          <a:p>
            <a:pPr>
              <a:buFont typeface="Arial" pitchFamily="34" charset="0"/>
              <a:buChar char="•"/>
            </a:pPr>
            <a:r>
              <a:rPr lang="en-US" dirty="0" smtClean="0"/>
              <a:t>External stakeholder management</a:t>
            </a:r>
          </a:p>
          <a:p>
            <a:pPr>
              <a:buFont typeface="Arial" pitchFamily="34" charset="0"/>
              <a:buChar char="•"/>
            </a:pPr>
            <a:r>
              <a:rPr lang="en-US" dirty="0" smtClean="0"/>
              <a:t>And there could be much more…</a:t>
            </a:r>
            <a:endParaRPr lang="en-US" dirty="0"/>
          </a:p>
        </p:txBody>
      </p:sp>
      <p:sp>
        <p:nvSpPr>
          <p:cNvPr id="8" name="Content Placeholder 7"/>
          <p:cNvSpPr>
            <a:spLocks noGrp="1"/>
          </p:cNvSpPr>
          <p:nvPr>
            <p:ph idx="1"/>
          </p:nvPr>
        </p:nvSpPr>
        <p:spPr>
          <a:xfrm>
            <a:off x="381000" y="762000"/>
            <a:ext cx="8229600" cy="381000"/>
          </a:xfrm>
        </p:spPr>
        <p:txBody>
          <a:bodyPr>
            <a:normAutofit fontScale="70000" lnSpcReduction="20000"/>
          </a:bodyPr>
          <a:lstStyle/>
          <a:p>
            <a:pPr>
              <a:buNone/>
            </a:pPr>
            <a:r>
              <a:rPr lang="en-US" b="1" dirty="0" smtClean="0">
                <a:solidFill>
                  <a:srgbClr val="C00000"/>
                </a:solidFill>
              </a:rPr>
              <a:t>What critical activities do you perform?</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428596" y="1"/>
            <a:ext cx="7772400" cy="571480"/>
          </a:xfrm>
        </p:spPr>
        <p:txBody>
          <a:bodyPr vert="horz" lIns="91440" tIns="45720" rIns="91440" bIns="45720" rtlCol="0" anchor="ctr">
            <a:noAutofit/>
          </a:bodyPr>
          <a:lstStyle/>
          <a:p>
            <a:pPr algn="ctr">
              <a:spcBef>
                <a:spcPct val="0"/>
              </a:spcBef>
            </a:pPr>
            <a:r>
              <a:rPr lang="en-US" sz="2800" dirty="0" smtClean="0">
                <a:solidFill>
                  <a:schemeClr val="bg1"/>
                </a:solidFill>
                <a:latin typeface="+mj-lt"/>
                <a:ea typeface="+mj-ea"/>
                <a:cs typeface="+mj-cs"/>
              </a:rPr>
              <a:t>Actual Footage Of A Process Safety Incident </a:t>
            </a:r>
            <a:endParaRPr lang="en-US" sz="2800" dirty="0">
              <a:solidFill>
                <a:schemeClr val="bg1"/>
              </a:solidFill>
              <a:latin typeface="+mj-lt"/>
              <a:ea typeface="+mj-ea"/>
              <a:cs typeface="+mj-cs"/>
            </a:endParaRPr>
          </a:p>
        </p:txBody>
      </p:sp>
      <p:sp>
        <p:nvSpPr>
          <p:cNvPr id="5" name="TextBox 4"/>
          <p:cNvSpPr txBox="1"/>
          <p:nvPr/>
        </p:nvSpPr>
        <p:spPr>
          <a:xfrm>
            <a:off x="428596" y="1071546"/>
            <a:ext cx="8563004" cy="4955203"/>
          </a:xfrm>
          <a:prstGeom prst="rect">
            <a:avLst/>
          </a:prstGeom>
          <a:noFill/>
        </p:spPr>
        <p:txBody>
          <a:bodyPr wrap="square" rtlCol="0">
            <a:spAutoFit/>
          </a:bodyPr>
          <a:lstStyle/>
          <a:p>
            <a:r>
              <a:rPr lang="en-US" sz="2000" dirty="0" smtClean="0"/>
              <a:t>This is a CCTV footage of an explosion which happened in a refinery at Mexico in 2012.This explosion resulted in 26 fatalities</a:t>
            </a:r>
          </a:p>
          <a:p>
            <a:endParaRPr lang="en-US" dirty="0" smtClean="0"/>
          </a:p>
          <a:p>
            <a:endParaRPr lang="en-US" dirty="0" smtClean="0"/>
          </a:p>
          <a:p>
            <a:r>
              <a:rPr lang="en-US" sz="2000" b="1" dirty="0" smtClean="0"/>
              <a:t>Watch the Actual Video Footage of the </a:t>
            </a:r>
            <a:r>
              <a:rPr lang="en-US" sz="2000" b="1" dirty="0" smtClean="0">
                <a:hlinkClick r:id="rId2"/>
              </a:rPr>
              <a:t>Refinery Explosion in Mexico </a:t>
            </a:r>
            <a:r>
              <a:rPr lang="en-US" sz="2000" b="1" dirty="0" smtClean="0"/>
              <a:t>(1 minute) </a:t>
            </a:r>
          </a:p>
          <a:p>
            <a:r>
              <a:rPr lang="en-US" dirty="0" smtClean="0"/>
              <a:t>(Link will work for PDO staff only for contactors please download from the </a:t>
            </a:r>
            <a:r>
              <a:rPr lang="en-US" dirty="0" smtClean="0">
                <a:hlinkClick r:id="rId3"/>
              </a:rPr>
              <a:t>PS webpage</a:t>
            </a:r>
            <a:r>
              <a:rPr lang="en-US" dirty="0" smtClean="0"/>
              <a:t>)</a:t>
            </a:r>
          </a:p>
          <a:p>
            <a:endParaRPr lang="en-US" dirty="0" smtClean="0"/>
          </a:p>
          <a:p>
            <a:endParaRPr lang="en-US" dirty="0" smtClean="0"/>
          </a:p>
          <a:p>
            <a:r>
              <a:rPr lang="en-US" sz="2000" dirty="0" smtClean="0"/>
              <a:t>We at PDO had process safety incidents which could had the potential of</a:t>
            </a:r>
          </a:p>
          <a:p>
            <a:r>
              <a:rPr lang="en-US" sz="2000" dirty="0" smtClean="0"/>
              <a:t>similar explosion</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6" name="Picture 2" descr="C:\Users\MU53154\AppData\Local\Microsoft\Windows\Temporary Internet Files\Content.Outlook\XNDTKBNO\DSC00556.JPG"/>
          <p:cNvPicPr>
            <a:picLocks noChangeAspect="1" noChangeArrowheads="1"/>
          </p:cNvPicPr>
          <p:nvPr/>
        </p:nvPicPr>
        <p:blipFill>
          <a:blip r:embed="rId4" cstate="print"/>
          <a:srcRect/>
          <a:stretch>
            <a:fillRect/>
          </a:stretch>
        </p:blipFill>
        <p:spPr>
          <a:xfrm>
            <a:off x="3200400" y="3810000"/>
            <a:ext cx="3714776" cy="2786082"/>
          </a:xfrm>
          <a:prstGeom prst="rect">
            <a:avLst/>
          </a:prstGeom>
          <a:noFill/>
        </p:spPr>
      </p:pic>
      <p:sp>
        <p:nvSpPr>
          <p:cNvPr id="7" name="TextBox 6"/>
          <p:cNvSpPr txBox="1"/>
          <p:nvPr/>
        </p:nvSpPr>
        <p:spPr>
          <a:xfrm>
            <a:off x="3505200" y="5657671"/>
            <a:ext cx="2462226" cy="1200329"/>
          </a:xfrm>
          <a:prstGeom prst="rect">
            <a:avLst/>
          </a:prstGeom>
          <a:noFill/>
        </p:spPr>
        <p:txBody>
          <a:bodyPr wrap="square" rtlCol="0">
            <a:spAutoFit/>
          </a:bodyPr>
          <a:lstStyle/>
          <a:p>
            <a:r>
              <a:rPr lang="en-US" dirty="0" smtClean="0">
                <a:solidFill>
                  <a:srgbClr val="FFFF00"/>
                </a:solidFill>
              </a:rPr>
              <a:t>34 kg/s leak, 73 bar</a:t>
            </a:r>
          </a:p>
          <a:p>
            <a:pPr algn="ctr"/>
            <a:r>
              <a:rPr lang="en-US" dirty="0" err="1" smtClean="0"/>
              <a:t>Lekhwair</a:t>
            </a:r>
            <a:r>
              <a:rPr lang="en-US" dirty="0" smtClean="0"/>
              <a:t> Gas Release</a:t>
            </a:r>
          </a:p>
          <a:p>
            <a:pPr algn="ctr"/>
            <a:r>
              <a:rPr lang="en-US" dirty="0" smtClean="0"/>
              <a:t>(2011)</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006018"/>
            <a:ext cx="8382000" cy="3477875"/>
          </a:xfrm>
          <a:prstGeom prst="rect">
            <a:avLst/>
          </a:prstGeom>
        </p:spPr>
        <p:txBody>
          <a:bodyPr wrap="square">
            <a:spAutoFit/>
          </a:bodyPr>
          <a:lstStyle/>
          <a:p>
            <a:pPr lvl="1">
              <a:buFont typeface="Arial" pitchFamily="34" charset="0"/>
              <a:buChar char="•"/>
            </a:pPr>
            <a:r>
              <a:rPr lang="en-US" sz="2000" dirty="0" smtClean="0"/>
              <a:t> What are the risks that could exist in my area of the plant?</a:t>
            </a:r>
          </a:p>
          <a:p>
            <a:pPr lvl="1"/>
            <a:endParaRPr lang="en-US" sz="2000" dirty="0" smtClean="0"/>
          </a:p>
          <a:p>
            <a:pPr lvl="1">
              <a:buFont typeface="Arial" pitchFamily="34" charset="0"/>
              <a:buChar char="•"/>
            </a:pPr>
            <a:r>
              <a:rPr lang="en-US" sz="2000" dirty="0" smtClean="0"/>
              <a:t> What are the barriers that we rely on to manage these risks?</a:t>
            </a:r>
          </a:p>
          <a:p>
            <a:pPr lvl="1">
              <a:buFont typeface="Arial" pitchFamily="34" charset="0"/>
              <a:buChar char="•"/>
            </a:pPr>
            <a:endParaRPr lang="en-US" sz="2000" dirty="0" smtClean="0"/>
          </a:p>
          <a:p>
            <a:pPr lvl="1">
              <a:buFont typeface="Arial" pitchFamily="34" charset="0"/>
              <a:buChar char="•"/>
            </a:pPr>
            <a:r>
              <a:rPr lang="en-US" sz="2000" dirty="0" smtClean="0"/>
              <a:t> What is my role in creating and maintaining these barriers?</a:t>
            </a:r>
          </a:p>
          <a:p>
            <a:pPr lvl="1"/>
            <a:endParaRPr lang="en-US" sz="2000" dirty="0" smtClean="0"/>
          </a:p>
          <a:p>
            <a:pPr lvl="1">
              <a:buFont typeface="Arial" pitchFamily="34" charset="0"/>
              <a:buChar char="•"/>
            </a:pPr>
            <a:r>
              <a:rPr lang="en-US" sz="2000" dirty="0" smtClean="0"/>
              <a:t> Are there any problems with the barriers? Are the barriers effective?</a:t>
            </a:r>
          </a:p>
          <a:p>
            <a:pPr lvl="1"/>
            <a:endParaRPr lang="en-US" sz="2000" dirty="0" smtClean="0"/>
          </a:p>
          <a:p>
            <a:pPr lvl="1"/>
            <a:endParaRPr lang="en-US" sz="2000" dirty="0" smtClean="0"/>
          </a:p>
          <a:p>
            <a:endParaRPr lang="en-US" sz="2000" dirty="0" smtClean="0"/>
          </a:p>
          <a:p>
            <a:r>
              <a:rPr lang="en-US" sz="2000" dirty="0" smtClean="0"/>
              <a:t>After the discussion each group leader will present their group answers.</a:t>
            </a:r>
          </a:p>
        </p:txBody>
      </p:sp>
      <p:sp>
        <p:nvSpPr>
          <p:cNvPr id="3" name="TextBox 2"/>
          <p:cNvSpPr txBox="1"/>
          <p:nvPr/>
        </p:nvSpPr>
        <p:spPr>
          <a:xfrm>
            <a:off x="0" y="0"/>
            <a:ext cx="7543800" cy="646331"/>
          </a:xfrm>
          <a:prstGeom prst="rect">
            <a:avLst/>
          </a:prstGeom>
          <a:noFill/>
        </p:spPr>
        <p:txBody>
          <a:bodyPr wrap="square" rtlCol="0">
            <a:spAutoFit/>
          </a:bodyPr>
          <a:lstStyle/>
          <a:p>
            <a:r>
              <a:rPr lang="en-US" sz="3600" b="1" dirty="0" smtClean="0">
                <a:solidFill>
                  <a:schemeClr val="bg1"/>
                </a:solidFill>
              </a:rPr>
              <a:t>GROUP DISCUSSION - Ask yourself !</a:t>
            </a:r>
            <a:endParaRPr lang="en-US" sz="3600" b="1"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584775"/>
          </a:xfrm>
          <a:prstGeom prst="rect">
            <a:avLst/>
          </a:prstGeom>
          <a:noFill/>
        </p:spPr>
        <p:txBody>
          <a:bodyPr wrap="square" rtlCol="0">
            <a:spAutoFit/>
          </a:bodyPr>
          <a:lstStyle/>
          <a:p>
            <a:r>
              <a:rPr lang="en-US" sz="3200" b="1" dirty="0" smtClean="0">
                <a:solidFill>
                  <a:schemeClr val="bg1"/>
                </a:solidFill>
              </a:rPr>
              <a:t>Today’s learning </a:t>
            </a:r>
            <a:endParaRPr lang="en-US" sz="3200" b="1" dirty="0">
              <a:solidFill>
                <a:schemeClr val="bg1"/>
              </a:solidFill>
            </a:endParaRPr>
          </a:p>
        </p:txBody>
      </p:sp>
      <p:sp>
        <p:nvSpPr>
          <p:cNvPr id="5" name="TextBox 4"/>
          <p:cNvSpPr txBox="1"/>
          <p:nvPr/>
        </p:nvSpPr>
        <p:spPr>
          <a:xfrm>
            <a:off x="533400" y="1143000"/>
            <a:ext cx="8700652" cy="6247864"/>
          </a:xfrm>
          <a:prstGeom prst="rect">
            <a:avLst/>
          </a:prstGeom>
          <a:noFill/>
        </p:spPr>
        <p:txBody>
          <a:bodyPr wrap="none" rtlCol="0">
            <a:spAutoFit/>
          </a:bodyPr>
          <a:lstStyle/>
          <a:p>
            <a:pPr>
              <a:buFont typeface="Arial" pitchFamily="34" charset="0"/>
              <a:buChar char="•"/>
            </a:pPr>
            <a:r>
              <a:rPr lang="en-US" sz="2000" dirty="0" smtClean="0"/>
              <a:t>Acting safely means we comply with the procedures and systems</a:t>
            </a:r>
          </a:p>
          <a:p>
            <a:endParaRPr lang="en-US" sz="2000" dirty="0" smtClean="0"/>
          </a:p>
          <a:p>
            <a:pPr>
              <a:buFont typeface="Arial" pitchFamily="34" charset="0"/>
              <a:buChar char="•"/>
            </a:pPr>
            <a:r>
              <a:rPr lang="en-US" sz="2000" dirty="0" smtClean="0"/>
              <a:t>Each of our actions is a part of a bigger picture. Together we can reduce the </a:t>
            </a:r>
          </a:p>
          <a:p>
            <a:r>
              <a:rPr lang="en-US" sz="2000" dirty="0" smtClean="0"/>
              <a:t>probability of a major accident.</a:t>
            </a:r>
          </a:p>
          <a:p>
            <a:endParaRPr lang="en-US" sz="2000" dirty="0" smtClean="0"/>
          </a:p>
          <a:p>
            <a:r>
              <a:rPr lang="en-US" sz="2000" b="1" u="sng" dirty="0" smtClean="0"/>
              <a:t>What do we do from here</a:t>
            </a:r>
          </a:p>
          <a:p>
            <a:endParaRPr lang="en-US" sz="2000" b="1" u="sng" dirty="0" smtClean="0"/>
          </a:p>
          <a:p>
            <a:pPr>
              <a:buFont typeface="Arial" pitchFamily="34" charset="0"/>
              <a:buChar char="•"/>
            </a:pPr>
            <a:r>
              <a:rPr lang="en-US" sz="2000" dirty="0" smtClean="0"/>
              <a:t>Agree on tangible actions which will improve the process safety performance</a:t>
            </a:r>
          </a:p>
          <a:p>
            <a:pPr>
              <a:buFont typeface="Arial" pitchFamily="34" charset="0"/>
              <a:buChar char="•"/>
            </a:pPr>
            <a:endParaRPr lang="en-US" sz="2000" dirty="0" smtClean="0"/>
          </a:p>
          <a:p>
            <a:pPr>
              <a:buFont typeface="Arial" pitchFamily="34" charset="0"/>
              <a:buChar char="•"/>
            </a:pPr>
            <a:r>
              <a:rPr lang="en-US" sz="2000" dirty="0" smtClean="0"/>
              <a:t>Highlight genuine process safety concerns for escalation to the management</a:t>
            </a:r>
          </a:p>
          <a:p>
            <a:pPr>
              <a:buFont typeface="Arial" pitchFamily="34" charset="0"/>
              <a:buChar char="•"/>
            </a:pPr>
            <a:endParaRPr lang="en-US" sz="2000" dirty="0" smtClean="0"/>
          </a:p>
          <a:p>
            <a:pPr>
              <a:buFont typeface="Arial" pitchFamily="34" charset="0"/>
              <a:buChar char="•"/>
            </a:pPr>
            <a:r>
              <a:rPr lang="en-US" sz="2000" dirty="0" smtClean="0"/>
              <a:t>Review and reaffirm commitment to comply with agreed policies and procedures.</a:t>
            </a:r>
          </a:p>
          <a:p>
            <a:endParaRPr lang="en-US" sz="2000" dirty="0" smtClean="0"/>
          </a:p>
          <a:p>
            <a:endParaRPr lang="en-US" sz="2000" dirty="0" smtClean="0"/>
          </a:p>
          <a:p>
            <a:endParaRPr lang="en-US" sz="2000" dirty="0" smtClean="0"/>
          </a:p>
          <a:p>
            <a:endParaRPr lang="en-US" sz="2000" b="1" u="sng" dirty="0" smtClean="0"/>
          </a:p>
          <a:p>
            <a:endParaRPr lang="en-US" sz="2000" dirty="0" smtClean="0"/>
          </a:p>
          <a:p>
            <a:r>
              <a:rPr lang="en-US" sz="2000" dirty="0" smtClean="0"/>
              <a:t>	</a:t>
            </a:r>
          </a:p>
          <a:p>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09600"/>
          </a:xfrm>
        </p:spPr>
        <p:txBody>
          <a:bodyPr>
            <a:normAutofit fontScale="90000"/>
          </a:bodyPr>
          <a:lstStyle/>
          <a:p>
            <a:r>
              <a:rPr lang="en-US" sz="2800" b="1" dirty="0" smtClean="0"/>
              <a:t>For </a:t>
            </a:r>
            <a:r>
              <a:rPr lang="en-US" sz="2800" b="1" u="sng" dirty="0" smtClean="0"/>
              <a:t>Technical Staff Only </a:t>
            </a:r>
            <a:r>
              <a:rPr lang="en-US" sz="2800" b="1" dirty="0" smtClean="0"/>
              <a:t/>
            </a:r>
            <a:br>
              <a:rPr lang="en-US" sz="2800" b="1" dirty="0" smtClean="0"/>
            </a:br>
            <a:r>
              <a:rPr lang="en-US" sz="2800" b="1" dirty="0" smtClean="0"/>
              <a:t>Ask yourself: In your role, do you need more knowledge on </a:t>
            </a:r>
            <a:endParaRPr lang="en-US" sz="2800" b="1" dirty="0"/>
          </a:p>
        </p:txBody>
      </p:sp>
      <p:sp>
        <p:nvSpPr>
          <p:cNvPr id="3" name="Content Placeholder 2"/>
          <p:cNvSpPr>
            <a:spLocks noGrp="1"/>
          </p:cNvSpPr>
          <p:nvPr>
            <p:ph idx="1"/>
          </p:nvPr>
        </p:nvSpPr>
        <p:spPr>
          <a:xfrm>
            <a:off x="-2667000" y="304800"/>
            <a:ext cx="8229600" cy="5287963"/>
          </a:xfrm>
        </p:spPr>
        <p:txBody>
          <a:bodyPr>
            <a:normAutofit/>
          </a:bodyPr>
          <a:lstStyle/>
          <a:p>
            <a:pPr lvl="0"/>
            <a:endParaRPr lang="en-GB" dirty="0" smtClean="0"/>
          </a:p>
          <a:p>
            <a:endParaRPr lang="en-US" dirty="0"/>
          </a:p>
        </p:txBody>
      </p:sp>
      <p:sp>
        <p:nvSpPr>
          <p:cNvPr id="5" name="TextBox 4"/>
          <p:cNvSpPr txBox="1"/>
          <p:nvPr/>
        </p:nvSpPr>
        <p:spPr>
          <a:xfrm>
            <a:off x="762000" y="838200"/>
            <a:ext cx="3810000" cy="502920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lvl="0">
              <a:buFont typeface="Arial" pitchFamily="34" charset="0"/>
              <a:buChar char="•"/>
            </a:pPr>
            <a:r>
              <a:rPr lang="en-GB" sz="2400" dirty="0" smtClean="0"/>
              <a:t>HSE cases </a:t>
            </a:r>
          </a:p>
          <a:p>
            <a:pPr lvl="0">
              <a:buFont typeface="Arial" pitchFamily="34" charset="0"/>
              <a:buChar char="•"/>
            </a:pPr>
            <a:r>
              <a:rPr lang="en-GB" sz="2400" dirty="0" smtClean="0"/>
              <a:t>Design and engineering standards</a:t>
            </a:r>
          </a:p>
          <a:p>
            <a:pPr lvl="0">
              <a:buFont typeface="Arial" pitchFamily="34" charset="0"/>
              <a:buChar char="•"/>
            </a:pPr>
            <a:r>
              <a:rPr lang="en-GB" sz="2400" dirty="0" smtClean="0"/>
              <a:t> Safety-critical elements (SCEs) </a:t>
            </a:r>
          </a:p>
          <a:p>
            <a:pPr lvl="0">
              <a:buFont typeface="Arial" pitchFamily="34" charset="0"/>
              <a:buChar char="•"/>
            </a:pPr>
            <a:r>
              <a:rPr lang="en-GB" sz="2400" dirty="0" smtClean="0"/>
              <a:t>Process safeguarding memorandums</a:t>
            </a:r>
            <a:endParaRPr lang="en-US" sz="2400" dirty="0" smtClean="0"/>
          </a:p>
          <a:p>
            <a:pPr lvl="0">
              <a:buFont typeface="Arial" pitchFamily="34" charset="0"/>
              <a:buChar char="•"/>
            </a:pPr>
            <a:r>
              <a:rPr lang="en-GB" sz="2400" dirty="0" smtClean="0"/>
              <a:t>Updated plant operating manuals</a:t>
            </a:r>
            <a:endParaRPr lang="en-US" sz="2400" dirty="0" smtClean="0"/>
          </a:p>
          <a:p>
            <a:pPr lvl="0">
              <a:buFont typeface="Arial" pitchFamily="34" charset="0"/>
              <a:buChar char="•"/>
            </a:pPr>
            <a:r>
              <a:rPr lang="en-GB" sz="2400" dirty="0" smtClean="0"/>
              <a:t>HAZOP reports</a:t>
            </a:r>
          </a:p>
          <a:p>
            <a:pPr lvl="0">
              <a:buFont typeface="Arial" pitchFamily="34" charset="0"/>
              <a:buChar char="•"/>
            </a:pPr>
            <a:r>
              <a:rPr lang="en-GB" sz="2400" dirty="0" smtClean="0"/>
              <a:t>Asset register</a:t>
            </a:r>
            <a:endParaRPr lang="en-US" sz="2400" dirty="0" smtClean="0"/>
          </a:p>
          <a:p>
            <a:pPr lvl="0">
              <a:buFont typeface="Arial" pitchFamily="34" charset="0"/>
              <a:buChar char="•"/>
            </a:pPr>
            <a:r>
              <a:rPr lang="en-GB" sz="2400" dirty="0" smtClean="0"/>
              <a:t>IPF reports</a:t>
            </a:r>
          </a:p>
          <a:p>
            <a:pPr>
              <a:buFont typeface="Arial" pitchFamily="34" charset="0"/>
              <a:buChar char="•"/>
            </a:pPr>
            <a:r>
              <a:rPr lang="en-GB" sz="2400" dirty="0" smtClean="0"/>
              <a:t>Permit To Work</a:t>
            </a:r>
            <a:endParaRPr lang="en-US" sz="2400" dirty="0" smtClean="0"/>
          </a:p>
        </p:txBody>
      </p:sp>
      <p:sp>
        <p:nvSpPr>
          <p:cNvPr id="6" name="TextBox 5"/>
          <p:cNvSpPr txBox="1"/>
          <p:nvPr/>
        </p:nvSpPr>
        <p:spPr>
          <a:xfrm>
            <a:off x="4876800" y="838200"/>
            <a:ext cx="3962400" cy="520142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lvl="0">
              <a:buFont typeface="Arial" pitchFamily="34" charset="0"/>
              <a:buChar char="•"/>
            </a:pPr>
            <a:r>
              <a:rPr lang="en-GB" sz="2400" dirty="0" smtClean="0"/>
              <a:t>Emergency response plans</a:t>
            </a:r>
            <a:endParaRPr lang="en-US" sz="2400" dirty="0" smtClean="0"/>
          </a:p>
          <a:p>
            <a:pPr lvl="0">
              <a:buFont typeface="Arial" pitchFamily="34" charset="0"/>
              <a:buChar char="•"/>
            </a:pPr>
            <a:r>
              <a:rPr lang="en-GB" sz="2400" dirty="0" smtClean="0"/>
              <a:t>Corrosion management philosophy- inspection plans and records</a:t>
            </a:r>
            <a:endParaRPr lang="en-US" sz="2400" dirty="0" smtClean="0"/>
          </a:p>
          <a:p>
            <a:pPr lvl="0">
              <a:buFont typeface="Arial" pitchFamily="34" charset="0"/>
              <a:buChar char="•"/>
            </a:pPr>
            <a:r>
              <a:rPr lang="en-GB" sz="2400" dirty="0" smtClean="0"/>
              <a:t>Competency requirements</a:t>
            </a:r>
          </a:p>
          <a:p>
            <a:pPr lvl="0">
              <a:buFont typeface="Arial" pitchFamily="34" charset="0"/>
              <a:buChar char="•"/>
            </a:pPr>
            <a:r>
              <a:rPr lang="en-GB" sz="2400" dirty="0" smtClean="0"/>
              <a:t>Management of change </a:t>
            </a:r>
            <a:endParaRPr lang="en-US" sz="2400" dirty="0" smtClean="0"/>
          </a:p>
          <a:p>
            <a:pPr lvl="0">
              <a:buFont typeface="Arial" pitchFamily="34" charset="0"/>
              <a:buChar char="•"/>
            </a:pPr>
            <a:r>
              <a:rPr lang="en-GB" sz="2400" dirty="0" smtClean="0"/>
              <a:t>Operating envelope, AI-PS critical registers, shift handovers </a:t>
            </a:r>
            <a:endParaRPr lang="en-US" sz="2400" dirty="0" smtClean="0"/>
          </a:p>
          <a:p>
            <a:pPr lvl="0">
              <a:buFont typeface="Arial" pitchFamily="34" charset="0"/>
              <a:buChar char="•"/>
            </a:pPr>
            <a:r>
              <a:rPr lang="en-GB" sz="2400" dirty="0" smtClean="0"/>
              <a:t>Incident investigation and reporting</a:t>
            </a:r>
            <a:endParaRPr lang="en-US" sz="2400" dirty="0" smtClean="0"/>
          </a:p>
          <a:p>
            <a:pPr lvl="0">
              <a:buFont typeface="Arial" pitchFamily="34" charset="0"/>
              <a:buChar char="•"/>
            </a:pPr>
            <a:r>
              <a:rPr lang="en-GB" sz="2400" dirty="0" smtClean="0"/>
              <a:t>PSBR compliance</a:t>
            </a:r>
            <a:endParaRPr lang="en-US" sz="2400" dirty="0" smtClean="0"/>
          </a:p>
          <a:p>
            <a:pPr lvl="0">
              <a:buFont typeface="Arial" pitchFamily="34" charset="0"/>
              <a:buChar char="•"/>
            </a:pPr>
            <a:r>
              <a:rPr lang="en-GB" sz="2400" dirty="0" smtClean="0"/>
              <a:t>Audits and reviews</a:t>
            </a:r>
            <a:endParaRPr lang="en-US" sz="2400" dirty="0" smtClean="0"/>
          </a:p>
          <a:p>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51345"/>
            <a:ext cx="9144000" cy="5139869"/>
          </a:xfrm>
          <a:prstGeom prst="rect">
            <a:avLst/>
          </a:prstGeom>
        </p:spPr>
        <p:txBody>
          <a:bodyPr wrap="square">
            <a:spAutoFit/>
          </a:bodyPr>
          <a:lstStyle/>
          <a:p>
            <a:pPr lvl="1">
              <a:buFont typeface="Arial" pitchFamily="34" charset="0"/>
              <a:buChar char="•"/>
            </a:pPr>
            <a:r>
              <a:rPr lang="en-US" dirty="0" smtClean="0"/>
              <a:t>What is the general understanding and awareness of Process Safety within your department?</a:t>
            </a:r>
          </a:p>
          <a:p>
            <a:pPr lvl="1">
              <a:buFont typeface="Arial" pitchFamily="34" charset="0"/>
              <a:buChar char="•"/>
            </a:pPr>
            <a:endParaRPr lang="en-US" dirty="0" smtClean="0"/>
          </a:p>
          <a:p>
            <a:pPr lvl="1">
              <a:buFont typeface="Arial" pitchFamily="34" charset="0"/>
              <a:buChar char="•"/>
            </a:pPr>
            <a:r>
              <a:rPr lang="en-US" dirty="0" smtClean="0"/>
              <a:t>Do you really think that there is a case for effective process safety management and are you personally committed?</a:t>
            </a:r>
          </a:p>
          <a:p>
            <a:pPr lvl="1">
              <a:buFont typeface="Arial" pitchFamily="34" charset="0"/>
              <a:buChar char="•"/>
            </a:pPr>
            <a:endParaRPr lang="en-US" dirty="0" smtClean="0"/>
          </a:p>
          <a:p>
            <a:pPr lvl="1">
              <a:buFont typeface="Arial" pitchFamily="34" charset="0"/>
              <a:buChar char="•"/>
            </a:pPr>
            <a:r>
              <a:rPr lang="en-US" dirty="0" smtClean="0"/>
              <a:t>Which operations give you a feeling of unease and why? What are your concerns ?</a:t>
            </a:r>
          </a:p>
          <a:p>
            <a:pPr lvl="1">
              <a:buFont typeface="Arial" pitchFamily="34" charset="0"/>
              <a:buChar char="•"/>
            </a:pPr>
            <a:endParaRPr lang="en-US" dirty="0" smtClean="0"/>
          </a:p>
          <a:p>
            <a:pPr lvl="1">
              <a:buFont typeface="Arial" pitchFamily="34" charset="0"/>
              <a:buChar char="•"/>
            </a:pPr>
            <a:r>
              <a:rPr lang="en-US" dirty="0" smtClean="0"/>
              <a:t>Is enough support and facilities available for managing Process Safety issues?</a:t>
            </a:r>
          </a:p>
          <a:p>
            <a:pPr lvl="1">
              <a:buFont typeface="Arial" pitchFamily="34" charset="0"/>
              <a:buChar char="•"/>
            </a:pPr>
            <a:endParaRPr lang="en-US" dirty="0" smtClean="0"/>
          </a:p>
          <a:p>
            <a:pPr lvl="1">
              <a:buFont typeface="Arial" pitchFamily="34" charset="0"/>
              <a:buChar char="•"/>
            </a:pPr>
            <a:r>
              <a:rPr lang="en-US" dirty="0" smtClean="0"/>
              <a:t>Do you feel that certain activities affecting process safety get too little attention?</a:t>
            </a:r>
          </a:p>
          <a:p>
            <a:pPr lvl="1"/>
            <a:endParaRPr lang="en-US" dirty="0" smtClean="0"/>
          </a:p>
          <a:p>
            <a:pPr lvl="1">
              <a:buFont typeface="Arial" pitchFamily="34" charset="0"/>
              <a:buChar char="•"/>
            </a:pPr>
            <a:r>
              <a:rPr lang="en-US" dirty="0" smtClean="0"/>
              <a:t>Are you empowered to raise process safety concerns and take right actions including  stopping operations when not safe? </a:t>
            </a:r>
          </a:p>
          <a:p>
            <a:pPr lvl="1"/>
            <a:endParaRPr lang="en-US" dirty="0" smtClean="0"/>
          </a:p>
          <a:p>
            <a:pPr lvl="1">
              <a:buFont typeface="Arial" pitchFamily="34" charset="0"/>
              <a:buChar char="•"/>
            </a:pPr>
            <a:r>
              <a:rPr lang="en-US" dirty="0" smtClean="0"/>
              <a:t>How can we further improve on our performance?</a:t>
            </a:r>
          </a:p>
          <a:p>
            <a:endParaRPr lang="en-US" sz="2000" dirty="0" smtClean="0"/>
          </a:p>
          <a:p>
            <a:endParaRPr lang="en-US" sz="2000" dirty="0"/>
          </a:p>
        </p:txBody>
      </p:sp>
      <p:sp>
        <p:nvSpPr>
          <p:cNvPr id="5" name="TextBox 4"/>
          <p:cNvSpPr txBox="1"/>
          <p:nvPr/>
        </p:nvSpPr>
        <p:spPr>
          <a:xfrm>
            <a:off x="457200" y="0"/>
            <a:ext cx="7543800" cy="523220"/>
          </a:xfrm>
          <a:prstGeom prst="rect">
            <a:avLst/>
          </a:prstGeom>
          <a:noFill/>
        </p:spPr>
        <p:txBody>
          <a:bodyPr wrap="square" rtlCol="0">
            <a:spAutoFit/>
          </a:bodyPr>
          <a:lstStyle/>
          <a:p>
            <a:r>
              <a:rPr lang="en-US" sz="2800" b="1" dirty="0" smtClean="0">
                <a:solidFill>
                  <a:schemeClr val="bg1"/>
                </a:solidFill>
              </a:rPr>
              <a:t>GIVE FEEDBACK ON THE WEBSITE ON ?</a:t>
            </a:r>
            <a:endParaRPr lang="en-US" sz="2800" b="1" dirty="0">
              <a:solidFill>
                <a:schemeClr val="bg1"/>
              </a:solidFill>
            </a:endParaRPr>
          </a:p>
        </p:txBody>
      </p:sp>
      <p:sp>
        <p:nvSpPr>
          <p:cNvPr id="6" name="TextBox 5"/>
          <p:cNvSpPr txBox="1"/>
          <p:nvPr/>
        </p:nvSpPr>
        <p:spPr>
          <a:xfrm>
            <a:off x="609600" y="5562600"/>
            <a:ext cx="7920310" cy="646331"/>
          </a:xfrm>
          <a:prstGeom prst="rect">
            <a:avLst/>
          </a:prstGeom>
          <a:noFill/>
        </p:spPr>
        <p:txBody>
          <a:bodyPr wrap="none" rtlCol="0">
            <a:spAutoFit/>
          </a:bodyPr>
          <a:lstStyle/>
          <a:p>
            <a:r>
              <a:rPr lang="en-US" dirty="0" smtClean="0">
                <a:solidFill>
                  <a:srgbClr val="FF0000"/>
                </a:solidFill>
              </a:rPr>
              <a:t>Please participate in the “quiz” and “find the problem” contest available at the link</a:t>
            </a:r>
          </a:p>
          <a:p>
            <a:r>
              <a:rPr lang="en-US" dirty="0" smtClean="0">
                <a:solidFill>
                  <a:srgbClr val="FF0000"/>
                </a:solidFill>
              </a:rPr>
              <a:t>Interesting prizes await for 20 winners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Agenda</a:t>
            </a:r>
            <a:endParaRPr lang="en-US" b="1" dirty="0"/>
          </a:p>
        </p:txBody>
      </p:sp>
      <p:sp>
        <p:nvSpPr>
          <p:cNvPr id="3" name="Content Placeholder 2"/>
          <p:cNvSpPr>
            <a:spLocks noGrp="1"/>
          </p:cNvSpPr>
          <p:nvPr>
            <p:ph idx="1"/>
          </p:nvPr>
        </p:nvSpPr>
        <p:spPr>
          <a:xfrm>
            <a:off x="457200" y="838200"/>
            <a:ext cx="8534400" cy="5287963"/>
          </a:xfrm>
        </p:spPr>
        <p:txBody>
          <a:bodyPr>
            <a:normAutofit/>
          </a:bodyPr>
          <a:lstStyle/>
          <a:p>
            <a:r>
              <a:rPr lang="en-US" sz="2400" dirty="0" smtClean="0"/>
              <a:t>Welcome, HSE Induction and Set the Stage – 15 minutes</a:t>
            </a:r>
          </a:p>
          <a:p>
            <a:r>
              <a:rPr lang="en-US" sz="2400" dirty="0" smtClean="0"/>
              <a:t>Watch MD’s message – 5 minutes</a:t>
            </a:r>
          </a:p>
          <a:p>
            <a:r>
              <a:rPr lang="en-US" sz="2400" dirty="0" smtClean="0"/>
              <a:t>What did you learn from MD’s message – 5 minutes?</a:t>
            </a:r>
          </a:p>
          <a:p>
            <a:r>
              <a:rPr lang="en-US" sz="2400" dirty="0" smtClean="0"/>
              <a:t>Watch the AI-PSM and Refinery Explosion Video – 15 minutes</a:t>
            </a:r>
          </a:p>
          <a:p>
            <a:r>
              <a:rPr lang="en-US" sz="2400" dirty="0" smtClean="0"/>
              <a:t>Engagement – “What’s Your Role” – 30 minutes</a:t>
            </a:r>
          </a:p>
          <a:p>
            <a:r>
              <a:rPr lang="en-US" sz="2400" dirty="0" smtClean="0"/>
              <a:t>Reflection and Commitment – 10 minutes</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r>
              <a:rPr lang="en-US" sz="2000" i="1" u="sng" dirty="0" smtClean="0"/>
              <a:t>Resources : </a:t>
            </a:r>
            <a:r>
              <a:rPr lang="en-US" sz="2000" i="1" u="sng" dirty="0" smtClean="0">
                <a:hlinkClick r:id="rId2"/>
              </a:rPr>
              <a:t>Process Safety Day Website</a:t>
            </a:r>
            <a:r>
              <a:rPr lang="en-US" sz="2000" i="1" u="sng" dirty="0" smtClean="0"/>
              <a:t> </a:t>
            </a:r>
          </a:p>
          <a:p>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Process Safety Day?</a:t>
            </a:r>
            <a:endParaRPr lang="en-US" dirty="0"/>
          </a:p>
        </p:txBody>
      </p:sp>
      <p:sp>
        <p:nvSpPr>
          <p:cNvPr id="3" name="Content Placeholder 2"/>
          <p:cNvSpPr>
            <a:spLocks noGrp="1"/>
          </p:cNvSpPr>
          <p:nvPr>
            <p:ph idx="1"/>
          </p:nvPr>
        </p:nvSpPr>
        <p:spPr/>
        <p:txBody>
          <a:bodyPr/>
          <a:lstStyle/>
          <a:p>
            <a:pPr>
              <a:buNone/>
            </a:pPr>
            <a:r>
              <a:rPr lang="en-US" dirty="0" smtClean="0"/>
              <a:t>Objective</a:t>
            </a:r>
          </a:p>
          <a:p>
            <a:r>
              <a:rPr lang="en-US" sz="2000" dirty="0" smtClean="0"/>
              <a:t>Asset Integrity and Process Safety Management (AI-PSM) is a crucial matter for our survival and future success  </a:t>
            </a:r>
          </a:p>
          <a:p>
            <a:r>
              <a:rPr lang="en-US" sz="2000" dirty="0" smtClean="0"/>
              <a:t>The 2014 Process Safety Day focus is to raise and maintain awareness of the AI-PSM program throughout the organization. </a:t>
            </a:r>
          </a:p>
          <a:p>
            <a:pPr>
              <a:buNone/>
            </a:pPr>
            <a:endParaRPr lang="en-US" dirty="0" smtClean="0"/>
          </a:p>
          <a:p>
            <a:pPr>
              <a:buNone/>
            </a:pPr>
            <a:r>
              <a:rPr lang="en-US" dirty="0" smtClean="0"/>
              <a:t>Outcome</a:t>
            </a:r>
          </a:p>
          <a:p>
            <a:r>
              <a:rPr lang="en-US" sz="2000" dirty="0" smtClean="0"/>
              <a:t>Each one of us better understands his/her role in improving AI-PSM performance</a:t>
            </a:r>
          </a:p>
          <a:p>
            <a:r>
              <a:rPr lang="en-US" sz="2000" dirty="0" smtClean="0"/>
              <a:t>Raise the profile of AI-PSM and make it a top priority.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0" y="42204"/>
            <a:ext cx="9144000" cy="6248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indent="-342900" algn="ctr">
              <a:spcBef>
                <a:spcPct val="0"/>
              </a:spcBef>
              <a:defRPr/>
            </a:pPr>
            <a:r>
              <a:rPr lang="en-US" altLang="en-GB" sz="3200" b="1" dirty="0" smtClean="0">
                <a:solidFill>
                  <a:schemeClr val="bg1"/>
                </a:solidFill>
                <a:latin typeface="+mj-lt"/>
                <a:ea typeface="+mj-ea"/>
                <a:cs typeface="+mj-cs"/>
              </a:rPr>
              <a:t>Process Safety Incidents at PDO (2009 – 2014*) </a:t>
            </a:r>
          </a:p>
          <a:p>
            <a:pPr indent="-342900" algn="ctr">
              <a:spcBef>
                <a:spcPct val="0"/>
              </a:spcBef>
              <a:defRPr/>
            </a:pPr>
            <a:endParaRPr lang="en-GB" sz="3200" b="1" dirty="0" smtClean="0"/>
          </a:p>
          <a:p>
            <a:pPr indent="-342900" algn="ctr">
              <a:spcBef>
                <a:spcPct val="0"/>
              </a:spcBef>
              <a:defRPr/>
            </a:pPr>
            <a:endParaRPr lang="en-GB" sz="3200" b="1" dirty="0" smtClean="0"/>
          </a:p>
          <a:p>
            <a:pPr indent="-342900" algn="ctr">
              <a:spcBef>
                <a:spcPct val="0"/>
              </a:spcBef>
              <a:defRPr/>
            </a:pPr>
            <a:endParaRPr lang="en-US" sz="3200" b="1" dirty="0" smtClean="0"/>
          </a:p>
          <a:p>
            <a:pPr indent="-342900" algn="ctr">
              <a:spcBef>
                <a:spcPct val="0"/>
              </a:spcBef>
              <a:defRPr/>
            </a:pPr>
            <a:endParaRPr lang="en-GB" sz="3200" b="1" dirty="0" smtClean="0"/>
          </a:p>
          <a:p>
            <a:pPr indent="-342900" algn="ctr">
              <a:spcBef>
                <a:spcPct val="0"/>
              </a:spcBef>
              <a:defRPr/>
            </a:pPr>
            <a:endParaRPr lang="en-US" sz="3200" b="1" dirty="0" smtClean="0"/>
          </a:p>
          <a:p>
            <a:pPr indent="-342900" algn="ctr">
              <a:spcBef>
                <a:spcPct val="0"/>
              </a:spcBef>
              <a:defRPr/>
            </a:pPr>
            <a:endParaRPr lang="en-GB" sz="3200" b="1" dirty="0" smtClean="0"/>
          </a:p>
          <a:p>
            <a:pPr indent="-342900" algn="ctr">
              <a:spcBef>
                <a:spcPct val="0"/>
              </a:spcBef>
              <a:defRPr/>
            </a:pPr>
            <a:endParaRPr lang="en-GB" sz="3200" b="1" dirty="0" smtClean="0"/>
          </a:p>
          <a:p>
            <a:pPr indent="-342900" algn="ctr">
              <a:spcBef>
                <a:spcPct val="0"/>
              </a:spcBef>
              <a:defRPr/>
            </a:pPr>
            <a:endParaRPr lang="en-US" sz="4000" b="1" dirty="0" smtClean="0">
              <a:latin typeface="+mj-lt"/>
              <a:ea typeface="+mj-ea"/>
              <a:cs typeface="+mj-cs"/>
            </a:endParaRPr>
          </a:p>
          <a:p>
            <a:pPr marL="342900" lvl="0" indent="-342900" algn="ctr" eaLnBrk="0" hangingPunct="0">
              <a:spcBef>
                <a:spcPct val="20000"/>
              </a:spcBef>
              <a:defRPr/>
            </a:pPr>
            <a:endParaRPr lang="en-US" sz="2800" b="1" dirty="0" smtClean="0">
              <a:latin typeface="+mj-lt"/>
              <a:ea typeface="+mj-ea"/>
              <a:cs typeface="+mj-cs"/>
            </a:endParaRPr>
          </a:p>
        </p:txBody>
      </p:sp>
      <p:graphicFrame>
        <p:nvGraphicFramePr>
          <p:cNvPr id="7" name="Chart 6"/>
          <p:cNvGraphicFramePr/>
          <p:nvPr/>
        </p:nvGraphicFramePr>
        <p:xfrm>
          <a:off x="1295400" y="1066800"/>
          <a:ext cx="6477000" cy="390525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73146" y="5334000"/>
            <a:ext cx="8970854" cy="1015663"/>
          </a:xfrm>
          <a:prstGeom prst="rect">
            <a:avLst/>
          </a:prstGeom>
          <a:noFill/>
        </p:spPr>
        <p:txBody>
          <a:bodyPr wrap="square" rtlCol="0">
            <a:spAutoFit/>
          </a:bodyPr>
          <a:lstStyle/>
          <a:p>
            <a:r>
              <a:rPr lang="en-US" dirty="0" smtClean="0"/>
              <a:t>There is a fundamental need to review our safety controls (barriers) for major accident hazards</a:t>
            </a:r>
          </a:p>
          <a:p>
            <a:endParaRPr lang="en-US" sz="1200" dirty="0" smtClean="0"/>
          </a:p>
          <a:p>
            <a:r>
              <a:rPr lang="en-US" sz="1200" dirty="0" smtClean="0"/>
              <a:t>* Till </a:t>
            </a:r>
            <a:r>
              <a:rPr lang="en-US" sz="1200" dirty="0" smtClean="0"/>
              <a:t> 28</a:t>
            </a:r>
            <a:r>
              <a:rPr lang="en-US" sz="1200" baseline="30000" dirty="0" smtClean="0"/>
              <a:t>th</a:t>
            </a:r>
            <a:r>
              <a:rPr lang="en-US" sz="1200" dirty="0" smtClean="0"/>
              <a:t> Oct </a:t>
            </a:r>
            <a:r>
              <a:rPr lang="en-US" sz="1200" dirty="0" smtClean="0"/>
              <a:t>2014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b="1" dirty="0" smtClean="0"/>
              <a:t>Process Safety – what is it all about?</a:t>
            </a:r>
            <a:endParaRPr lang="en-US" sz="3600" b="1" dirty="0"/>
          </a:p>
        </p:txBody>
      </p:sp>
      <p:sp>
        <p:nvSpPr>
          <p:cNvPr id="5" name="Content Placeholder 4"/>
          <p:cNvSpPr>
            <a:spLocks noGrp="1"/>
          </p:cNvSpPr>
          <p:nvPr>
            <p:ph idx="1"/>
          </p:nvPr>
        </p:nvSpPr>
        <p:spPr>
          <a:xfrm>
            <a:off x="457200" y="685800"/>
            <a:ext cx="5181600" cy="5638800"/>
          </a:xfrm>
        </p:spPr>
        <p:txBody>
          <a:bodyPr vert="horz" lIns="91440" tIns="45720" rIns="91440" bIns="45720" rtlCol="0">
            <a:noAutofit/>
          </a:bodyPr>
          <a:lstStyle/>
          <a:p>
            <a:endParaRPr lang="en-US" sz="1800" dirty="0" smtClean="0"/>
          </a:p>
          <a:p>
            <a:pPr>
              <a:buFont typeface="Arial" pitchFamily="34" charset="0"/>
              <a:buNone/>
            </a:pPr>
            <a:r>
              <a:rPr lang="en-US" sz="1800" dirty="0" smtClean="0"/>
              <a:t>Petroleum’s biggest benefit – is its ability to burn </a:t>
            </a:r>
          </a:p>
          <a:p>
            <a:pPr>
              <a:buFont typeface="Arial" pitchFamily="34" charset="0"/>
              <a:buNone/>
            </a:pPr>
            <a:r>
              <a:rPr lang="en-US" sz="1800" dirty="0" smtClean="0"/>
              <a:t>which is also its most significant risk.</a:t>
            </a:r>
          </a:p>
          <a:p>
            <a:pPr>
              <a:buFont typeface="Arial" pitchFamily="34" charset="0"/>
              <a:buNone/>
            </a:pPr>
            <a:endParaRPr lang="en-US" sz="1800" dirty="0" smtClean="0"/>
          </a:p>
          <a:p>
            <a:pPr>
              <a:buFont typeface="Arial" pitchFamily="34" charset="0"/>
              <a:buNone/>
            </a:pPr>
            <a:r>
              <a:rPr lang="en-US" sz="1800" dirty="0" smtClean="0"/>
              <a:t>Ensuring the safety and integrity of our assets is of paramount importance to you and PDO. </a:t>
            </a:r>
          </a:p>
          <a:p>
            <a:pPr>
              <a:buFont typeface="Arial" pitchFamily="34" charset="0"/>
              <a:buNone/>
            </a:pPr>
            <a:endParaRPr lang="en-US" sz="1800" dirty="0" smtClean="0"/>
          </a:p>
          <a:p>
            <a:pPr>
              <a:buFont typeface="Arial" pitchFamily="34" charset="0"/>
              <a:buNone/>
            </a:pPr>
            <a:r>
              <a:rPr lang="en-US" sz="1800" dirty="0" smtClean="0"/>
              <a:t>For us, process safety means making sure our facilities are:</a:t>
            </a:r>
          </a:p>
          <a:p>
            <a:r>
              <a:rPr lang="en-US" sz="1800" dirty="0" smtClean="0"/>
              <a:t> well designed, safely operated, and properly inspected and maintained</a:t>
            </a:r>
          </a:p>
          <a:p>
            <a:r>
              <a:rPr lang="en-US" sz="1800" dirty="0" smtClean="0"/>
              <a:t>able to prevent process safety incidents that could place our people, our neighbors, the environment and our facilities at risk. </a:t>
            </a:r>
          </a:p>
          <a:p>
            <a:endParaRPr lang="en-US" sz="1800" dirty="0" smtClean="0"/>
          </a:p>
          <a:p>
            <a:pPr>
              <a:buFont typeface="Arial" pitchFamily="34" charset="0"/>
              <a:buNone/>
            </a:pPr>
            <a:r>
              <a:rPr lang="en-US" sz="1800" dirty="0" smtClean="0"/>
              <a:t>We aim to ensure that…….. </a:t>
            </a:r>
          </a:p>
          <a:p>
            <a:pPr>
              <a:buFont typeface="Arial" pitchFamily="34" charset="0"/>
              <a:buNone/>
            </a:pPr>
            <a:endParaRPr lang="en-US" sz="1800" dirty="0" smtClean="0"/>
          </a:p>
          <a:p>
            <a:pPr>
              <a:buFont typeface="Arial" pitchFamily="34" charset="0"/>
              <a:buNone/>
            </a:pPr>
            <a:r>
              <a:rPr lang="en-US" sz="1800" b="1" dirty="0" smtClean="0">
                <a:solidFill>
                  <a:srgbClr val="FF0000"/>
                </a:solidFill>
              </a:rPr>
              <a:t>Our Assets Are Safe and We Know It.</a:t>
            </a:r>
          </a:p>
          <a:p>
            <a:endParaRPr lang="en-US" sz="1800" dirty="0" smtClean="0"/>
          </a:p>
          <a:p>
            <a:pPr marL="342900" lvl="1" indent="-342900"/>
            <a:endParaRPr lang="en-US" sz="1800" dirty="0" smtClean="0"/>
          </a:p>
          <a:p>
            <a:pPr marL="342900" lvl="1" indent="-342900"/>
            <a:endParaRPr lang="en-US" sz="1800" dirty="0" smtClean="0"/>
          </a:p>
          <a:p>
            <a:pPr marL="342900" lvl="1" indent="-342900"/>
            <a:endParaRPr lang="en-US" sz="1800" dirty="0" smtClean="0"/>
          </a:p>
          <a:p>
            <a:pPr marL="342900" lvl="1" indent="-342900"/>
            <a:endParaRPr lang="en-US" sz="1800" dirty="0" smtClean="0"/>
          </a:p>
          <a:p>
            <a:endParaRPr lang="en-US" sz="1800" dirty="0" smtClean="0"/>
          </a:p>
          <a:p>
            <a:pPr>
              <a:buFont typeface="Arial" pitchFamily="34" charset="0"/>
              <a:buNone/>
            </a:pPr>
            <a:r>
              <a:rPr lang="en-US" sz="1800" dirty="0" smtClean="0"/>
              <a:t> </a:t>
            </a:r>
          </a:p>
          <a:p>
            <a:endParaRPr lang="en-US" sz="1800" dirty="0"/>
          </a:p>
        </p:txBody>
      </p:sp>
      <p:sp>
        <p:nvSpPr>
          <p:cNvPr id="7" name="TextBox 6"/>
          <p:cNvSpPr txBox="1"/>
          <p:nvPr/>
        </p:nvSpPr>
        <p:spPr>
          <a:xfrm>
            <a:off x="6096000" y="1752600"/>
            <a:ext cx="184731" cy="369332"/>
          </a:xfrm>
          <a:prstGeom prst="rect">
            <a:avLst/>
          </a:prstGeom>
          <a:noFill/>
        </p:spPr>
        <p:txBody>
          <a:bodyPr wrap="none" rtlCol="0">
            <a:spAutoFit/>
          </a:bodyPr>
          <a:lstStyle/>
          <a:p>
            <a:endParaRPr lang="en-US" dirty="0"/>
          </a:p>
        </p:txBody>
      </p:sp>
      <p:pic>
        <p:nvPicPr>
          <p:cNvPr id="8" name="Picture 2"/>
          <p:cNvPicPr>
            <a:picLocks noChangeAspect="1" noChangeArrowheads="1"/>
          </p:cNvPicPr>
          <p:nvPr/>
        </p:nvPicPr>
        <p:blipFill>
          <a:blip r:embed="rId2" cstate="print"/>
          <a:srcRect/>
          <a:stretch>
            <a:fillRect/>
          </a:stretch>
        </p:blipFill>
        <p:spPr bwMode="auto">
          <a:xfrm>
            <a:off x="6253394" y="1295400"/>
            <a:ext cx="2330220" cy="3962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The Golden Rules</a:t>
            </a:r>
            <a:endParaRPr lang="en-US" b="1" dirty="0"/>
          </a:p>
        </p:txBody>
      </p:sp>
      <p:sp>
        <p:nvSpPr>
          <p:cNvPr id="3" name="Content Placeholder 2"/>
          <p:cNvSpPr>
            <a:spLocks noGrp="1"/>
          </p:cNvSpPr>
          <p:nvPr>
            <p:ph idx="1"/>
          </p:nvPr>
        </p:nvSpPr>
        <p:spPr>
          <a:xfrm>
            <a:off x="457200" y="838200"/>
            <a:ext cx="8534400" cy="5287963"/>
          </a:xfrm>
        </p:spPr>
        <p:txBody>
          <a:bodyPr>
            <a:normAutofit lnSpcReduction="10000"/>
          </a:bodyPr>
          <a:lstStyle/>
          <a:p>
            <a:pPr>
              <a:buNone/>
            </a:pPr>
            <a:r>
              <a:rPr lang="en-US" sz="2400" dirty="0" smtClean="0"/>
              <a:t>The Golden Rules of Health, Safety and Environment are:</a:t>
            </a:r>
          </a:p>
          <a:p>
            <a:endParaRPr lang="en-US" sz="2400" dirty="0" smtClean="0"/>
          </a:p>
          <a:p>
            <a:pPr lvl="1">
              <a:buFont typeface="Wingdings" pitchFamily="2" charset="2"/>
              <a:buChar char="§"/>
            </a:pPr>
            <a:r>
              <a:rPr lang="en-US" sz="2000" u="sng" dirty="0" smtClean="0"/>
              <a:t>Comply </a:t>
            </a:r>
            <a:r>
              <a:rPr lang="en-US" sz="2000" dirty="0" smtClean="0"/>
              <a:t>with the law, standards and procedures</a:t>
            </a:r>
          </a:p>
          <a:p>
            <a:pPr lvl="1">
              <a:buFont typeface="Wingdings" pitchFamily="2" charset="2"/>
              <a:buChar char="§"/>
            </a:pPr>
            <a:r>
              <a:rPr lang="en-US" sz="2000" u="sng" dirty="0" smtClean="0"/>
              <a:t>Intervene</a:t>
            </a:r>
            <a:r>
              <a:rPr lang="en-US" sz="2000" dirty="0" smtClean="0"/>
              <a:t> in unsafe or non-compliant situations</a:t>
            </a:r>
          </a:p>
          <a:p>
            <a:pPr lvl="1">
              <a:buFont typeface="Wingdings" pitchFamily="2" charset="2"/>
              <a:buChar char="§"/>
            </a:pPr>
            <a:r>
              <a:rPr lang="en-US" sz="2000" u="sng" dirty="0" smtClean="0"/>
              <a:t>Respect</a:t>
            </a:r>
            <a:r>
              <a:rPr lang="en-US" sz="2000" dirty="0" smtClean="0"/>
              <a:t> our </a:t>
            </a:r>
            <a:r>
              <a:rPr lang="en-US" sz="2000" dirty="0" err="1" smtClean="0"/>
              <a:t>neighbours</a:t>
            </a:r>
            <a:r>
              <a:rPr lang="en-US" sz="2000" dirty="0" smtClean="0"/>
              <a:t>.</a:t>
            </a:r>
          </a:p>
          <a:p>
            <a:pPr>
              <a:buNone/>
            </a:pPr>
            <a:endParaRPr lang="en-US" sz="2400" dirty="0" smtClean="0"/>
          </a:p>
          <a:p>
            <a:pPr>
              <a:buNone/>
            </a:pPr>
            <a:r>
              <a:rPr lang="en-US" sz="2400" dirty="0" smtClean="0"/>
              <a:t>	This year our focus is on </a:t>
            </a:r>
            <a:r>
              <a:rPr lang="en-US" sz="2400" b="1" i="1" dirty="0" smtClean="0"/>
              <a:t>compliance</a:t>
            </a:r>
            <a:r>
              <a:rPr lang="en-US" sz="2400" dirty="0" smtClean="0"/>
              <a:t> which can further be extended to the theme of the Process Safety Day:</a:t>
            </a:r>
          </a:p>
          <a:p>
            <a:pPr>
              <a:buNone/>
            </a:pPr>
            <a:endParaRPr lang="en-US" sz="2400" dirty="0" smtClean="0"/>
          </a:p>
          <a:p>
            <a:pPr>
              <a:buNone/>
            </a:pPr>
            <a:r>
              <a:rPr lang="en-US" sz="2400" dirty="0" smtClean="0"/>
              <a:t>		“</a:t>
            </a:r>
            <a:r>
              <a:rPr lang="en-US" sz="2400" b="1" dirty="0" smtClean="0">
                <a:solidFill>
                  <a:srgbClr val="FF0000"/>
                </a:solidFill>
              </a:rPr>
              <a:t>KNOW YOUR ROLE – PLAY YOUR PART</a:t>
            </a:r>
            <a:r>
              <a:rPr lang="en-US" sz="2400" dirty="0" smtClean="0"/>
              <a:t>” </a:t>
            </a:r>
          </a:p>
          <a:p>
            <a:pPr>
              <a:buNone/>
            </a:pPr>
            <a:endParaRPr lang="en-US" sz="2400" dirty="0" smtClean="0"/>
          </a:p>
          <a:p>
            <a:pPr>
              <a:buNone/>
            </a:pPr>
            <a:r>
              <a:rPr lang="en-US" sz="2400" dirty="0" smtClean="0"/>
              <a:t>Process safety management: a commitment by PDO, a role and</a:t>
            </a:r>
          </a:p>
          <a:p>
            <a:pPr>
              <a:buNone/>
            </a:pPr>
            <a:r>
              <a:rPr lang="en-US" sz="2400" dirty="0" smtClean="0"/>
              <a:t>responsibility for everyone.</a:t>
            </a:r>
          </a:p>
          <a:p>
            <a:pPr>
              <a:buNone/>
            </a:pPr>
            <a:endParaRPr 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MD’s Message</a:t>
            </a:r>
            <a:endParaRPr lang="en-US" b="1" dirty="0"/>
          </a:p>
        </p:txBody>
      </p:sp>
      <p:sp>
        <p:nvSpPr>
          <p:cNvPr id="3" name="Content Placeholder 2"/>
          <p:cNvSpPr>
            <a:spLocks noGrp="1"/>
          </p:cNvSpPr>
          <p:nvPr>
            <p:ph idx="1"/>
          </p:nvPr>
        </p:nvSpPr>
        <p:spPr>
          <a:xfrm>
            <a:off x="228600" y="838200"/>
            <a:ext cx="8686800" cy="5287963"/>
          </a:xfrm>
        </p:spPr>
        <p:txBody>
          <a:bodyPr/>
          <a:lstStyle/>
          <a:p>
            <a:pPr>
              <a:buNone/>
            </a:pPr>
            <a:r>
              <a:rPr lang="en-US" dirty="0" smtClean="0"/>
              <a:t>   </a:t>
            </a:r>
          </a:p>
          <a:p>
            <a:pPr>
              <a:buNone/>
            </a:pPr>
            <a:r>
              <a:rPr lang="en-US" b="1" dirty="0" smtClean="0"/>
              <a:t>   Please watch the video message from Managing Director Raoul </a:t>
            </a:r>
            <a:r>
              <a:rPr lang="en-US" b="1" dirty="0" err="1" smtClean="0"/>
              <a:t>Restucci</a:t>
            </a:r>
            <a:r>
              <a:rPr lang="en-US" b="1" dirty="0" smtClean="0"/>
              <a:t>  (5 Minutes)  </a:t>
            </a:r>
          </a:p>
          <a:p>
            <a:pPr>
              <a:buNone/>
            </a:pPr>
            <a:r>
              <a:rPr lang="en-US" b="1" dirty="0" smtClean="0"/>
              <a:t>				 </a:t>
            </a:r>
            <a:r>
              <a:rPr lang="en-US" b="1" dirty="0" smtClean="0">
                <a:hlinkClick r:id="rId2"/>
              </a:rPr>
              <a:t>MD's Message</a:t>
            </a:r>
            <a:endParaRPr lang="en-US" b="1" dirty="0" smtClean="0"/>
          </a:p>
          <a:p>
            <a:pPr>
              <a:buNone/>
            </a:pPr>
            <a:r>
              <a:rPr lang="en-US" dirty="0" smtClean="0"/>
              <a:t>    (</a:t>
            </a:r>
            <a:r>
              <a:rPr lang="en-US" sz="2400" dirty="0" smtClean="0"/>
              <a:t>Link will work for PDO staff only for contactors please download from the </a:t>
            </a:r>
            <a:r>
              <a:rPr lang="en-US" sz="2400" dirty="0" smtClean="0">
                <a:hlinkClick r:id="rId3"/>
              </a:rPr>
              <a:t>PS webpage</a:t>
            </a:r>
            <a:r>
              <a:rPr lang="en-US" sz="2400" dirty="0" smtClean="0"/>
              <a:t>)</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What did you learn ?</a:t>
            </a:r>
            <a:endParaRPr lang="en-US" b="1" dirty="0"/>
          </a:p>
        </p:txBody>
      </p:sp>
      <p:sp>
        <p:nvSpPr>
          <p:cNvPr id="3" name="Content Placeholder 2"/>
          <p:cNvSpPr>
            <a:spLocks noGrp="1"/>
          </p:cNvSpPr>
          <p:nvPr>
            <p:ph idx="1"/>
          </p:nvPr>
        </p:nvSpPr>
        <p:spPr/>
        <p:txBody>
          <a:bodyPr/>
          <a:lstStyle/>
          <a:p>
            <a:pPr algn="ctr"/>
            <a:endParaRPr lang="en-US" b="1" dirty="0" smtClean="0"/>
          </a:p>
          <a:p>
            <a:pPr algn="ctr"/>
            <a:endParaRPr lang="en-US" b="1" dirty="0" smtClean="0"/>
          </a:p>
          <a:p>
            <a:pPr algn="ctr">
              <a:buNone/>
            </a:pPr>
            <a:r>
              <a:rPr lang="en-US" b="1" dirty="0" smtClean="0"/>
              <a:t>After watching the MD’s message, what have you learned so far?</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Process Safety Day Video</a:t>
            </a:r>
            <a:endParaRPr lang="en-US" b="1" dirty="0"/>
          </a:p>
        </p:txBody>
      </p:sp>
      <p:sp>
        <p:nvSpPr>
          <p:cNvPr id="3" name="Content Placeholder 2"/>
          <p:cNvSpPr>
            <a:spLocks noGrp="1"/>
          </p:cNvSpPr>
          <p:nvPr>
            <p:ph idx="1"/>
          </p:nvPr>
        </p:nvSpPr>
        <p:spPr>
          <a:xfrm>
            <a:off x="152400" y="838200"/>
            <a:ext cx="8991600" cy="5287963"/>
          </a:xfrm>
        </p:spPr>
        <p:txBody>
          <a:bodyPr/>
          <a:lstStyle/>
          <a:p>
            <a:pPr>
              <a:buNone/>
            </a:pPr>
            <a:endParaRPr lang="en-US" b="1" dirty="0" smtClean="0"/>
          </a:p>
          <a:p>
            <a:pPr>
              <a:buNone/>
            </a:pPr>
            <a:endParaRPr lang="en-US" b="1" dirty="0" smtClean="0"/>
          </a:p>
          <a:p>
            <a:pPr algn="ctr">
              <a:buNone/>
            </a:pPr>
            <a:r>
              <a:rPr lang="en-US" b="1" dirty="0" smtClean="0"/>
              <a:t>Watch the introductory 15 minutes video </a:t>
            </a:r>
          </a:p>
          <a:p>
            <a:pPr algn="ctr">
              <a:buNone/>
            </a:pPr>
            <a:r>
              <a:rPr lang="en-US" b="1" dirty="0" smtClean="0"/>
              <a:t> </a:t>
            </a:r>
            <a:r>
              <a:rPr lang="en-US" b="1" dirty="0" smtClean="0">
                <a:hlinkClick r:id="rId2"/>
              </a:rPr>
              <a:t>Process Safety Day</a:t>
            </a:r>
            <a:endParaRPr lang="en-US" b="1" dirty="0" smtClean="0"/>
          </a:p>
          <a:p>
            <a:pPr algn="ctr">
              <a:buNone/>
            </a:pPr>
            <a:r>
              <a:rPr lang="en-US" sz="2000" dirty="0" smtClean="0"/>
              <a:t>(Link will work for PDO staff only for contactors pls. download from the </a:t>
            </a:r>
            <a:r>
              <a:rPr lang="en-US" sz="2000" dirty="0" smtClean="0">
                <a:hlinkClick r:id="rId3"/>
              </a:rPr>
              <a:t>PS webpage</a:t>
            </a:r>
            <a:r>
              <a:rPr lang="en-US" sz="2000" dirty="0" smtClean="0"/>
              <a:t>)</a:t>
            </a:r>
          </a:p>
          <a:p>
            <a:pPr algn="ctr">
              <a:buNone/>
            </a:pP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rgonomics sess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605535269580F4095F8650DC933E825" ma:contentTypeVersion="4" ma:contentTypeDescription="Create a new document." ma:contentTypeScope="" ma:versionID="ce2446dc987092fdfa601df8a86cb917">
  <xsd:schema xmlns:xsd="http://www.w3.org/2001/XMLSchema" xmlns:xs="http://www.w3.org/2001/XMLSchema" xmlns:p="http://schemas.microsoft.com/office/2006/metadata/properties" xmlns:ns1="http://schemas.microsoft.com/sharepoint/v3" xmlns:ns2="9d51eac6-a7d5-47f5-a119-63d146adb134" targetNamespace="http://schemas.microsoft.com/office/2006/metadata/properties" ma:root="true" ma:fieldsID="04124fd72fb23383ffd9ae33b9d6db0f" ns1:_="" ns2:_="">
    <xsd:import namespace="http://schemas.microsoft.com/sharepoint/v3"/>
    <xsd:import namespace="9d51eac6-a7d5-47f5-a119-63d146adb134"/>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B072F38-8A40-4741-89BE-3C0CF4D0A317}">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3F1D84A1-05F2-44EE-BEE2-172ED82F0522}">
  <ds:schemaRefs>
    <ds:schemaRef ds:uri="http://schemas.microsoft.com/sharepoint/v3/contenttype/forms"/>
  </ds:schemaRefs>
</ds:datastoreItem>
</file>

<file path=customXml/itemProps3.xml><?xml version="1.0" encoding="utf-8"?>
<ds:datastoreItem xmlns:ds="http://schemas.openxmlformats.org/officeDocument/2006/customXml" ds:itemID="{0E3BC95A-C116-419C-9E04-41C028714216}"/>
</file>

<file path=docProps/app.xml><?xml version="1.0" encoding="utf-8"?>
<Properties xmlns="http://schemas.openxmlformats.org/officeDocument/2006/extended-properties" xmlns:vt="http://schemas.openxmlformats.org/officeDocument/2006/docPropsVTypes">
  <Template>Ergonomics session</Template>
  <TotalTime>4296</TotalTime>
  <Words>1411</Words>
  <Application>Microsoft Office PowerPoint</Application>
  <PresentationFormat>On-screen Show (4:3)</PresentationFormat>
  <Paragraphs>215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Ergonomics session</vt:lpstr>
      <vt:lpstr>PROCESS SAFETY DAY   OCTOBER 28th 2014 </vt:lpstr>
      <vt:lpstr>Agenda</vt:lpstr>
      <vt:lpstr>Why Process Safety Day?</vt:lpstr>
      <vt:lpstr>Slide 4</vt:lpstr>
      <vt:lpstr>Process Safety – what is it all about?</vt:lpstr>
      <vt:lpstr>The Golden Rules</vt:lpstr>
      <vt:lpstr>MD’s Message</vt:lpstr>
      <vt:lpstr>What did you learn ?</vt:lpstr>
      <vt:lpstr>Process Safety Day Video</vt:lpstr>
      <vt:lpstr>Process Safety Barriers</vt:lpstr>
      <vt:lpstr>Process Safety Barriers – In your role where do you fit in? </vt:lpstr>
      <vt:lpstr>Slide 12</vt:lpstr>
      <vt:lpstr>Slide 13</vt:lpstr>
      <vt:lpstr>Slide 14</vt:lpstr>
      <vt:lpstr>For Technical Staff Only  Ask yourself: In your role, do you need more knowledge on </vt:lpstr>
      <vt:lpstr>Slide 16</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MU56270</dc:creator>
  <cp:lastModifiedBy>MU59206</cp:lastModifiedBy>
  <cp:revision>254</cp:revision>
  <dcterms:created xsi:type="dcterms:W3CDTF">2014-06-23T08:39:40Z</dcterms:created>
  <dcterms:modified xsi:type="dcterms:W3CDTF">2014-10-27T09:05:06Z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0x0101007605535269580F4095F8650DC933E825</vt:lpwstr>
  </property>
</Properties>
</file>